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5" r:id="rId3"/>
    <p:sldId id="278" r:id="rId4"/>
    <p:sldId id="279" r:id="rId5"/>
    <p:sldId id="281" r:id="rId6"/>
    <p:sldId id="282" r:id="rId7"/>
    <p:sldId id="284" r:id="rId8"/>
    <p:sldId id="285" r:id="rId9"/>
    <p:sldId id="286" r:id="rId10"/>
    <p:sldId id="288" r:id="rId11"/>
    <p:sldId id="289" r:id="rId12"/>
    <p:sldId id="290" r:id="rId13"/>
    <p:sldId id="29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 smtClean="0"/>
              <a:t>From Crisis to Empire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19 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Spain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USS </a:t>
            </a:r>
            <a:r>
              <a:rPr lang="en-US" i="1" dirty="0"/>
              <a:t>Maine</a:t>
            </a:r>
            <a:r>
              <a:rPr lang="en-US" dirty="0"/>
              <a:t> mysteriously blew up, killing 260 sailors</a:t>
            </a:r>
            <a:endParaRPr lang="en-US" i="1" dirty="0"/>
          </a:p>
          <a:p>
            <a:pPr lvl="1"/>
            <a:r>
              <a:rPr lang="en-US" dirty="0"/>
              <a:t>USS Maine and subsequent pictures was a HUGE cause for US involvement in war (February 15, 1898)</a:t>
            </a:r>
          </a:p>
          <a:p>
            <a:r>
              <a:rPr lang="en-US" dirty="0"/>
              <a:t>April 11, 1898 McKinley sends a message to Congress urging war with Spain</a:t>
            </a:r>
          </a:p>
          <a:p>
            <a:r>
              <a:rPr lang="en-US" dirty="0"/>
              <a:t>Teller Amendment:</a:t>
            </a:r>
          </a:p>
          <a:p>
            <a:pPr lvl="1"/>
            <a:r>
              <a:rPr lang="en-US" dirty="0"/>
              <a:t>Once US overthrew Spanish rule, Cubans would be given their freedom</a:t>
            </a:r>
          </a:p>
          <a:p>
            <a:r>
              <a:rPr lang="en-US" dirty="0"/>
              <a:t>“Rough Riders”</a:t>
            </a:r>
          </a:p>
          <a:p>
            <a:pPr lvl="1"/>
            <a:r>
              <a:rPr lang="en-US" dirty="0"/>
              <a:t>Group of volunteers that played a role in Spanish-American War in Cuba</a:t>
            </a:r>
          </a:p>
          <a:p>
            <a:r>
              <a:rPr lang="en-US" dirty="0"/>
              <a:t>August 12, 1898 armistice was signed </a:t>
            </a:r>
          </a:p>
          <a:p>
            <a:r>
              <a:rPr lang="en-US" dirty="0"/>
              <a:t>400 Americans died during battle, 5,000 died due to disease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USSMa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6" y="3276600"/>
            <a:ext cx="3811905" cy="300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orld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21" y="1157605"/>
            <a:ext cx="4346575" cy="570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RoughRiders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89418" cy="4007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8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Spain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/>
              <a:t>What did America gain?</a:t>
            </a:r>
          </a:p>
          <a:p>
            <a:pPr lvl="1"/>
            <a:r>
              <a:rPr lang="en-US" dirty="0"/>
              <a:t>Guam, Cuba, Puerto Rico</a:t>
            </a:r>
          </a:p>
          <a:p>
            <a:pPr lvl="1"/>
            <a:r>
              <a:rPr lang="en-US" dirty="0"/>
              <a:t>Philippines </a:t>
            </a:r>
          </a:p>
          <a:p>
            <a:pPr lvl="2"/>
            <a:r>
              <a:rPr lang="en-US" dirty="0"/>
              <a:t>Key issue of what to do. McKinley planned to “Christianize and civilize them”</a:t>
            </a:r>
          </a:p>
          <a:p>
            <a:r>
              <a:rPr lang="en-US" dirty="0"/>
              <a:t>Anti-Imperialist League</a:t>
            </a:r>
          </a:p>
          <a:p>
            <a:pPr lvl="1"/>
            <a:r>
              <a:rPr lang="en-US" dirty="0"/>
              <a:t>Mark Twain, Presidents of Harvard and Stanford, Samuel Gompers, and Carnegie</a:t>
            </a:r>
          </a:p>
          <a:p>
            <a:pPr lvl="1"/>
            <a:r>
              <a:rPr lang="en-US" dirty="0"/>
              <a:t>Didn’t Filipinos deserve “Consent of the governed?”</a:t>
            </a:r>
          </a:p>
          <a:p>
            <a:r>
              <a:rPr lang="en-US" i="1" dirty="0"/>
              <a:t>White Man’s Burden</a:t>
            </a:r>
            <a:r>
              <a:rPr lang="en-US" dirty="0"/>
              <a:t> encouraged imperialism</a:t>
            </a:r>
            <a:endParaRPr lang="en-US" i="1" dirty="0"/>
          </a:p>
          <a:p>
            <a:r>
              <a:rPr lang="en-US" b="1" i="1" u="sng" dirty="0"/>
              <a:t>Foraker Act </a:t>
            </a:r>
            <a:r>
              <a:rPr lang="en-US" dirty="0"/>
              <a:t>of 1900</a:t>
            </a:r>
          </a:p>
          <a:p>
            <a:pPr lvl="1"/>
            <a:r>
              <a:rPr lang="en-US" dirty="0"/>
              <a:t>Puerto Ricans granted limited degree of popular government</a:t>
            </a:r>
          </a:p>
          <a:p>
            <a:pPr lvl="1"/>
            <a:r>
              <a:rPr lang="en-US" dirty="0"/>
              <a:t>Later granted US citizenship in </a:t>
            </a:r>
            <a:r>
              <a:rPr lang="en-US" dirty="0" smtClean="0"/>
              <a:t>1917 – Jones Act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The white mans burde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20" y="304800"/>
            <a:ext cx="3811905" cy="4512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 As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question with new land: Does Constitution follow flag? Protect these people?</a:t>
            </a:r>
          </a:p>
          <a:p>
            <a:r>
              <a:rPr lang="en-US" b="1" i="1" u="sng" dirty="0"/>
              <a:t>Insular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Constitution does not apply to new areas. “Subjects may be subject to American rule, but they did not enjoy all American rights.” </a:t>
            </a:r>
          </a:p>
          <a:p>
            <a:r>
              <a:rPr lang="en-US" dirty="0"/>
              <a:t>1902, US withdraws from Cuba…. sort of</a:t>
            </a:r>
          </a:p>
          <a:p>
            <a:r>
              <a:rPr lang="en-US" dirty="0"/>
              <a:t>Platt Amendment (Know this!!)</a:t>
            </a:r>
          </a:p>
          <a:p>
            <a:pPr lvl="1"/>
            <a:r>
              <a:rPr lang="en-US" dirty="0"/>
              <a:t>Cuba can’t have treaties with other countries that compromises independence</a:t>
            </a:r>
          </a:p>
          <a:p>
            <a:pPr lvl="1"/>
            <a:r>
              <a:rPr lang="en-US" dirty="0"/>
              <a:t>US can intervene to restore order</a:t>
            </a:r>
          </a:p>
          <a:p>
            <a:pPr lvl="1"/>
            <a:r>
              <a:rPr lang="en-US" dirty="0"/>
              <a:t>Guantanamo Bay given to US</a:t>
            </a:r>
          </a:p>
          <a:p>
            <a:r>
              <a:rPr lang="en-US" dirty="0"/>
              <a:t>Philippines thought they would receive independence like Cuba, not included in peace negotiations</a:t>
            </a:r>
          </a:p>
          <a:p>
            <a:r>
              <a:rPr lang="en-US" dirty="0"/>
              <a:t>Emilio Aguinaldo wanted revenge </a:t>
            </a:r>
          </a:p>
          <a:p>
            <a:pPr lvl="1"/>
            <a:r>
              <a:rPr lang="en-US" dirty="0"/>
              <a:t>Guerilla warfare</a:t>
            </a:r>
          </a:p>
          <a:p>
            <a:r>
              <a:rPr lang="en-US" dirty="0"/>
              <a:t>Aguinaldo is captured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milio Aguinaldo (ca. 189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3657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 As Empire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/>
              <a:t>Europe established spheres of </a:t>
            </a:r>
            <a:r>
              <a:rPr lang="en-US" dirty="0" smtClean="0"/>
              <a:t>influence in China</a:t>
            </a:r>
            <a:endParaRPr lang="en-US" dirty="0"/>
          </a:p>
          <a:p>
            <a:pPr lvl="1"/>
            <a:r>
              <a:rPr lang="en-US" dirty="0"/>
              <a:t>US fearful of missing out on markets</a:t>
            </a:r>
          </a:p>
          <a:p>
            <a:r>
              <a:rPr lang="en-US" dirty="0"/>
              <a:t>Secretary of </a:t>
            </a:r>
            <a:r>
              <a:rPr lang="en-US" dirty="0" smtClean="0"/>
              <a:t>State John </a:t>
            </a:r>
            <a:r>
              <a:rPr lang="en-US" dirty="0"/>
              <a:t>Hay established Open Door Note</a:t>
            </a:r>
          </a:p>
          <a:p>
            <a:pPr lvl="1"/>
            <a:r>
              <a:rPr lang="en-US" dirty="0"/>
              <a:t>Purpose was to </a:t>
            </a:r>
            <a:r>
              <a:rPr lang="en-US" u="sng" dirty="0" smtClean="0"/>
              <a:t>ensure US </a:t>
            </a:r>
            <a:r>
              <a:rPr lang="en-US" u="sng" dirty="0"/>
              <a:t>would not be locked out of China</a:t>
            </a:r>
          </a:p>
          <a:p>
            <a:r>
              <a:rPr lang="en-US" dirty="0"/>
              <a:t>Secret Society of the Harmonious Fists</a:t>
            </a:r>
          </a:p>
          <a:p>
            <a:pPr lvl="1"/>
            <a:r>
              <a:rPr lang="en-US" dirty="0"/>
              <a:t>“Death to Foreign Devils!!!!”</a:t>
            </a:r>
          </a:p>
          <a:p>
            <a:pPr lvl="1"/>
            <a:r>
              <a:rPr lang="en-US" dirty="0"/>
              <a:t>Broken up by multinational troops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hina imperialism 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70" y="578802"/>
            <a:ext cx="4239260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Big Ideas 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century:</a:t>
            </a:r>
          </a:p>
          <a:p>
            <a:pPr lvl="1"/>
            <a:r>
              <a:rPr lang="en-US" dirty="0" smtClean="0"/>
              <a:t>High voter turnout</a:t>
            </a:r>
          </a:p>
          <a:p>
            <a:pPr lvl="1"/>
            <a:r>
              <a:rPr lang="en-US" dirty="0" smtClean="0"/>
              <a:t>Control of Congress switched between parties frequently</a:t>
            </a:r>
          </a:p>
          <a:p>
            <a:pPr lvl="1"/>
            <a:r>
              <a:rPr lang="en-US" dirty="0" smtClean="0"/>
              <a:t>Republicans – northern Protestants, middle class, high tariffs</a:t>
            </a:r>
          </a:p>
          <a:p>
            <a:pPr lvl="1"/>
            <a:r>
              <a:rPr lang="en-US" dirty="0" smtClean="0"/>
              <a:t>Democrats – Catholics, immigrants, poorer workers, low tariffs</a:t>
            </a:r>
            <a:endParaRPr lang="en-US" dirty="0"/>
          </a:p>
          <a:p>
            <a:r>
              <a:rPr lang="en-US" dirty="0" smtClean="0"/>
              <a:t>How did the government support economic development?</a:t>
            </a:r>
          </a:p>
          <a:p>
            <a:pPr lvl="1"/>
            <a:r>
              <a:rPr lang="en-US" dirty="0" smtClean="0"/>
              <a:t>Subsidies to Railroads</a:t>
            </a:r>
          </a:p>
          <a:p>
            <a:pPr lvl="1"/>
            <a:r>
              <a:rPr lang="en-US" dirty="0" smtClean="0"/>
              <a:t>Military to end work stoppages</a:t>
            </a:r>
          </a:p>
          <a:p>
            <a:r>
              <a:rPr lang="en-US" dirty="0" smtClean="0"/>
              <a:t>Key terms to know:</a:t>
            </a:r>
          </a:p>
          <a:p>
            <a:pPr lvl="1"/>
            <a:r>
              <a:rPr lang="en-US" dirty="0" smtClean="0"/>
              <a:t>Stalwarts – Republicans that favored patronage</a:t>
            </a:r>
          </a:p>
          <a:p>
            <a:pPr lvl="2"/>
            <a:r>
              <a:rPr lang="en-US" dirty="0" smtClean="0"/>
              <a:t>Roscoe Conkling</a:t>
            </a:r>
          </a:p>
          <a:p>
            <a:pPr lvl="1"/>
            <a:r>
              <a:rPr lang="en-US" dirty="0" smtClean="0"/>
              <a:t>“Half-Breeds” – favored reform in government</a:t>
            </a:r>
          </a:p>
          <a:p>
            <a:pPr lvl="2"/>
            <a:r>
              <a:rPr lang="en-US" dirty="0" smtClean="0"/>
              <a:t>James Blaine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Conkl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280285" cy="28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ames G. Blaine - Brady-Hand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2529205" cy="303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Equilibrium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James A. Garfield</a:t>
            </a:r>
          </a:p>
          <a:p>
            <a:pPr lvl="1"/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president; killed by a Stalwart</a:t>
            </a:r>
          </a:p>
          <a:p>
            <a:pPr lvl="1"/>
            <a:r>
              <a:rPr lang="en-US" dirty="0" smtClean="0"/>
              <a:t>Chester A. Arthur – Pendleton Act (1883) – Civil Service Exam</a:t>
            </a:r>
            <a:endParaRPr lang="en-US" dirty="0"/>
          </a:p>
          <a:p>
            <a:r>
              <a:rPr lang="en-US" dirty="0" smtClean="0"/>
              <a:t>Election of 1884:</a:t>
            </a:r>
          </a:p>
          <a:p>
            <a:pPr lvl="1"/>
            <a:r>
              <a:rPr lang="en-US" dirty="0" smtClean="0"/>
              <a:t>Cleveland v. Blaine</a:t>
            </a:r>
          </a:p>
          <a:p>
            <a:pPr lvl="1"/>
            <a:r>
              <a:rPr lang="en-US" dirty="0" smtClean="0"/>
              <a:t>Dirty campaigning – “Ma, ma, where’s my pa?</a:t>
            </a:r>
            <a:endParaRPr lang="en-US" dirty="0"/>
          </a:p>
          <a:p>
            <a:pPr lvl="1"/>
            <a:r>
              <a:rPr lang="en-US" dirty="0" smtClean="0"/>
              <a:t>Cleveland wins – laissez-faire president</a:t>
            </a:r>
          </a:p>
          <a:p>
            <a:r>
              <a:rPr lang="en-US" dirty="0" smtClean="0"/>
              <a:t>Tariff issue separated Republicans and Democrats</a:t>
            </a:r>
          </a:p>
          <a:p>
            <a:r>
              <a:rPr lang="en-US" dirty="0" smtClean="0"/>
              <a:t>Sherman Antitrust Act (1890)</a:t>
            </a:r>
          </a:p>
          <a:p>
            <a:pPr lvl="1"/>
            <a:r>
              <a:rPr lang="en-US" dirty="0" smtClean="0"/>
              <a:t>More symbolic than anything else</a:t>
            </a:r>
          </a:p>
          <a:p>
            <a:pPr lvl="1"/>
            <a:r>
              <a:rPr lang="en-US" dirty="0" smtClean="0"/>
              <a:t>Purpose was to break up trusts</a:t>
            </a:r>
          </a:p>
          <a:p>
            <a:pPr lvl="1"/>
            <a:r>
              <a:rPr lang="en-US" dirty="0" smtClean="0"/>
              <a:t>***In actuality it was used to break up unions***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Garfield assassination engraving cropp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2268"/>
            <a:ext cx="5943600" cy="40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a ma wheres my p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10" y="751205"/>
            <a:ext cx="5783580" cy="535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7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Equilibrium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McKinley Tariff (1890) – he was a Republican</a:t>
            </a:r>
          </a:p>
          <a:p>
            <a:pPr lvl="1"/>
            <a:r>
              <a:rPr lang="en-US" dirty="0" smtClean="0"/>
              <a:t>Republicans wanted to RAISE tariff rates</a:t>
            </a:r>
          </a:p>
          <a:p>
            <a:r>
              <a:rPr lang="en-US" i="1" dirty="0"/>
              <a:t>Munn v. Illinois</a:t>
            </a:r>
            <a:r>
              <a:rPr lang="en-US" dirty="0"/>
              <a:t>: (1877)</a:t>
            </a:r>
          </a:p>
          <a:p>
            <a:pPr lvl="1"/>
            <a:r>
              <a:rPr lang="en-US" dirty="0"/>
              <a:t>State governments can regulate industries when in best interest of public</a:t>
            </a:r>
            <a:endParaRPr lang="en-US" i="1" dirty="0"/>
          </a:p>
          <a:p>
            <a:r>
              <a:rPr lang="en-US" i="1" dirty="0"/>
              <a:t>Wabash Case</a:t>
            </a:r>
            <a:r>
              <a:rPr lang="en-US" dirty="0"/>
              <a:t>: (1886)</a:t>
            </a:r>
          </a:p>
          <a:p>
            <a:pPr lvl="1"/>
            <a:r>
              <a:rPr lang="en-US" dirty="0"/>
              <a:t>Yet again, states cannot regulate interstate commerce (overturned </a:t>
            </a:r>
            <a:r>
              <a:rPr lang="en-US" i="1" dirty="0"/>
              <a:t>Munn</a:t>
            </a:r>
            <a:r>
              <a:rPr lang="en-US" dirty="0"/>
              <a:t> decision)</a:t>
            </a:r>
          </a:p>
          <a:p>
            <a:r>
              <a:rPr lang="en-US" dirty="0" smtClean="0"/>
              <a:t>Interstate Commerce Act:</a:t>
            </a:r>
          </a:p>
          <a:p>
            <a:pPr lvl="1"/>
            <a:r>
              <a:rPr lang="en-US" dirty="0" smtClean="0"/>
              <a:t>Created ICC</a:t>
            </a:r>
          </a:p>
          <a:p>
            <a:pPr lvl="1"/>
            <a:r>
              <a:rPr lang="en-US" dirty="0" smtClean="0"/>
              <a:t>Outlawed higher rates on short hauls than long hauls</a:t>
            </a:r>
          </a:p>
          <a:p>
            <a:pPr lvl="1"/>
            <a:r>
              <a:rPr lang="en-US" dirty="0" smtClean="0"/>
              <a:t>RRs must publish their rates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illiam McKinley by Courtney Art Studio, 18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7" y="578802"/>
            <a:ext cx="4073525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7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Agrarian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Grange:</a:t>
            </a:r>
          </a:p>
          <a:p>
            <a:pPr lvl="1"/>
            <a:r>
              <a:rPr lang="en-US" dirty="0"/>
              <a:t>Provided social and economic opportunities for FARMERS</a:t>
            </a:r>
          </a:p>
          <a:p>
            <a:pPr lvl="1"/>
            <a:r>
              <a:rPr lang="en-US" dirty="0"/>
              <a:t>Sought to end monopolies in RR, wanted government ownership of businesses</a:t>
            </a:r>
          </a:p>
          <a:p>
            <a:r>
              <a:rPr lang="en-US" dirty="0" smtClean="0"/>
              <a:t>Populist Party</a:t>
            </a:r>
          </a:p>
          <a:p>
            <a:pPr lvl="1"/>
            <a:r>
              <a:rPr lang="en-US" dirty="0"/>
              <a:t>Absorbed some ideas from farmers</a:t>
            </a:r>
          </a:p>
          <a:p>
            <a:pPr lvl="1"/>
            <a:r>
              <a:rPr lang="en-US" b="1" dirty="0"/>
              <a:t>Omaha Platform </a:t>
            </a:r>
            <a:r>
              <a:rPr lang="en-US" dirty="0"/>
              <a:t>(written by </a:t>
            </a:r>
            <a:r>
              <a:rPr lang="en-US" b="1" dirty="0"/>
              <a:t>Ignatius Donnelly)</a:t>
            </a:r>
          </a:p>
          <a:p>
            <a:pPr lvl="2"/>
            <a:r>
              <a:rPr lang="en-US" sz="2400" dirty="0"/>
              <a:t>Free and unlimited coinage of silver at ratio of </a:t>
            </a:r>
            <a:r>
              <a:rPr lang="en-US" sz="2400" b="1" dirty="0"/>
              <a:t> </a:t>
            </a:r>
            <a:r>
              <a:rPr lang="en-US" sz="2400" b="1" dirty="0" smtClean="0"/>
              <a:t>16:1</a:t>
            </a:r>
            <a:endParaRPr lang="en-US" sz="2400" b="1" dirty="0"/>
          </a:p>
          <a:p>
            <a:pPr lvl="2"/>
            <a:r>
              <a:rPr lang="en-US" dirty="0"/>
              <a:t>A graduated income-tax (redistribute wealth)</a:t>
            </a:r>
          </a:p>
          <a:p>
            <a:pPr lvl="2"/>
            <a:r>
              <a:rPr lang="en-US" dirty="0"/>
              <a:t>Gov’t ownership of the telephone and telegraph, and railroads.</a:t>
            </a:r>
          </a:p>
          <a:p>
            <a:pPr lvl="2"/>
            <a:r>
              <a:rPr lang="en-US" dirty="0"/>
              <a:t>Initiative, referendum and recall</a:t>
            </a:r>
          </a:p>
          <a:p>
            <a:pPr lvl="2"/>
            <a:r>
              <a:rPr lang="en-US" dirty="0"/>
              <a:t>Postal savings banks (safe repository run by gov’t)</a:t>
            </a:r>
          </a:p>
          <a:p>
            <a:pPr lvl="2"/>
            <a:r>
              <a:rPr lang="en-US" dirty="0"/>
              <a:t>Limiting gov’t land grants to settlers rather than railroads </a:t>
            </a:r>
          </a:p>
          <a:p>
            <a:pPr lvl="2"/>
            <a:r>
              <a:rPr lang="en-US" dirty="0"/>
              <a:t>Direct election of senators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Ignatius-Donnell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782"/>
            <a:ext cx="3012440" cy="3560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3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Crisis of the 1890s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Panic of 1893 Causes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Who would have guessed it, </a:t>
            </a:r>
            <a:r>
              <a:rPr lang="en-US" dirty="0" err="1"/>
              <a:t>overspeculation</a:t>
            </a:r>
            <a:endParaRPr lang="en-US" dirty="0"/>
          </a:p>
          <a:p>
            <a:pPr lvl="1"/>
            <a:r>
              <a:rPr lang="en-US" dirty="0"/>
              <a:t>Stock-market </a:t>
            </a:r>
            <a:r>
              <a:rPr lang="en-US" dirty="0" smtClean="0"/>
              <a:t>crash, Overproduction</a:t>
            </a:r>
            <a:endParaRPr lang="en-US" dirty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Gov’t repeals Sherman Silver Act</a:t>
            </a:r>
          </a:p>
          <a:p>
            <a:r>
              <a:rPr lang="en-US" dirty="0" smtClean="0"/>
              <a:t>Coxey’s Army:</a:t>
            </a:r>
          </a:p>
          <a:p>
            <a:pPr lvl="1"/>
            <a:r>
              <a:rPr lang="en-US" dirty="0" smtClean="0"/>
              <a:t>Advocated a public works program</a:t>
            </a:r>
          </a:p>
          <a:p>
            <a:pPr lvl="1"/>
            <a:r>
              <a:rPr lang="en-US" dirty="0" smtClean="0"/>
              <a:t>Marched a group of unemployed individuals to Washington</a:t>
            </a:r>
          </a:p>
          <a:p>
            <a:pPr lvl="1"/>
            <a:r>
              <a:rPr lang="en-US" dirty="0" smtClean="0"/>
              <a:t>Broken up by police</a:t>
            </a:r>
          </a:p>
          <a:p>
            <a:r>
              <a:rPr lang="en-US" dirty="0" smtClean="0"/>
              <a:t>Free </a:t>
            </a:r>
            <a:r>
              <a:rPr lang="en-US" dirty="0"/>
              <a:t>Silver:</a:t>
            </a:r>
          </a:p>
          <a:p>
            <a:pPr lvl="1"/>
            <a:r>
              <a:rPr lang="en-US" dirty="0"/>
              <a:t>Having silver back the value of the dollar at a ratio of 16:1</a:t>
            </a:r>
          </a:p>
          <a:p>
            <a:pPr lvl="1"/>
            <a:r>
              <a:rPr lang="en-US" dirty="0"/>
              <a:t>Would favor famers and debtors – easier to pay off debt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oxey commonweal army brightwood leav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855"/>
            <a:ext cx="4674870" cy="402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4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Cross of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/>
              <a:t>William Jennings </a:t>
            </a:r>
            <a:r>
              <a:rPr lang="en-US" dirty="0" smtClean="0"/>
              <a:t>Bryan</a:t>
            </a:r>
          </a:p>
          <a:p>
            <a:pPr lvl="1"/>
            <a:r>
              <a:rPr lang="en-US" dirty="0" smtClean="0"/>
              <a:t>Won Democratic nomination in 1896; great orator</a:t>
            </a:r>
          </a:p>
          <a:p>
            <a:pPr lvl="1"/>
            <a:r>
              <a:rPr lang="en-US" dirty="0" smtClean="0"/>
              <a:t>Challenged McKinley</a:t>
            </a:r>
          </a:p>
          <a:p>
            <a:r>
              <a:rPr lang="en-US" i="1" dirty="0" smtClean="0"/>
              <a:t>Cross </a:t>
            </a:r>
            <a:r>
              <a:rPr lang="en-US" i="1" dirty="0"/>
              <a:t>of Gold</a:t>
            </a:r>
            <a:r>
              <a:rPr lang="en-US" dirty="0"/>
              <a:t> (Like Henry Clay, he ran for President three times and lost!)</a:t>
            </a:r>
          </a:p>
          <a:p>
            <a:pPr lvl="1"/>
            <a:r>
              <a:rPr lang="en-US" i="1" dirty="0"/>
              <a:t>"We will answer their demands for a gold standard by saying to them: ‘You shall not press down upon the brow of labor this crown of thorns, you shall not crucify mankind upon a cross of gold.”</a:t>
            </a:r>
          </a:p>
          <a:p>
            <a:r>
              <a:rPr lang="en-US" dirty="0" smtClean="0"/>
              <a:t>Election of 1896:</a:t>
            </a:r>
          </a:p>
          <a:p>
            <a:pPr lvl="1"/>
            <a:r>
              <a:rPr lang="en-US" dirty="0" smtClean="0"/>
              <a:t>First “modern” campaign”</a:t>
            </a:r>
          </a:p>
          <a:p>
            <a:pPr lvl="1"/>
            <a:r>
              <a:rPr lang="en-US" dirty="0" smtClean="0"/>
              <a:t>Bryan advocated lowering the tariff (Democrats want the tariff to go DOWN!)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ryan after speec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0"/>
            <a:ext cx="3253740" cy="478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5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Stirrings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 sought expansion overseas – why?</a:t>
            </a:r>
          </a:p>
          <a:p>
            <a:pPr lvl="1"/>
            <a:r>
              <a:rPr lang="en-US" dirty="0" smtClean="0"/>
              <a:t>Manifest Destiny was complete</a:t>
            </a:r>
          </a:p>
          <a:p>
            <a:pPr lvl="1"/>
            <a:r>
              <a:rPr lang="en-US" dirty="0" smtClean="0"/>
              <a:t>Frontier “closed”</a:t>
            </a:r>
            <a:endParaRPr lang="en-US" dirty="0"/>
          </a:p>
          <a:p>
            <a:r>
              <a:rPr lang="en-US" dirty="0" smtClean="0"/>
              <a:t>***Alfred T. Mahan*** - </a:t>
            </a:r>
            <a:r>
              <a:rPr lang="en-US" i="1" dirty="0" smtClean="0"/>
              <a:t>Influence of Sea Power</a:t>
            </a:r>
            <a:endParaRPr lang="en-US" dirty="0" smtClean="0"/>
          </a:p>
          <a:p>
            <a:pPr lvl="1"/>
            <a:r>
              <a:rPr lang="en-US" dirty="0" smtClean="0"/>
              <a:t>Control of the sea was important to world dominance</a:t>
            </a:r>
          </a:p>
          <a:p>
            <a:pPr lvl="1"/>
            <a:r>
              <a:rPr lang="en-US" dirty="0" smtClean="0"/>
              <a:t>Urged the US and other countries to build their navies</a:t>
            </a:r>
          </a:p>
          <a:p>
            <a:pPr lvl="1"/>
            <a:r>
              <a:rPr lang="en-US" dirty="0" smtClean="0"/>
              <a:t>Favored by T. Roosevelt and other expansionists</a:t>
            </a:r>
          </a:p>
          <a:p>
            <a:r>
              <a:rPr lang="en-US" dirty="0" smtClean="0"/>
              <a:t>Why </a:t>
            </a:r>
            <a:r>
              <a:rPr lang="en-US" dirty="0"/>
              <a:t>was Hawaii attractive to US?</a:t>
            </a:r>
          </a:p>
          <a:p>
            <a:pPr lvl="1"/>
            <a:r>
              <a:rPr lang="en-US" dirty="0"/>
              <a:t>Sugar production</a:t>
            </a:r>
          </a:p>
          <a:p>
            <a:pPr lvl="1"/>
            <a:r>
              <a:rPr lang="en-US" dirty="0"/>
              <a:t>Since 1840s, US had foreign interest in HI</a:t>
            </a:r>
          </a:p>
          <a:p>
            <a:r>
              <a:rPr lang="en-US" dirty="0" smtClean="0"/>
              <a:t>US </a:t>
            </a:r>
            <a:r>
              <a:rPr lang="en-US" dirty="0"/>
              <a:t>wanted to annex </a:t>
            </a:r>
            <a:r>
              <a:rPr lang="en-US" dirty="0" smtClean="0"/>
              <a:t>HI</a:t>
            </a:r>
          </a:p>
          <a:p>
            <a:pPr lvl="1"/>
            <a:r>
              <a:rPr lang="en-US" dirty="0" smtClean="0"/>
              <a:t>1890, tariff exemption on Hawaii ended, high prices on imports – hurt US farmers in Hawaii</a:t>
            </a:r>
            <a:endParaRPr lang="en-US" dirty="0"/>
          </a:p>
          <a:p>
            <a:pPr lvl="1"/>
            <a:r>
              <a:rPr lang="en-US" dirty="0"/>
              <a:t>Queen </a:t>
            </a:r>
            <a:r>
              <a:rPr lang="en-US" dirty="0" smtClean="0"/>
              <a:t>Liliuokalani believed </a:t>
            </a:r>
            <a:r>
              <a:rPr lang="en-US" dirty="0"/>
              <a:t>native Hawaiians should control the islands</a:t>
            </a:r>
          </a:p>
          <a:p>
            <a:pPr lvl="2"/>
            <a:r>
              <a:rPr lang="en-US" dirty="0"/>
              <a:t>Queen was overthrown in 1893 after revolt by planters</a:t>
            </a:r>
          </a:p>
          <a:p>
            <a:pPr lvl="1"/>
            <a:r>
              <a:rPr lang="en-US" dirty="0"/>
              <a:t>Treaty to annex HI was initially rejected by Grover </a:t>
            </a:r>
            <a:r>
              <a:rPr lang="en-US" dirty="0" smtClean="0"/>
              <a:t>Cleveland</a:t>
            </a:r>
            <a:endParaRPr lang="en-US" dirty="0"/>
          </a:p>
          <a:p>
            <a:r>
              <a:rPr lang="en-US" dirty="0" smtClean="0"/>
              <a:t>1878 – US naval station in Samoa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fred Thayer Mahan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742"/>
            <a:ext cx="2355273" cy="287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Liliu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2339340" cy="287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0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 1895, Cuba </a:t>
            </a:r>
            <a:r>
              <a:rPr lang="en-US" dirty="0"/>
              <a:t>revolted against Spain, following a policy of </a:t>
            </a:r>
            <a:r>
              <a:rPr lang="en-US" i="1" dirty="0"/>
              <a:t>scorched-earth</a:t>
            </a:r>
            <a:endParaRPr lang="en-US" dirty="0"/>
          </a:p>
          <a:p>
            <a:r>
              <a:rPr lang="en-US" dirty="0"/>
              <a:t>US very concerned. Why?</a:t>
            </a:r>
          </a:p>
          <a:p>
            <a:pPr lvl="1"/>
            <a:r>
              <a:rPr lang="en-US" dirty="0"/>
              <a:t>$50 million of investments, $100 million of annual trade</a:t>
            </a:r>
          </a:p>
          <a:p>
            <a:r>
              <a:rPr lang="en-US" dirty="0"/>
              <a:t>Spanish General “Butcher” </a:t>
            </a:r>
            <a:r>
              <a:rPr lang="en-US" dirty="0" err="1"/>
              <a:t>Weyler</a:t>
            </a:r>
            <a:r>
              <a:rPr lang="en-US" dirty="0"/>
              <a:t> tried to crush rebellion</a:t>
            </a:r>
          </a:p>
          <a:p>
            <a:pPr lvl="1"/>
            <a:r>
              <a:rPr lang="en-US" dirty="0"/>
              <a:t>Barbed-wire </a:t>
            </a:r>
            <a:r>
              <a:rPr lang="en-US" dirty="0" err="1"/>
              <a:t>reconcentration</a:t>
            </a:r>
            <a:r>
              <a:rPr lang="en-US" dirty="0"/>
              <a:t> camps</a:t>
            </a:r>
          </a:p>
          <a:p>
            <a:pPr lvl="1"/>
            <a:r>
              <a:rPr lang="en-US" dirty="0"/>
              <a:t>Yellow Journalism: “You furnish the pictures and I’ll furnish the war”</a:t>
            </a:r>
          </a:p>
          <a:p>
            <a:r>
              <a:rPr lang="en-US" dirty="0"/>
              <a:t>Spanish Minister spoke negatively about McKinley: Called him weak! 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Lome</a:t>
            </a:r>
            <a:r>
              <a:rPr lang="en-US" dirty="0"/>
              <a:t> letter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Valeriano Weyler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855"/>
            <a:ext cx="2119745" cy="265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5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3258</TotalTime>
  <Words>1111</Words>
  <Application>Microsoft Office PowerPoint</Application>
  <PresentationFormat>On-screen Show (4:3)</PresentationFormat>
  <Paragraphs>253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American History: Chapter 19 Review Video</vt:lpstr>
      <vt:lpstr>The Politics of Equilibrium</vt:lpstr>
      <vt:lpstr>The Politics of Equilibrium Cont.</vt:lpstr>
      <vt:lpstr>The Politics of Equilibrium Cont.</vt:lpstr>
      <vt:lpstr>The Agrarian Revolt</vt:lpstr>
      <vt:lpstr>The Crisis of the 1890s</vt:lpstr>
      <vt:lpstr>A Cross of Gold</vt:lpstr>
      <vt:lpstr>Stirrings of Imperialism</vt:lpstr>
      <vt:lpstr>War With Spain</vt:lpstr>
      <vt:lpstr>War With Spain Continued</vt:lpstr>
      <vt:lpstr>War With Spain Continued</vt:lpstr>
      <vt:lpstr>The Republic As Empire</vt:lpstr>
      <vt:lpstr>The Republic As Empire Continued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168</cp:revision>
  <dcterms:created xsi:type="dcterms:W3CDTF">2013-08-26T14:38:25Z</dcterms:created>
  <dcterms:modified xsi:type="dcterms:W3CDTF">2014-02-02T16:42:00Z</dcterms:modified>
</cp:coreProperties>
</file>