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</a:t>
            </a:r>
            <a:r>
              <a:rPr lang="en-US" sz="4800" dirty="0" smtClean="0"/>
              <a:t>23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smtClean="0"/>
              <a:t>Great Depression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Coming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Bull Market:</a:t>
            </a:r>
          </a:p>
          <a:p>
            <a:pPr lvl="1"/>
            <a:r>
              <a:rPr lang="en-US" sz="2900" dirty="0" smtClean="0"/>
              <a:t>Increase in stock prices: 1928 – September 1929: stocks increased by 40%</a:t>
            </a:r>
          </a:p>
          <a:p>
            <a:r>
              <a:rPr lang="en-US" sz="3200" dirty="0" smtClean="0"/>
              <a:t>October 29, 1929 (Black Tuesday):</a:t>
            </a:r>
          </a:p>
          <a:p>
            <a:pPr lvl="1"/>
            <a:r>
              <a:rPr lang="en-US" sz="2900" dirty="0" smtClean="0"/>
              <a:t>Stock market crash</a:t>
            </a:r>
          </a:p>
          <a:p>
            <a:pPr lvl="1"/>
            <a:r>
              <a:rPr lang="en-US" sz="2900" dirty="0" smtClean="0"/>
              <a:t>Buying on “margin”</a:t>
            </a:r>
          </a:p>
          <a:p>
            <a:r>
              <a:rPr lang="en-US" sz="3200" dirty="0" smtClean="0"/>
              <a:t>Causes of the Depression:</a:t>
            </a:r>
          </a:p>
          <a:p>
            <a:pPr lvl="1"/>
            <a:r>
              <a:rPr lang="en-US" sz="2900" dirty="0" smtClean="0"/>
              <a:t>Prosperity based on a few industries</a:t>
            </a:r>
          </a:p>
          <a:p>
            <a:pPr lvl="1"/>
            <a:r>
              <a:rPr lang="en-US" sz="2900" dirty="0" smtClean="0"/>
              <a:t>Unequal distribution of wealth</a:t>
            </a:r>
          </a:p>
          <a:p>
            <a:pPr lvl="2"/>
            <a:r>
              <a:rPr lang="en-US" sz="2600" dirty="0" smtClean="0"/>
              <a:t>Almost half of families living at or below minimum subsistence level</a:t>
            </a:r>
            <a:endParaRPr lang="en-US" sz="2600" dirty="0" smtClean="0"/>
          </a:p>
          <a:p>
            <a:pPr lvl="1"/>
            <a:r>
              <a:rPr lang="en-US" sz="2900" dirty="0" smtClean="0"/>
              <a:t>Credit:</a:t>
            </a:r>
          </a:p>
          <a:p>
            <a:pPr lvl="2"/>
            <a:r>
              <a:rPr lang="en-US" sz="2600" dirty="0" smtClean="0"/>
              <a:t>Famers deeply in debt</a:t>
            </a:r>
          </a:p>
          <a:p>
            <a:pPr lvl="2"/>
            <a:r>
              <a:rPr lang="en-US" sz="2600" dirty="0" smtClean="0"/>
              <a:t>Production outweighed demand</a:t>
            </a:r>
          </a:p>
          <a:p>
            <a:pPr lvl="1"/>
            <a:r>
              <a:rPr lang="en-US" sz="2900" dirty="0" smtClean="0"/>
              <a:t>High protective tariffs</a:t>
            </a:r>
          </a:p>
          <a:p>
            <a:r>
              <a:rPr lang="en-US" sz="3200" dirty="0" smtClean="0"/>
              <a:t>Dawes Plan:</a:t>
            </a:r>
          </a:p>
          <a:p>
            <a:pPr lvl="1"/>
            <a:r>
              <a:rPr lang="en-US" sz="2900" dirty="0" smtClean="0"/>
              <a:t>Not to be confused with Dawes Severalty Act</a:t>
            </a:r>
          </a:p>
          <a:p>
            <a:pPr lvl="1"/>
            <a:r>
              <a:rPr lang="en-US" sz="2900" dirty="0" smtClean="0"/>
              <a:t>Rescheduled German reparation loans</a:t>
            </a:r>
          </a:p>
          <a:p>
            <a:pPr lvl="1"/>
            <a:r>
              <a:rPr lang="en-US" sz="2900" dirty="0" smtClean="0"/>
              <a:t>US banks loaned $ to Germany -&gt; pays Britain and France -&gt; pays loans back to US Treasury</a:t>
            </a:r>
          </a:p>
          <a:p>
            <a:pPr lvl="1"/>
            <a:r>
              <a:rPr lang="en-US" sz="2900" dirty="0" smtClean="0"/>
              <a:t>Simply a circle of $ - ends with stock market crash of 1929</a:t>
            </a:r>
          </a:p>
          <a:p>
            <a:r>
              <a:rPr lang="en-US" sz="3200" dirty="0"/>
              <a:t>Bank Crisis:</a:t>
            </a:r>
          </a:p>
          <a:p>
            <a:pPr lvl="1"/>
            <a:r>
              <a:rPr lang="en-US" sz="2900" dirty="0"/>
              <a:t>9,000 banks closed between 1930 and 1933</a:t>
            </a:r>
          </a:p>
          <a:p>
            <a:pPr lvl="1"/>
            <a:r>
              <a:rPr lang="en-US" sz="2900" dirty="0"/>
              <a:t>Money supply decreased by </a:t>
            </a:r>
            <a:r>
              <a:rPr lang="en-US" sz="2900" dirty="0" smtClean="0"/>
              <a:t>1/3</a:t>
            </a:r>
            <a:endParaRPr lang="en-US" sz="2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1929 wall street crash graph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96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 descr="File:Crowd outside nys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35" y="0"/>
            <a:ext cx="2386965" cy="332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American union bank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35" y="1510982"/>
            <a:ext cx="4951730" cy="383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5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American People in Hard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/>
          </a:bodyPr>
          <a:lstStyle/>
          <a:p>
            <a:r>
              <a:rPr lang="en-US" sz="2900" dirty="0" smtClean="0"/>
              <a:t>Industrial North was hard hit</a:t>
            </a:r>
          </a:p>
          <a:p>
            <a:pPr lvl="1"/>
            <a:r>
              <a:rPr lang="en-US" sz="2700" dirty="0" smtClean="0"/>
              <a:t>Ohio unemployment was 50%</a:t>
            </a:r>
            <a:endParaRPr lang="en-US" sz="2700" dirty="0"/>
          </a:p>
          <a:p>
            <a:r>
              <a:rPr lang="en-US" sz="2900" dirty="0" smtClean="0"/>
              <a:t>Many Americans associated unemployment with failure</a:t>
            </a:r>
          </a:p>
          <a:p>
            <a:r>
              <a:rPr lang="en-US" sz="2900" dirty="0" smtClean="0"/>
              <a:t>Charities and other relief organizations couldn’t keep pace</a:t>
            </a:r>
          </a:p>
          <a:p>
            <a:r>
              <a:rPr lang="en-US" dirty="0"/>
              <a:t>Dust Bowl:</a:t>
            </a:r>
          </a:p>
          <a:p>
            <a:pPr lvl="1"/>
            <a:r>
              <a:rPr lang="en-US" dirty="0"/>
              <a:t>Area of land from eastern Colorado to western </a:t>
            </a:r>
            <a:r>
              <a:rPr lang="en-US" dirty="0" smtClean="0"/>
              <a:t>Missouri, Texas </a:t>
            </a:r>
            <a:r>
              <a:rPr lang="en-US" dirty="0"/>
              <a:t>– North Dakota </a:t>
            </a:r>
          </a:p>
          <a:p>
            <a:pPr lvl="2"/>
            <a:r>
              <a:rPr lang="en-US" dirty="0" smtClean="0"/>
              <a:t>Causes</a:t>
            </a:r>
            <a:r>
              <a:rPr lang="en-US" dirty="0"/>
              <a:t>:</a:t>
            </a:r>
          </a:p>
          <a:p>
            <a:pPr lvl="3"/>
            <a:r>
              <a:rPr lang="en-US" dirty="0" smtClean="0"/>
              <a:t>Drought, wind, human </a:t>
            </a:r>
            <a:r>
              <a:rPr lang="en-US" dirty="0"/>
              <a:t>cultivation</a:t>
            </a:r>
          </a:p>
          <a:p>
            <a:pPr lvl="2"/>
            <a:r>
              <a:rPr lang="en-US" i="1" dirty="0"/>
              <a:t>The Grapes of Wrath</a:t>
            </a:r>
            <a:r>
              <a:rPr lang="en-US" dirty="0"/>
              <a:t>: story about Dust Bowl</a:t>
            </a:r>
          </a:p>
          <a:p>
            <a:pPr lvl="1"/>
            <a:r>
              <a:rPr lang="en-US" sz="2700" dirty="0" smtClean="0"/>
              <a:t>“Black Blizzards” – dust storms</a:t>
            </a:r>
          </a:p>
          <a:p>
            <a:pPr lvl="1"/>
            <a:r>
              <a:rPr lang="en-US" sz="2700" dirty="0" smtClean="0"/>
              <a:t>“Okies” – families that moved </a:t>
            </a:r>
            <a:r>
              <a:rPr lang="en-US" sz="2700" dirty="0"/>
              <a:t>f</a:t>
            </a:r>
            <a:r>
              <a:rPr lang="en-US" sz="2700" dirty="0" smtClean="0"/>
              <a:t>rom the Dust Bowl to other areas, especially California</a:t>
            </a:r>
            <a:endParaRPr lang="en-US" sz="27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adam\Desktop\732px-Unemployed_men_queued_outside_a_depression_soup_kitchen_opened_in_Chicago_by_Al_Capone,_02-1931_-_NARA_-_5419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3810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ea014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7952"/>
            <a:ext cx="5562600" cy="340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John Steinbeck 19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1" y="152400"/>
            <a:ext cx="2672080" cy="377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Dust Bowl - Dallas, South Dakota 19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7980"/>
            <a:ext cx="5943600" cy="445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1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American People in Hard Times….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 smtClean="0"/>
              <a:t>African Americans:</a:t>
            </a:r>
          </a:p>
          <a:p>
            <a:pPr lvl="1"/>
            <a:r>
              <a:rPr lang="en-US" sz="2700" dirty="0" smtClean="0"/>
              <a:t>Especially hard hit – 50% in South were unemployed</a:t>
            </a:r>
            <a:endParaRPr lang="en-US" sz="2700" dirty="0"/>
          </a:p>
          <a:p>
            <a:pPr lvl="1"/>
            <a:r>
              <a:rPr lang="en-US" sz="2800" dirty="0" smtClean="0"/>
              <a:t>Segregation and discrimination was still rampant</a:t>
            </a:r>
            <a:endParaRPr lang="en-US" sz="2800" dirty="0"/>
          </a:p>
          <a:p>
            <a:pPr lvl="1"/>
            <a:r>
              <a:rPr lang="en-US" sz="2700" dirty="0" smtClean="0"/>
              <a:t>Scottsboro Case:</a:t>
            </a:r>
          </a:p>
          <a:p>
            <a:pPr lvl="2"/>
            <a:r>
              <a:rPr lang="en-US" dirty="0" smtClean="0"/>
              <a:t>Nine African Americans were accused of rape</a:t>
            </a:r>
          </a:p>
          <a:p>
            <a:pPr lvl="2"/>
            <a:r>
              <a:rPr lang="en-US" dirty="0" smtClean="0"/>
              <a:t>All-white jury found them guilty, 8 sentenced to death</a:t>
            </a:r>
          </a:p>
          <a:p>
            <a:pPr lvl="2"/>
            <a:r>
              <a:rPr lang="en-US" dirty="0" smtClean="0"/>
              <a:t>Eventually, all were released from jail, though many years later</a:t>
            </a:r>
            <a:endParaRPr lang="en-US" dirty="0"/>
          </a:p>
          <a:p>
            <a:r>
              <a:rPr lang="en-US" sz="2900" dirty="0" smtClean="0"/>
              <a:t>Other Minorities:</a:t>
            </a:r>
          </a:p>
          <a:p>
            <a:pPr lvl="1"/>
            <a:r>
              <a:rPr lang="en-US" sz="2700" dirty="0" smtClean="0"/>
              <a:t>Mexican Americans:</a:t>
            </a:r>
          </a:p>
          <a:p>
            <a:pPr lvl="2"/>
            <a:r>
              <a:rPr lang="en-US" dirty="0" smtClean="0"/>
              <a:t>2 million people of Mexican descent, mostly farmers</a:t>
            </a:r>
          </a:p>
          <a:p>
            <a:pPr lvl="2"/>
            <a:r>
              <a:rPr lang="en-US" dirty="0" smtClean="0"/>
              <a:t>Some Mexicans forced out of the country</a:t>
            </a:r>
          </a:p>
          <a:p>
            <a:r>
              <a:rPr lang="en-US" sz="2900" dirty="0" smtClean="0"/>
              <a:t>Asians:</a:t>
            </a:r>
          </a:p>
          <a:p>
            <a:pPr lvl="1"/>
            <a:r>
              <a:rPr lang="en-US" sz="2700" dirty="0" smtClean="0"/>
              <a:t>Fought to have laws protecting Japanese from discrimination</a:t>
            </a:r>
          </a:p>
          <a:p>
            <a:r>
              <a:rPr lang="en-US" sz="2900" dirty="0" smtClean="0"/>
              <a:t>Women:	</a:t>
            </a:r>
          </a:p>
          <a:p>
            <a:pPr lvl="1"/>
            <a:r>
              <a:rPr lang="en-US" sz="2700" dirty="0" smtClean="0"/>
              <a:t>Pressure for women to not work, especially if husband does</a:t>
            </a:r>
          </a:p>
          <a:p>
            <a:r>
              <a:rPr lang="en-US" sz="2900" dirty="0" smtClean="0"/>
              <a:t>Many minorities did not benefit from relief programs</a:t>
            </a:r>
          </a:p>
          <a:p>
            <a:r>
              <a:rPr lang="en-US" sz="2900" dirty="0" smtClean="0"/>
              <a:t>Marriage and birthrates declined during Depression</a:t>
            </a:r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7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Depression and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Art in the Depression:</a:t>
            </a:r>
          </a:p>
          <a:p>
            <a:pPr lvl="1"/>
            <a:r>
              <a:rPr lang="en-US" sz="2700" dirty="0" smtClean="0"/>
              <a:t>Dorothea Lange:</a:t>
            </a:r>
          </a:p>
          <a:p>
            <a:pPr lvl="2"/>
            <a:r>
              <a:rPr lang="en-US" dirty="0" smtClean="0"/>
              <a:t>Photographed Depression families</a:t>
            </a:r>
            <a:endParaRPr lang="en-US" dirty="0"/>
          </a:p>
          <a:p>
            <a:pPr lvl="1"/>
            <a:r>
              <a:rPr lang="en-US" sz="2700" dirty="0" smtClean="0"/>
              <a:t>John Steinbeck:</a:t>
            </a:r>
          </a:p>
          <a:p>
            <a:pPr lvl="2"/>
            <a:r>
              <a:rPr lang="en-US" i="1" dirty="0" smtClean="0"/>
              <a:t>Grapes of Wrath </a:t>
            </a:r>
            <a:r>
              <a:rPr lang="en-US" dirty="0" smtClean="0"/>
              <a:t>- </a:t>
            </a:r>
            <a:r>
              <a:rPr lang="en-US" dirty="0"/>
              <a:t>story about Dust Bowl</a:t>
            </a:r>
          </a:p>
          <a:p>
            <a:r>
              <a:rPr lang="en-US" dirty="0" smtClean="0"/>
              <a:t>Radio:</a:t>
            </a:r>
          </a:p>
          <a:p>
            <a:pPr lvl="1"/>
            <a:r>
              <a:rPr lang="en-US" dirty="0" smtClean="0"/>
              <a:t>Source of entertainment</a:t>
            </a:r>
          </a:p>
          <a:p>
            <a:pPr lvl="1"/>
            <a:r>
              <a:rPr lang="en-US" dirty="0" smtClean="0"/>
              <a:t>“Fireside chats” – FDR</a:t>
            </a:r>
          </a:p>
          <a:p>
            <a:pPr lvl="1"/>
            <a:r>
              <a:rPr lang="en-US" dirty="0" smtClean="0"/>
              <a:t>Soap Operas, plays, news </a:t>
            </a:r>
            <a:endParaRPr lang="en-US" dirty="0"/>
          </a:p>
          <a:p>
            <a:r>
              <a:rPr lang="en-US" dirty="0" smtClean="0"/>
              <a:t>Spanish Civil War (1936 – 1939):</a:t>
            </a:r>
          </a:p>
          <a:p>
            <a:pPr lvl="1"/>
            <a:r>
              <a:rPr lang="en-US" dirty="0" smtClean="0"/>
              <a:t>Some Americans supported the republican government</a:t>
            </a:r>
          </a:p>
          <a:p>
            <a:pPr lvl="1"/>
            <a:r>
              <a:rPr lang="en-US" dirty="0" smtClean="0"/>
              <a:t>Fascist government of Francisco Franco had support of Hitler and Mussolini</a:t>
            </a:r>
          </a:p>
          <a:p>
            <a:endParaRPr lang="en-US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7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ange-MigrantMother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838200"/>
            <a:ext cx="2882582" cy="368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DRfiresidechat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1273"/>
            <a:ext cx="3810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1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Unhappy Presidency of 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Hoover: </a:t>
            </a:r>
          </a:p>
          <a:p>
            <a:pPr lvl="1"/>
            <a:r>
              <a:rPr lang="en-US" sz="2700" dirty="0" smtClean="0"/>
              <a:t>Urged volunteerism:</a:t>
            </a:r>
          </a:p>
          <a:p>
            <a:pPr lvl="2"/>
            <a:r>
              <a:rPr lang="en-US" dirty="0" smtClean="0"/>
              <a:t>Similar to WWI</a:t>
            </a:r>
            <a:endParaRPr lang="en-US" dirty="0"/>
          </a:p>
          <a:p>
            <a:pPr lvl="1"/>
            <a:r>
              <a:rPr lang="en-US" sz="2700" dirty="0" smtClean="0"/>
              <a:t>Feared deficit spending </a:t>
            </a:r>
          </a:p>
          <a:p>
            <a:r>
              <a:rPr lang="en-US" sz="2900" dirty="0" smtClean="0"/>
              <a:t>Hawley-Smoot Tariff:</a:t>
            </a:r>
          </a:p>
          <a:p>
            <a:pPr lvl="1"/>
            <a:r>
              <a:rPr lang="en-US" sz="2500" dirty="0" smtClean="0"/>
              <a:t>High protective tariff – led to high European tariffs in return</a:t>
            </a:r>
            <a:endParaRPr lang="en-US" sz="2500" dirty="0"/>
          </a:p>
          <a:p>
            <a:r>
              <a:rPr lang="en-US" sz="2900" dirty="0" smtClean="0"/>
              <a:t>“</a:t>
            </a:r>
            <a:r>
              <a:rPr lang="en-US" sz="2900" dirty="0" err="1" smtClean="0"/>
              <a:t>Hoovervilles</a:t>
            </a:r>
            <a:r>
              <a:rPr lang="en-US" sz="2900" dirty="0" smtClean="0"/>
              <a:t>”</a:t>
            </a:r>
          </a:p>
          <a:p>
            <a:pPr lvl="1"/>
            <a:r>
              <a:rPr lang="en-US" sz="2700" dirty="0" smtClean="0"/>
              <a:t>Name for shanty towns that developed</a:t>
            </a:r>
            <a:endParaRPr lang="en-US" sz="2700" dirty="0"/>
          </a:p>
          <a:p>
            <a:r>
              <a:rPr lang="en-US" sz="2900" dirty="0" smtClean="0"/>
              <a:t>Reconstruction Finance Corporation:</a:t>
            </a:r>
          </a:p>
          <a:p>
            <a:pPr lvl="1"/>
            <a:r>
              <a:rPr lang="en-US" sz="2700" dirty="0" smtClean="0"/>
              <a:t>Meant to provide loans to banks, RRs, and businesses</a:t>
            </a:r>
          </a:p>
          <a:p>
            <a:pPr lvl="1"/>
            <a:r>
              <a:rPr lang="en-US" sz="2700" dirty="0" smtClean="0"/>
              <a:t>Largely a failure – never provided enough $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7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moot and Hawley standing together, April 11, 19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540760" cy="285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Poor mother and children, Oklahoma, 1936 by Dorothea Lan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3087"/>
            <a:ext cx="4456112" cy="384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Unhappy Presidency of Herbert Hoover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WWI </a:t>
            </a:r>
            <a:r>
              <a:rPr lang="en-US" dirty="0"/>
              <a:t>Veterans were hit hard during Depression</a:t>
            </a:r>
          </a:p>
          <a:p>
            <a:pPr lvl="1"/>
            <a:r>
              <a:rPr lang="en-US" dirty="0"/>
              <a:t>“Bonus Expeditionary Force” (BEF) </a:t>
            </a:r>
          </a:p>
          <a:p>
            <a:pPr lvl="2"/>
            <a:r>
              <a:rPr lang="en-US" dirty="0"/>
              <a:t>Descends upon D.C. in hopes of receiving their bonuses</a:t>
            </a:r>
          </a:p>
          <a:p>
            <a:pPr lvl="2"/>
            <a:r>
              <a:rPr lang="en-US" dirty="0"/>
              <a:t>Set up “</a:t>
            </a:r>
            <a:r>
              <a:rPr lang="en-US" dirty="0" err="1"/>
              <a:t>Hoovervilles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Hoover ordered army (led by MacArthur) to break up “Bonus Army”</a:t>
            </a:r>
          </a:p>
          <a:p>
            <a:pPr lvl="1"/>
            <a:r>
              <a:rPr lang="en-US" dirty="0"/>
              <a:t>Bonus Army eventually leaves, taints Hoover even </a:t>
            </a:r>
            <a:r>
              <a:rPr lang="en-US" dirty="0" smtClean="0"/>
              <a:t>more</a:t>
            </a:r>
            <a:endParaRPr lang="en-US" sz="2700" dirty="0"/>
          </a:p>
          <a:p>
            <a:r>
              <a:rPr lang="en-US" dirty="0" smtClean="0"/>
              <a:t>Election of 1932:</a:t>
            </a:r>
          </a:p>
          <a:p>
            <a:pPr lvl="1"/>
            <a:r>
              <a:rPr lang="en-US" dirty="0" smtClean="0"/>
              <a:t>Hoover (R) v. FDR (D)</a:t>
            </a:r>
          </a:p>
          <a:p>
            <a:pPr lvl="1"/>
            <a:r>
              <a:rPr lang="en-US" dirty="0" smtClean="0"/>
              <a:t>FDR won in a landslide, pledged a “New Deal” for Americans</a:t>
            </a:r>
            <a:endParaRPr lang="en-US" dirty="0"/>
          </a:p>
          <a:p>
            <a:r>
              <a:rPr lang="en-US" dirty="0" smtClean="0"/>
              <a:t>FDR was inaugurated on March 4, 1933, in the midst of a banking crisis……..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7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Bonus marchers 05510 2004 001 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4321810" cy="281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FDR Inauguration 19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927"/>
            <a:ext cx="4355465" cy="543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4111</TotalTime>
  <Words>596</Words>
  <Application>Microsoft Office PowerPoint</Application>
  <PresentationFormat>On-screen Show (4:3)</PresentationFormat>
  <Paragraphs>171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American History: Chapter 23 Review Video</vt:lpstr>
      <vt:lpstr>The Coming of the Great Depression</vt:lpstr>
      <vt:lpstr>The American People in Hard Times</vt:lpstr>
      <vt:lpstr>The American People in Hard Times….</vt:lpstr>
      <vt:lpstr>The Depression and American Culture</vt:lpstr>
      <vt:lpstr>The Unhappy Presidency of Herbert Hoover</vt:lpstr>
      <vt:lpstr>The Unhappy Presidency of Herbert Hoover Cont. 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258</cp:revision>
  <dcterms:created xsi:type="dcterms:W3CDTF">2013-08-26T14:38:25Z</dcterms:created>
  <dcterms:modified xsi:type="dcterms:W3CDTF">2014-03-05T20:28:27Z</dcterms:modified>
</cp:coreProperties>
</file>