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5" r:id="rId15"/>
    <p:sldId id="269" r:id="rId16"/>
    <p:sldId id="270" r:id="rId17"/>
    <p:sldId id="271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57CD11-0332-4E65-80F1-EB5A5A7C48C2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4E2F46-C956-4B7B-BA9D-AD8F298F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Review: The Final Exam Review, 2014 Edition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(Hopefully) Everything You Need To Know To Succeed On May 14, 2014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5696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www.Apushreview.com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226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The Jacksonian Era (1824 – 1840)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“Corrupt Bargain” of 1824</a:t>
            </a:r>
          </a:p>
          <a:p>
            <a:pPr lvl="1"/>
            <a:r>
              <a:rPr lang="en-US" dirty="0" smtClean="0"/>
              <a:t>No electoral majority in the election of 1824, although Jackson got the most votes</a:t>
            </a:r>
          </a:p>
          <a:p>
            <a:pPr lvl="1"/>
            <a:r>
              <a:rPr lang="en-US" dirty="0" smtClean="0"/>
              <a:t>Vote goes to Congress, Clay throws his support behind </a:t>
            </a:r>
          </a:p>
          <a:p>
            <a:pPr lvl="1"/>
            <a:r>
              <a:rPr lang="en-US" dirty="0" smtClean="0"/>
              <a:t>Adams becomes president, names Clay his Secretary of State</a:t>
            </a:r>
            <a:endParaRPr lang="en-US" dirty="0"/>
          </a:p>
          <a:p>
            <a:r>
              <a:rPr lang="en-US" dirty="0" smtClean="0"/>
              <a:t>“Common Man”</a:t>
            </a:r>
          </a:p>
          <a:p>
            <a:pPr lvl="1"/>
            <a:r>
              <a:rPr lang="en-US" dirty="0" smtClean="0"/>
              <a:t>Increased voting rights for adult males, elimination of property requirements to vote</a:t>
            </a:r>
          </a:p>
          <a:p>
            <a:r>
              <a:rPr lang="en-US" dirty="0" smtClean="0"/>
              <a:t>Tariff of Abominations (Tariff of 1828)</a:t>
            </a:r>
          </a:p>
          <a:p>
            <a:pPr lvl="1"/>
            <a:r>
              <a:rPr lang="en-US" dirty="0" smtClean="0"/>
              <a:t>High tariff, disliked by the South and West</a:t>
            </a:r>
          </a:p>
          <a:p>
            <a:pPr lvl="1"/>
            <a:r>
              <a:rPr lang="en-US" dirty="0" smtClean="0"/>
              <a:t>John C. Calhoun (sitting VP) wrote </a:t>
            </a:r>
            <a:r>
              <a:rPr lang="en-US" i="1" dirty="0" smtClean="0"/>
              <a:t>The South Carolina Exposition and Protest</a:t>
            </a:r>
            <a:r>
              <a:rPr lang="en-US" dirty="0" smtClean="0"/>
              <a:t> anonymously </a:t>
            </a:r>
          </a:p>
          <a:p>
            <a:pPr lvl="2"/>
            <a:r>
              <a:rPr lang="en-US" dirty="0" smtClean="0"/>
              <a:t>Drew inspiration from the Virginia and Kentucky Resolutions</a:t>
            </a:r>
          </a:p>
          <a:p>
            <a:r>
              <a:rPr lang="en-US" dirty="0" smtClean="0"/>
              <a:t>Tariff of 1832:</a:t>
            </a:r>
          </a:p>
          <a:p>
            <a:pPr lvl="1"/>
            <a:r>
              <a:rPr lang="en-US" dirty="0" smtClean="0"/>
              <a:t>Lowered the tariff of 1828, but still too high for the South’s liking</a:t>
            </a:r>
          </a:p>
          <a:p>
            <a:pPr lvl="1"/>
            <a:r>
              <a:rPr lang="en-US" dirty="0" smtClean="0"/>
              <a:t>Led to the……</a:t>
            </a:r>
          </a:p>
          <a:p>
            <a:r>
              <a:rPr lang="en-US" dirty="0" smtClean="0"/>
              <a:t>Nullification Crisis:</a:t>
            </a:r>
          </a:p>
          <a:p>
            <a:pPr lvl="1"/>
            <a:r>
              <a:rPr lang="en-US" dirty="0" smtClean="0"/>
              <a:t>SC called a state convention, nullified the tariff of 1832</a:t>
            </a:r>
          </a:p>
          <a:p>
            <a:pPr lvl="1"/>
            <a:r>
              <a:rPr lang="en-US" dirty="0" smtClean="0"/>
              <a:t>Threatened to secede if tariffs were collected by force</a:t>
            </a:r>
          </a:p>
          <a:p>
            <a:r>
              <a:rPr lang="en-US" dirty="0" smtClean="0"/>
              <a:t>Compromise Tariff of 1833:</a:t>
            </a:r>
          </a:p>
          <a:p>
            <a:pPr lvl="1"/>
            <a:r>
              <a:rPr lang="en-US" dirty="0" smtClean="0"/>
              <a:t>Henry Clay!</a:t>
            </a:r>
          </a:p>
          <a:p>
            <a:pPr lvl="1"/>
            <a:r>
              <a:rPr lang="en-US" dirty="0" smtClean="0"/>
              <a:t>Lowered the tariff rates by 10% per year for 8 years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ElectoralCollege1824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2438400"/>
            <a:ext cx="5175913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File:Election in House1824-Lar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1"/>
            <a:ext cx="3962400" cy="44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Sket-Calhou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68" y="-28433"/>
            <a:ext cx="2266632" cy="319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Adam\Desktop\YoungClayCa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63601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The Jacksonian Era (1824 – 1840)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Jackson and Native Americans</a:t>
            </a:r>
          </a:p>
          <a:p>
            <a:pPr lvl="1"/>
            <a:r>
              <a:rPr lang="en-US" dirty="0" smtClean="0"/>
              <a:t>Indian Removal Act – purpose to move Natives west of the Mississippi</a:t>
            </a:r>
          </a:p>
          <a:p>
            <a:pPr lvl="1"/>
            <a:r>
              <a:rPr lang="en-US" dirty="0" smtClean="0"/>
              <a:t>Worcester v. Georgia – Supreme Court ruled Natives did NOT have to move</a:t>
            </a:r>
          </a:p>
          <a:p>
            <a:pPr lvl="1"/>
            <a:r>
              <a:rPr lang="en-US" dirty="0" smtClean="0"/>
              <a:t>Jackson did not enforce the Supreme Court’s decision</a:t>
            </a:r>
            <a:endParaRPr lang="en-US" dirty="0"/>
          </a:p>
          <a:p>
            <a:r>
              <a:rPr lang="en-US" dirty="0" smtClean="0"/>
              <a:t>The Bank War:</a:t>
            </a:r>
          </a:p>
          <a:p>
            <a:pPr lvl="1"/>
            <a:r>
              <a:rPr lang="en-US" dirty="0" smtClean="0"/>
              <a:t>1832: Clay proposes a 3</a:t>
            </a:r>
            <a:r>
              <a:rPr lang="en-US" baseline="30000" dirty="0" smtClean="0"/>
              <a:t>rd</a:t>
            </a:r>
            <a:r>
              <a:rPr lang="en-US" dirty="0" smtClean="0"/>
              <a:t> BUS (the 2</a:t>
            </a:r>
            <a:r>
              <a:rPr lang="en-US" baseline="30000" dirty="0" smtClean="0"/>
              <a:t>nd</a:t>
            </a:r>
            <a:r>
              <a:rPr lang="en-US" dirty="0" smtClean="0"/>
              <a:t> one would expire in 1836)</a:t>
            </a:r>
          </a:p>
          <a:p>
            <a:pPr lvl="1"/>
            <a:r>
              <a:rPr lang="en-US" dirty="0" smtClean="0"/>
              <a:t>Jackson vetoed the re-charter</a:t>
            </a:r>
          </a:p>
          <a:p>
            <a:pPr lvl="1"/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BUS still had 4 years</a:t>
            </a:r>
          </a:p>
          <a:p>
            <a:pPr lvl="1"/>
            <a:r>
              <a:rPr lang="en-US" dirty="0" smtClean="0"/>
              <a:t>Jackson wanted to destroy the 2</a:t>
            </a:r>
            <a:r>
              <a:rPr lang="en-US" baseline="30000" dirty="0" smtClean="0"/>
              <a:t>nd</a:t>
            </a:r>
            <a:r>
              <a:rPr lang="en-US" dirty="0" smtClean="0"/>
              <a:t> BUS, so he removed government funds and put them in state “pet” banks</a:t>
            </a:r>
          </a:p>
          <a:p>
            <a:pPr lvl="1"/>
            <a:r>
              <a:rPr lang="en-US" dirty="0" smtClean="0"/>
              <a:t>Why did Jackson dislike the BUS?</a:t>
            </a:r>
          </a:p>
          <a:p>
            <a:pPr lvl="2"/>
            <a:r>
              <a:rPr lang="en-US" dirty="0" smtClean="0"/>
              <a:t>He felt it benefitted the rich (elite)</a:t>
            </a:r>
          </a:p>
          <a:p>
            <a:pPr lvl="2"/>
            <a:r>
              <a:rPr lang="en-US" dirty="0" smtClean="0"/>
              <a:t>Too much power was concentrated in the hands of few people (Biddle)</a:t>
            </a:r>
          </a:p>
          <a:p>
            <a:r>
              <a:rPr lang="en-US" dirty="0" smtClean="0"/>
              <a:t>Texas:</a:t>
            </a:r>
          </a:p>
          <a:p>
            <a:pPr lvl="1"/>
            <a:r>
              <a:rPr lang="en-US" dirty="0" smtClean="0"/>
              <a:t>Declared independence during Jackson’s presidency</a:t>
            </a:r>
          </a:p>
          <a:p>
            <a:pPr lvl="2"/>
            <a:r>
              <a:rPr lang="en-US" dirty="0" smtClean="0"/>
              <a:t>He did not recognize independence of TX for fear of sectional tensions over slavery</a:t>
            </a:r>
            <a:endParaRPr lang="en-US" dirty="0"/>
          </a:p>
          <a:p>
            <a:r>
              <a:rPr lang="en-US" dirty="0" smtClean="0"/>
              <a:t>Election of 1840:</a:t>
            </a:r>
          </a:p>
          <a:p>
            <a:pPr lvl="1"/>
            <a:r>
              <a:rPr lang="en-US" dirty="0" smtClean="0"/>
              <a:t>William Henry Harrison (War of 1812 hero) v. MVB</a:t>
            </a:r>
          </a:p>
          <a:p>
            <a:pPr lvl="1"/>
            <a:r>
              <a:rPr lang="en-US" dirty="0" smtClean="0"/>
              <a:t>Incredibly high voter turnout</a:t>
            </a:r>
          </a:p>
          <a:p>
            <a:pPr lvl="1"/>
            <a:r>
              <a:rPr lang="en-US" dirty="0" smtClean="0"/>
              <a:t>Slogans used in the election: “Log cabins and hard cider,” “Tippecanoe and Tyler Too”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Trails of Tears 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943600" cy="45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Nicholas Biddle by William In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"/>
            <a:ext cx="2191603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Tip and Ty Blak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015422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7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Manifest Destiny (1840s – 1850s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Coined by John Sullivan, America’s God-given right to expand from coast to coast</a:t>
            </a:r>
          </a:p>
          <a:p>
            <a:r>
              <a:rPr lang="en-US" dirty="0" smtClean="0"/>
              <a:t>Mexican-American War:</a:t>
            </a:r>
          </a:p>
          <a:p>
            <a:pPr lvl="1"/>
            <a:r>
              <a:rPr lang="en-US" dirty="0" smtClean="0"/>
              <a:t>Polk claimed Americans were attacked on American soil</a:t>
            </a:r>
          </a:p>
          <a:p>
            <a:pPr lvl="1"/>
            <a:r>
              <a:rPr lang="en-US" dirty="0" smtClean="0"/>
              <a:t>Thoreau: </a:t>
            </a:r>
            <a:r>
              <a:rPr lang="en-US" i="1" dirty="0" smtClean="0"/>
              <a:t>On Civil Disobedience</a:t>
            </a:r>
            <a:r>
              <a:rPr lang="en-US" dirty="0" smtClean="0"/>
              <a:t> – refused to pay a poll tax he believed would fund the war</a:t>
            </a:r>
          </a:p>
          <a:p>
            <a:pPr lvl="1"/>
            <a:r>
              <a:rPr lang="en-US" dirty="0" smtClean="0"/>
              <a:t>Wilmot Proviso: proposal in Congress to ban slavery from ALL territory gained from Mexican Cession; never passed (failed in the Senate, passed in the House)</a:t>
            </a:r>
            <a:endParaRPr lang="en-US" dirty="0"/>
          </a:p>
          <a:p>
            <a:pPr lvl="1"/>
            <a:r>
              <a:rPr lang="en-US" dirty="0" smtClean="0"/>
              <a:t>Treaty of Guadalupe Hidalgo:</a:t>
            </a:r>
          </a:p>
          <a:p>
            <a:pPr lvl="2"/>
            <a:r>
              <a:rPr lang="en-US" dirty="0" smtClean="0"/>
              <a:t>Ended the war; US gained the Mexican Cession, increased size by 1/3</a:t>
            </a:r>
          </a:p>
          <a:p>
            <a:r>
              <a:rPr lang="en-US" dirty="0" smtClean="0"/>
              <a:t>Compromise of 1850:</a:t>
            </a:r>
          </a:p>
          <a:p>
            <a:pPr lvl="1"/>
            <a:r>
              <a:rPr lang="en-US" dirty="0" smtClean="0"/>
              <a:t>Helped settle dispute over the land gained from the war</a:t>
            </a:r>
          </a:p>
          <a:p>
            <a:pPr lvl="1"/>
            <a:r>
              <a:rPr lang="en-US" dirty="0" smtClean="0"/>
              <a:t>Popular sovereignty in the Mexican Cession</a:t>
            </a:r>
          </a:p>
          <a:p>
            <a:pPr lvl="1"/>
            <a:r>
              <a:rPr lang="en-US" dirty="0" smtClean="0"/>
              <a:t>Tough fugitive slave law – turned many in the North to the abolitionist cause</a:t>
            </a:r>
          </a:p>
          <a:p>
            <a:pPr lvl="1"/>
            <a:r>
              <a:rPr lang="en-US" dirty="0" smtClean="0"/>
              <a:t>Abolished the slave trade in D.C.</a:t>
            </a:r>
          </a:p>
          <a:p>
            <a:pPr lvl="1"/>
            <a:r>
              <a:rPr lang="en-US" dirty="0" smtClean="0"/>
              <a:t>California was admitted as a free state (balance in favor of free states)</a:t>
            </a:r>
          </a:p>
          <a:p>
            <a:pPr lvl="1"/>
            <a:r>
              <a:rPr lang="en-US" dirty="0" smtClean="0"/>
              <a:t>Texas was paid $ to settle a boundary dispute</a:t>
            </a:r>
          </a:p>
          <a:p>
            <a:r>
              <a:rPr lang="en-US" dirty="0" smtClean="0"/>
              <a:t>Gadsden Purchase:</a:t>
            </a:r>
          </a:p>
          <a:p>
            <a:pPr lvl="1"/>
            <a:r>
              <a:rPr lang="en-US" dirty="0" smtClean="0"/>
              <a:t>US continental expansion is complete </a:t>
            </a:r>
          </a:p>
          <a:p>
            <a:pPr lvl="1"/>
            <a:r>
              <a:rPr lang="en-US" dirty="0" smtClean="0"/>
              <a:t>Watch JIMMY FALLON!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American progre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91" y="2309002"/>
            <a:ext cx="5943600" cy="452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Gadsden Purchase Cities ZP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9075"/>
            <a:ext cx="5943600" cy="387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9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Antebellum Reform Movements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Awakening:</a:t>
            </a:r>
          </a:p>
          <a:p>
            <a:pPr lvl="1"/>
            <a:r>
              <a:rPr lang="en-US" dirty="0" smtClean="0"/>
              <a:t>“Burned-over district” of WNY – many religious conversions</a:t>
            </a:r>
          </a:p>
          <a:p>
            <a:pPr lvl="1"/>
            <a:r>
              <a:rPr lang="en-US" dirty="0" smtClean="0"/>
              <a:t>Belief in perfectionism sought many to reform society</a:t>
            </a:r>
            <a:endParaRPr lang="en-US" dirty="0"/>
          </a:p>
          <a:p>
            <a:r>
              <a:rPr lang="en-US" dirty="0" smtClean="0"/>
              <a:t>Key reform movements:</a:t>
            </a:r>
          </a:p>
          <a:p>
            <a:pPr lvl="1"/>
            <a:r>
              <a:rPr lang="en-US" dirty="0" smtClean="0"/>
              <a:t>Abolitionist Movement: abolish slavery</a:t>
            </a:r>
          </a:p>
          <a:p>
            <a:pPr lvl="1"/>
            <a:r>
              <a:rPr lang="en-US" dirty="0" smtClean="0"/>
              <a:t>Temperance – sought to eliminate alcohol </a:t>
            </a:r>
          </a:p>
          <a:p>
            <a:pPr lvl="1"/>
            <a:r>
              <a:rPr lang="en-US" dirty="0" smtClean="0"/>
              <a:t>Women’s rights – Seneca Falls Convention</a:t>
            </a:r>
          </a:p>
          <a:p>
            <a:pPr lvl="1"/>
            <a:r>
              <a:rPr lang="en-US" dirty="0" smtClean="0"/>
              <a:t>Education – Horace Mann</a:t>
            </a:r>
            <a:endParaRPr lang="en-US" dirty="0"/>
          </a:p>
          <a:p>
            <a:pPr lvl="1"/>
            <a:r>
              <a:rPr lang="en-US" dirty="0" smtClean="0"/>
              <a:t>Treatment for mentally ill – Dorothea Dix</a:t>
            </a:r>
          </a:p>
          <a:p>
            <a:r>
              <a:rPr lang="en-US" dirty="0" smtClean="0"/>
              <a:t>Notable Religions:</a:t>
            </a:r>
          </a:p>
          <a:p>
            <a:pPr lvl="1"/>
            <a:r>
              <a:rPr lang="en-US" dirty="0" smtClean="0"/>
              <a:t>Mormons – fled to Utah</a:t>
            </a:r>
          </a:p>
          <a:p>
            <a:pPr lvl="1"/>
            <a:r>
              <a:rPr lang="en-US" dirty="0" smtClean="0"/>
              <a:t>Shakers – Mother Ann Lee</a:t>
            </a:r>
            <a:endParaRPr lang="en-US" dirty="0"/>
          </a:p>
          <a:p>
            <a:r>
              <a:rPr lang="en-US" dirty="0" smtClean="0"/>
              <a:t>Transcendentalism:</a:t>
            </a:r>
          </a:p>
          <a:p>
            <a:pPr lvl="1"/>
            <a:r>
              <a:rPr lang="en-US" dirty="0" smtClean="0"/>
              <a:t>Movement to find one’s “inner self”</a:t>
            </a:r>
          </a:p>
          <a:p>
            <a:pPr lvl="1"/>
            <a:r>
              <a:rPr lang="en-US" dirty="0" smtClean="0"/>
              <a:t>Henry David Thoreau – </a:t>
            </a:r>
            <a:r>
              <a:rPr lang="en-US" i="1" dirty="0" smtClean="0"/>
              <a:t>Walden</a:t>
            </a:r>
            <a:r>
              <a:rPr lang="en-US" dirty="0" smtClean="0"/>
              <a:t> – lived in isolation for two years</a:t>
            </a:r>
          </a:p>
          <a:p>
            <a:pPr lvl="1"/>
            <a:r>
              <a:rPr lang="en-US" dirty="0" smtClean="0"/>
              <a:t>Ralph Waldo Emerson – Self Reliance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105400" y="2362200"/>
            <a:ext cx="381000" cy="609600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2362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Women played a large role</a:t>
            </a:r>
            <a:endParaRPr lang="en-US" dirty="0"/>
          </a:p>
        </p:txBody>
      </p:sp>
      <p:pic>
        <p:nvPicPr>
          <p:cNvPr id="6" name="Picture 5" descr="File:Benjamin D. Maxham - Henry David Thoreau - Restor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2" y="401320"/>
            <a:ext cx="3574415" cy="468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2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“Old” Immigration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Nativism:</a:t>
            </a:r>
          </a:p>
          <a:p>
            <a:pPr lvl="1"/>
            <a:r>
              <a:rPr lang="en-US" dirty="0"/>
              <a:t>What is it?</a:t>
            </a:r>
          </a:p>
          <a:p>
            <a:pPr lvl="2"/>
            <a:r>
              <a:rPr lang="en-US" dirty="0"/>
              <a:t>Fear, distrust, and hatred of foreigners</a:t>
            </a:r>
          </a:p>
          <a:p>
            <a:pPr lvl="1"/>
            <a:r>
              <a:rPr lang="en-US" dirty="0"/>
              <a:t>Reasons for nativism:</a:t>
            </a:r>
          </a:p>
          <a:p>
            <a:pPr lvl="2"/>
            <a:r>
              <a:rPr lang="en-US" dirty="0"/>
              <a:t>Different </a:t>
            </a:r>
            <a:r>
              <a:rPr lang="en-US" dirty="0" smtClean="0"/>
              <a:t>cultures, Different languages, Religion</a:t>
            </a:r>
            <a:endParaRPr lang="en-US" dirty="0"/>
          </a:p>
          <a:p>
            <a:pPr lvl="2"/>
            <a:r>
              <a:rPr lang="en-US" dirty="0"/>
              <a:t>Irish and Germans “stole” elections</a:t>
            </a:r>
          </a:p>
          <a:p>
            <a:pPr lvl="3"/>
            <a:r>
              <a:rPr lang="en-US" dirty="0"/>
              <a:t>Tended to vote </a:t>
            </a:r>
            <a:r>
              <a:rPr lang="en-US" dirty="0" smtClean="0"/>
              <a:t>Democratic, Tammany </a:t>
            </a:r>
            <a:r>
              <a:rPr lang="en-US" dirty="0"/>
              <a:t>Hall – NYC </a:t>
            </a:r>
          </a:p>
          <a:p>
            <a:pPr lvl="2"/>
            <a:r>
              <a:rPr lang="en-US" dirty="0"/>
              <a:t>Immigrants “took” jobs</a:t>
            </a:r>
          </a:p>
          <a:p>
            <a:pPr lvl="3"/>
            <a:r>
              <a:rPr lang="en-US" dirty="0"/>
              <a:t>Work for less </a:t>
            </a:r>
            <a:r>
              <a:rPr lang="en-US" dirty="0" smtClean="0"/>
              <a:t>money, would not unionize</a:t>
            </a:r>
            <a:endParaRPr lang="en-US" dirty="0"/>
          </a:p>
          <a:p>
            <a:r>
              <a:rPr lang="en-US" dirty="0" smtClean="0"/>
              <a:t>Know – Nothing Party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it?</a:t>
            </a:r>
          </a:p>
          <a:p>
            <a:pPr lvl="2"/>
            <a:r>
              <a:rPr lang="en-US" dirty="0"/>
              <a:t>Political party formed due to nativism</a:t>
            </a:r>
          </a:p>
          <a:p>
            <a:pPr lvl="1"/>
            <a:r>
              <a:rPr lang="en-US" dirty="0"/>
              <a:t>Originated as the Supreme Order of the Star-Spangled Banner</a:t>
            </a:r>
          </a:p>
          <a:p>
            <a:pPr lvl="2"/>
            <a:r>
              <a:rPr lang="en-US" dirty="0"/>
              <a:t>Wanted to ban Catholics from holding offices</a:t>
            </a:r>
          </a:p>
          <a:p>
            <a:pPr lvl="2"/>
            <a:r>
              <a:rPr lang="en-US" dirty="0"/>
              <a:t>Called for tougher immigration and naturalization laws</a:t>
            </a:r>
          </a:p>
          <a:p>
            <a:pPr marL="0" indent="0" algn="ctr">
              <a:buNone/>
            </a:pPr>
            <a:r>
              <a:rPr lang="en-US" dirty="0" smtClean="0"/>
              <a:t>“Old” Immigration</a:t>
            </a:r>
            <a:endParaRPr lang="en-US" dirty="0"/>
          </a:p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Immigrants that came from Northern and Western Europe</a:t>
            </a:r>
          </a:p>
          <a:p>
            <a:r>
              <a:rPr lang="en-US" dirty="0"/>
              <a:t>Specific countries?</a:t>
            </a:r>
          </a:p>
          <a:p>
            <a:pPr lvl="1"/>
            <a:r>
              <a:rPr lang="en-US" dirty="0" smtClean="0"/>
              <a:t>Ireland (Potato Famine!), </a:t>
            </a:r>
            <a:r>
              <a:rPr lang="en-US" dirty="0"/>
              <a:t>Germany, England</a:t>
            </a:r>
          </a:p>
          <a:p>
            <a:r>
              <a:rPr lang="en-US" dirty="0"/>
              <a:t>When did it occur?</a:t>
            </a:r>
          </a:p>
          <a:p>
            <a:pPr lvl="1"/>
            <a:r>
              <a:rPr lang="en-US" dirty="0"/>
              <a:t>1820s – 1870s</a:t>
            </a:r>
          </a:p>
          <a:p>
            <a:r>
              <a:rPr lang="en-US" dirty="0"/>
              <a:t>What group made up the largest prior to the Civil War?</a:t>
            </a:r>
          </a:p>
          <a:p>
            <a:pPr lvl="1"/>
            <a:r>
              <a:rPr lang="en-US" dirty="0"/>
              <a:t>Irish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1854 KnowNothingSoap Bost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5" y="-4549"/>
            <a:ext cx="2954655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5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Slavery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Slave Life:</a:t>
            </a:r>
          </a:p>
          <a:p>
            <a:pPr lvl="1"/>
            <a:r>
              <a:rPr lang="en-US" dirty="0" smtClean="0"/>
              <a:t>Long hours, arduous work</a:t>
            </a:r>
          </a:p>
          <a:p>
            <a:pPr lvl="1"/>
            <a:r>
              <a:rPr lang="en-US" dirty="0" smtClean="0"/>
              <a:t>The further South, the more slaves and harder the work</a:t>
            </a:r>
          </a:p>
          <a:p>
            <a:pPr lvl="1"/>
            <a:r>
              <a:rPr lang="en-US" dirty="0" smtClean="0"/>
              <a:t>Slave Codes:</a:t>
            </a:r>
          </a:p>
          <a:p>
            <a:pPr lvl="2"/>
            <a:r>
              <a:rPr lang="en-US" dirty="0" smtClean="0"/>
              <a:t>Laws to regulate slave life – couldn’t read/write</a:t>
            </a:r>
          </a:p>
          <a:p>
            <a:pPr lvl="1"/>
            <a:r>
              <a:rPr lang="en-US" dirty="0" smtClean="0"/>
              <a:t>A unique culture developed</a:t>
            </a:r>
          </a:p>
          <a:p>
            <a:pPr lvl="2"/>
            <a:r>
              <a:rPr lang="en-US" dirty="0" smtClean="0"/>
              <a:t>Combination of African and American cultures; religion; extended families</a:t>
            </a:r>
          </a:p>
          <a:p>
            <a:r>
              <a:rPr lang="en-US" dirty="0" smtClean="0"/>
              <a:t>Rebellions To Know:</a:t>
            </a:r>
          </a:p>
          <a:p>
            <a:pPr lvl="1"/>
            <a:r>
              <a:rPr lang="en-US" dirty="0" smtClean="0"/>
              <a:t>Denmark Vesey:</a:t>
            </a:r>
          </a:p>
          <a:p>
            <a:pPr lvl="2"/>
            <a:r>
              <a:rPr lang="en-US" dirty="0" smtClean="0"/>
              <a:t>Planned the largest ever revolt, did not occur</a:t>
            </a:r>
          </a:p>
          <a:p>
            <a:pPr lvl="1"/>
            <a:r>
              <a:rPr lang="en-US" dirty="0" smtClean="0"/>
              <a:t>Nat Turner: (VA)</a:t>
            </a:r>
          </a:p>
          <a:p>
            <a:pPr lvl="2"/>
            <a:r>
              <a:rPr lang="en-US" dirty="0"/>
              <a:t>60 whites and 100 blacks were killed</a:t>
            </a:r>
          </a:p>
          <a:p>
            <a:pPr lvl="2"/>
            <a:r>
              <a:rPr lang="en-US" dirty="0"/>
              <a:t>Coincided with Garrison’s </a:t>
            </a:r>
            <a:r>
              <a:rPr lang="en-US" i="1" dirty="0"/>
              <a:t>Liberator</a:t>
            </a:r>
            <a:endParaRPr lang="en-US" dirty="0"/>
          </a:p>
          <a:p>
            <a:pPr lvl="2"/>
            <a:r>
              <a:rPr lang="en-US" dirty="0"/>
              <a:t>Helped silence abolitionist movement in VA, more strict laws</a:t>
            </a:r>
          </a:p>
          <a:p>
            <a:pPr lvl="1"/>
            <a:r>
              <a:rPr lang="en-US" dirty="0" smtClean="0"/>
              <a:t>Although rebellions did happen, the most common form of resistance was running away, faking sickness, working slowly, and/or breaking tools</a:t>
            </a:r>
          </a:p>
          <a:p>
            <a:r>
              <a:rPr lang="en-US" dirty="0" smtClean="0"/>
              <a:t>Gag Resolution:</a:t>
            </a:r>
          </a:p>
          <a:p>
            <a:pPr lvl="1"/>
            <a:r>
              <a:rPr lang="en-US" dirty="0" smtClean="0"/>
              <a:t>Prohibited anti-slavery petitions in the House of Representative</a:t>
            </a:r>
          </a:p>
          <a:p>
            <a:pPr lvl="1"/>
            <a:r>
              <a:rPr lang="en-US" dirty="0" smtClean="0"/>
              <a:t>Eventually overturned with the help of John Quincy Adams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Nat Turner woodcu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4495800" cy="350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ohn Q. Adam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4518660" cy="570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9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Slavery Continued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Fugitive Slave Law (1850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Part of the Compromise of 1850</a:t>
            </a:r>
          </a:p>
          <a:p>
            <a:pPr lvl="1"/>
            <a:r>
              <a:rPr lang="en-US" dirty="0" smtClean="0"/>
              <a:t>Much tougher law</a:t>
            </a:r>
          </a:p>
          <a:p>
            <a:pPr lvl="1"/>
            <a:r>
              <a:rPr lang="en-US" dirty="0" smtClean="0"/>
              <a:t>Many in the North joined the abolitionist movement</a:t>
            </a:r>
          </a:p>
          <a:p>
            <a:pPr lvl="1"/>
            <a:r>
              <a:rPr lang="en-US" dirty="0" smtClean="0"/>
              <a:t>Many states passed Personal Liberty Laws</a:t>
            </a:r>
          </a:p>
          <a:p>
            <a:pPr lvl="2"/>
            <a:r>
              <a:rPr lang="en-US" dirty="0" smtClean="0"/>
              <a:t>Essentially, it’s nullification</a:t>
            </a:r>
            <a:endParaRPr lang="en-US" dirty="0"/>
          </a:p>
          <a:p>
            <a:r>
              <a:rPr lang="en-US" dirty="0"/>
              <a:t>Abolitionist Writings:</a:t>
            </a:r>
          </a:p>
          <a:p>
            <a:pPr lvl="1"/>
            <a:r>
              <a:rPr lang="en-US" i="1" dirty="0"/>
              <a:t>The Liberator</a:t>
            </a:r>
          </a:p>
          <a:p>
            <a:pPr lvl="1"/>
            <a:r>
              <a:rPr lang="en-US" i="1" dirty="0"/>
              <a:t>Uncle Tom’s Cabin</a:t>
            </a:r>
            <a:endParaRPr lang="en-US" dirty="0"/>
          </a:p>
          <a:p>
            <a:r>
              <a:rPr lang="en-US" dirty="0" smtClean="0"/>
              <a:t>Abolitionists you must know:</a:t>
            </a:r>
          </a:p>
          <a:p>
            <a:pPr lvl="1"/>
            <a:r>
              <a:rPr lang="en-US" dirty="0" smtClean="0"/>
              <a:t>American Colonization Society</a:t>
            </a:r>
          </a:p>
          <a:p>
            <a:pPr lvl="1"/>
            <a:r>
              <a:rPr lang="en-US" dirty="0" smtClean="0"/>
              <a:t>William Lloyd Garrison – </a:t>
            </a:r>
            <a:r>
              <a:rPr lang="en-US" i="1" dirty="0" smtClean="0"/>
              <a:t>The Liberator</a:t>
            </a:r>
            <a:endParaRPr lang="en-US" dirty="0" smtClean="0"/>
          </a:p>
          <a:p>
            <a:pPr lvl="1"/>
            <a:r>
              <a:rPr lang="en-US" dirty="0" smtClean="0"/>
              <a:t>Frederick Douglass – </a:t>
            </a:r>
            <a:r>
              <a:rPr lang="en-US" i="1" dirty="0" smtClean="0"/>
              <a:t>The North Star</a:t>
            </a:r>
            <a:endParaRPr lang="en-US" dirty="0" smtClean="0"/>
          </a:p>
          <a:p>
            <a:pPr lvl="1"/>
            <a:r>
              <a:rPr lang="en-US" dirty="0" smtClean="0"/>
              <a:t>Harriet Beecher Stowe – </a:t>
            </a:r>
            <a:r>
              <a:rPr lang="en-US" i="1" dirty="0" smtClean="0"/>
              <a:t>Uncle Tom’s Cabin</a:t>
            </a:r>
            <a:endParaRPr lang="en-US" dirty="0" smtClean="0"/>
          </a:p>
          <a:p>
            <a:pPr lvl="1"/>
            <a:r>
              <a:rPr lang="en-US" dirty="0" smtClean="0"/>
              <a:t>Harriet Tubman – Underground Railroad</a:t>
            </a:r>
          </a:p>
          <a:p>
            <a:pPr lvl="1"/>
            <a:r>
              <a:rPr lang="en-US" dirty="0" smtClean="0"/>
              <a:t>John Brown – Harpers Ferry</a:t>
            </a:r>
            <a:endParaRPr lang="en-US" dirty="0"/>
          </a:p>
          <a:p>
            <a:r>
              <a:rPr lang="en-US" dirty="0" smtClean="0"/>
              <a:t>Free – Soil Party:</a:t>
            </a:r>
          </a:p>
          <a:p>
            <a:pPr lvl="1"/>
            <a:r>
              <a:rPr lang="en-US" dirty="0" smtClean="0"/>
              <a:t>Against the spread of slavery into western territories</a:t>
            </a:r>
          </a:p>
          <a:p>
            <a:r>
              <a:rPr lang="en-US" dirty="0" smtClean="0"/>
              <a:t>George Fitzhugh:</a:t>
            </a:r>
          </a:p>
          <a:p>
            <a:pPr lvl="1"/>
            <a:r>
              <a:rPr lang="en-US" dirty="0" smtClean="0"/>
              <a:t>Argued that northern workers were worse off than slaves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Slave kidnap post 1851 bost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190164" cy="488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1850 Liberator HammattBillings desig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1" y="304800"/>
            <a:ext cx="5943600" cy="24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UncleTomsCabinCov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570"/>
            <a:ext cx="3666490" cy="570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4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The Road to the Civil War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Kansas – Nebraska Act (1854):</a:t>
            </a:r>
          </a:p>
          <a:p>
            <a:pPr lvl="1"/>
            <a:r>
              <a:rPr lang="en-US" dirty="0" smtClean="0"/>
              <a:t>Stephen Douglas proposed allowing popular sovereignty in Kansas and Nebraska</a:t>
            </a:r>
          </a:p>
          <a:p>
            <a:pPr lvl="1"/>
            <a:r>
              <a:rPr lang="en-US" dirty="0" smtClean="0"/>
              <a:t>Problem? Both were above the 36°30’ Missouri Compromise Line</a:t>
            </a:r>
          </a:p>
          <a:p>
            <a:pPr lvl="2"/>
            <a:r>
              <a:rPr lang="en-US" dirty="0" smtClean="0"/>
              <a:t>KS-NB overturned the MO Compromise</a:t>
            </a:r>
          </a:p>
          <a:p>
            <a:pPr lvl="1"/>
            <a:r>
              <a:rPr lang="en-US" dirty="0" smtClean="0"/>
              <a:t>Voting in Kansas (expectation was that it would join as a slave state) turned bloody</a:t>
            </a:r>
          </a:p>
          <a:p>
            <a:pPr lvl="1"/>
            <a:r>
              <a:rPr lang="en-US" dirty="0" smtClean="0"/>
              <a:t>Caning of Charles Sumner</a:t>
            </a:r>
          </a:p>
          <a:p>
            <a:pPr lvl="1"/>
            <a:r>
              <a:rPr lang="en-US" dirty="0" smtClean="0"/>
              <a:t>Helped inspire the Republican Party</a:t>
            </a:r>
            <a:endParaRPr lang="en-US" dirty="0"/>
          </a:p>
          <a:p>
            <a:pPr lvl="2"/>
            <a:r>
              <a:rPr lang="en-US" dirty="0" smtClean="0"/>
              <a:t>Their platform would be to stop the spread of slavery</a:t>
            </a:r>
          </a:p>
          <a:p>
            <a:r>
              <a:rPr lang="en-US" dirty="0" smtClean="0"/>
              <a:t>Dred Scott v. Sanford (1857):</a:t>
            </a:r>
          </a:p>
          <a:p>
            <a:pPr lvl="1"/>
            <a:r>
              <a:rPr lang="en-US" dirty="0" smtClean="0"/>
              <a:t>Supreme Court declared African Americans were NOT citizens</a:t>
            </a:r>
          </a:p>
          <a:p>
            <a:pPr lvl="1"/>
            <a:r>
              <a:rPr lang="en-US" dirty="0" smtClean="0"/>
              <a:t>Slavery is constitutional</a:t>
            </a:r>
          </a:p>
          <a:p>
            <a:pPr lvl="1"/>
            <a:r>
              <a:rPr lang="en-US" dirty="0" smtClean="0"/>
              <a:t>Congress had no right to legislate slavery</a:t>
            </a:r>
          </a:p>
          <a:p>
            <a:pPr lvl="1"/>
            <a:r>
              <a:rPr lang="en-US" dirty="0" smtClean="0"/>
              <a:t>Northerners were upset, Democratic Party splits along sectional lines</a:t>
            </a:r>
            <a:endParaRPr lang="en-US" dirty="0"/>
          </a:p>
          <a:p>
            <a:r>
              <a:rPr lang="en-US" dirty="0" smtClean="0"/>
              <a:t>Harpers Ferry:</a:t>
            </a:r>
          </a:p>
          <a:p>
            <a:pPr lvl="1"/>
            <a:r>
              <a:rPr lang="en-US" dirty="0" smtClean="0"/>
              <a:t>Planned uprising led by John Brown; failure</a:t>
            </a:r>
          </a:p>
          <a:p>
            <a:pPr lvl="1"/>
            <a:r>
              <a:rPr lang="en-US" dirty="0" smtClean="0"/>
              <a:t>Many Southerners believed there would be more “John Browns”</a:t>
            </a:r>
          </a:p>
          <a:p>
            <a:pPr lvl="2"/>
            <a:r>
              <a:rPr lang="en-US" dirty="0" smtClean="0"/>
              <a:t>Associated the Republican Party with John Brown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Stephen Arnold Dougl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783840"/>
            <a:ext cx="2652712" cy="407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outhern Chivalr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5" y="3328035"/>
            <a:ext cx="5380355" cy="352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Dred Scott photograph (circa 1857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03"/>
            <a:ext cx="2673985" cy="354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NWDNS-165-SB-26 Harpers Ferry Virgini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45" y="763587"/>
            <a:ext cx="5582285" cy="404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5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800" dirty="0" smtClean="0"/>
              <a:t>The Civil War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Election of 1860:</a:t>
            </a:r>
          </a:p>
          <a:p>
            <a:pPr lvl="1"/>
            <a:r>
              <a:rPr lang="en-US" dirty="0" smtClean="0"/>
              <a:t>Lincoln wins the election</a:t>
            </a:r>
          </a:p>
          <a:p>
            <a:pPr lvl="2"/>
            <a:r>
              <a:rPr lang="en-US" dirty="0" smtClean="0"/>
              <a:t>Immediate cause of the Civil War</a:t>
            </a:r>
          </a:p>
          <a:p>
            <a:pPr lvl="2"/>
            <a:r>
              <a:rPr lang="en-US" dirty="0" smtClean="0"/>
              <a:t>Lincoln campaigned on the NONEXTENSION OF SLAVERY, NOT TO ELIMINATE SLAVERY</a:t>
            </a:r>
            <a:endParaRPr lang="en-US" dirty="0"/>
          </a:p>
          <a:p>
            <a:r>
              <a:rPr lang="en-US" dirty="0" smtClean="0"/>
              <a:t>The War:</a:t>
            </a:r>
          </a:p>
          <a:p>
            <a:pPr lvl="1"/>
            <a:r>
              <a:rPr lang="en-US" dirty="0"/>
              <a:t>Conscription:</a:t>
            </a:r>
          </a:p>
          <a:p>
            <a:pPr lvl="2"/>
            <a:r>
              <a:rPr lang="en-US" dirty="0"/>
              <a:t>Draft (forced enlistment)</a:t>
            </a:r>
          </a:p>
          <a:p>
            <a:pPr lvl="3"/>
            <a:r>
              <a:rPr lang="en-US" dirty="0"/>
              <a:t>Substitutes could be hired for people that were drafted</a:t>
            </a:r>
          </a:p>
          <a:p>
            <a:pPr lvl="3"/>
            <a:r>
              <a:rPr lang="en-US" dirty="0"/>
              <a:t>NYC Draft Riots (1863</a:t>
            </a:r>
            <a:r>
              <a:rPr lang="en-US" dirty="0" smtClean="0"/>
              <a:t>) “Rich man’s war, poor man’s fight”</a:t>
            </a:r>
            <a:endParaRPr lang="en-US" dirty="0"/>
          </a:p>
          <a:p>
            <a:pPr lvl="4"/>
            <a:r>
              <a:rPr lang="en-US" dirty="0"/>
              <a:t>100s of people were killed</a:t>
            </a:r>
          </a:p>
          <a:p>
            <a:pPr lvl="1"/>
            <a:r>
              <a:rPr lang="en-US" dirty="0"/>
              <a:t>Contraband:</a:t>
            </a:r>
          </a:p>
          <a:p>
            <a:pPr lvl="2"/>
            <a:r>
              <a:rPr lang="en-US" dirty="0"/>
              <a:t>Escaped slaves that crossed over into the Union</a:t>
            </a:r>
          </a:p>
          <a:p>
            <a:pPr lvl="2"/>
            <a:r>
              <a:rPr lang="en-US" dirty="0"/>
              <a:t>Worked at camps and fought in the war</a:t>
            </a:r>
          </a:p>
          <a:p>
            <a:pPr lvl="1"/>
            <a:r>
              <a:rPr lang="en-US" dirty="0" smtClean="0"/>
              <a:t>Border </a:t>
            </a:r>
            <a:r>
              <a:rPr lang="en-US" dirty="0"/>
              <a:t>states?</a:t>
            </a:r>
          </a:p>
          <a:p>
            <a:pPr lvl="2"/>
            <a:r>
              <a:rPr lang="en-US" dirty="0"/>
              <a:t>Slave states that did NOT secede during the Civil War</a:t>
            </a:r>
          </a:p>
          <a:p>
            <a:pPr lvl="2"/>
            <a:r>
              <a:rPr lang="en-US" dirty="0"/>
              <a:t>Many fought on BEHALF of the Union. </a:t>
            </a:r>
          </a:p>
          <a:p>
            <a:r>
              <a:rPr lang="en-US" dirty="0" smtClean="0"/>
              <a:t>Battle of Antietam:</a:t>
            </a:r>
          </a:p>
          <a:p>
            <a:pPr lvl="1"/>
            <a:r>
              <a:rPr lang="en-US" dirty="0" smtClean="0"/>
              <a:t>North won, led Lincoln to issue the Emancipation Proclamation; kept Europe out of war</a:t>
            </a:r>
          </a:p>
          <a:p>
            <a:r>
              <a:rPr lang="en-US" dirty="0" smtClean="0"/>
              <a:t>Habeas </a:t>
            </a:r>
            <a:r>
              <a:rPr lang="en-US" dirty="0"/>
              <a:t>Corpus:</a:t>
            </a:r>
          </a:p>
          <a:p>
            <a:pPr lvl="1"/>
            <a:r>
              <a:rPr lang="en-US" dirty="0"/>
              <a:t>Cannot be held in jail without having charges brought against you</a:t>
            </a:r>
          </a:p>
          <a:p>
            <a:pPr lvl="1"/>
            <a:r>
              <a:rPr lang="en-US" dirty="0"/>
              <a:t>Lincoln suspended Habeas Corpus </a:t>
            </a:r>
          </a:p>
          <a:p>
            <a:pPr lvl="2"/>
            <a:r>
              <a:rPr lang="en-US" dirty="0"/>
              <a:t>Only Congress can suspend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ElectoralCollege1860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5438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File:New York Draft Riots - fight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4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400" dirty="0" smtClean="0"/>
              <a:t>Miscellaneous Pre-Civil War Stuff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Key ideas for women:</a:t>
            </a:r>
          </a:p>
          <a:p>
            <a:pPr lvl="1"/>
            <a:r>
              <a:rPr lang="en-US" dirty="0" smtClean="0"/>
              <a:t>Republican Motherhood: (Post Rev. War)</a:t>
            </a:r>
          </a:p>
          <a:p>
            <a:pPr lvl="2"/>
            <a:r>
              <a:rPr lang="en-US" dirty="0" smtClean="0"/>
              <a:t>Belief that women should raise children to be good citizens </a:t>
            </a:r>
          </a:p>
          <a:p>
            <a:pPr lvl="1"/>
            <a:r>
              <a:rPr lang="en-US" dirty="0" smtClean="0"/>
              <a:t>Cult of Domesticity:</a:t>
            </a:r>
          </a:p>
          <a:p>
            <a:pPr lvl="2"/>
            <a:r>
              <a:rPr lang="en-US" dirty="0" smtClean="0"/>
              <a:t>Women had “separate spheres” than men</a:t>
            </a:r>
          </a:p>
          <a:p>
            <a:pPr lvl="2"/>
            <a:r>
              <a:rPr lang="en-US" dirty="0" smtClean="0"/>
              <a:t>Helped reinforce different roles for men and women</a:t>
            </a:r>
          </a:p>
          <a:p>
            <a:r>
              <a:rPr lang="en-US" dirty="0" smtClean="0"/>
              <a:t>Hudson River School:</a:t>
            </a:r>
          </a:p>
          <a:p>
            <a:pPr lvl="1"/>
            <a:r>
              <a:rPr lang="en-US" dirty="0" smtClean="0"/>
              <a:t>Painted landscapes/environment</a:t>
            </a:r>
            <a:endParaRPr lang="en-US" dirty="0"/>
          </a:p>
          <a:p>
            <a:r>
              <a:rPr lang="en-US" dirty="0" smtClean="0"/>
              <a:t>John Marshall and the Supreme Court:</a:t>
            </a:r>
          </a:p>
          <a:p>
            <a:pPr lvl="1"/>
            <a:r>
              <a:rPr lang="en-US" dirty="0" smtClean="0"/>
              <a:t>Tended to favor the federal government over states and promote business</a:t>
            </a:r>
            <a:endParaRPr lang="en-US" dirty="0"/>
          </a:p>
          <a:p>
            <a:r>
              <a:rPr lang="en-US" dirty="0" smtClean="0"/>
              <a:t>Daniel Webster’s Second Reply to Hayne:</a:t>
            </a:r>
          </a:p>
          <a:p>
            <a:pPr lvl="1"/>
            <a:r>
              <a:rPr lang="en-US" dirty="0" smtClean="0"/>
              <a:t>Debate in Congress over sectionalism, Webster promoted national unity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06-18-2006 10;50;42PM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7580"/>
            <a:ext cx="5943600" cy="494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1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1143000"/>
          </a:xfrm>
        </p:spPr>
        <p:txBody>
          <a:bodyPr/>
          <a:lstStyle/>
          <a:p>
            <a:r>
              <a:rPr lang="en-US" dirty="0" smtClean="0"/>
              <a:t>Colonial America through 1776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/>
              <a:t>First people came to the Americas through the Bering Straight from Asia</a:t>
            </a:r>
          </a:p>
          <a:p>
            <a:r>
              <a:rPr lang="en-US" dirty="0" smtClean="0"/>
              <a:t>European colonization</a:t>
            </a:r>
          </a:p>
          <a:p>
            <a:pPr lvl="1"/>
            <a:r>
              <a:rPr lang="en-US" dirty="0" smtClean="0"/>
              <a:t>Spanish tended to settle in Central and South America</a:t>
            </a:r>
          </a:p>
          <a:p>
            <a:pPr lvl="1"/>
            <a:r>
              <a:rPr lang="en-US" dirty="0" smtClean="0"/>
              <a:t>French settled in New France (Canada, Ohio Valley)</a:t>
            </a:r>
          </a:p>
          <a:p>
            <a:pPr lvl="1"/>
            <a:r>
              <a:rPr lang="en-US" dirty="0" smtClean="0"/>
              <a:t>Britain settled on the East coast (13 colonies)</a:t>
            </a:r>
          </a:p>
          <a:p>
            <a:pPr lvl="1"/>
            <a:r>
              <a:rPr lang="en-US" dirty="0" smtClean="0"/>
              <a:t>The French had the best relationship with Natives</a:t>
            </a:r>
          </a:p>
          <a:p>
            <a:r>
              <a:rPr lang="en-US" dirty="0" smtClean="0"/>
              <a:t>Colonial Rebellions:</a:t>
            </a:r>
          </a:p>
          <a:p>
            <a:pPr lvl="1"/>
            <a:r>
              <a:rPr lang="en-US" dirty="0" smtClean="0"/>
              <a:t>Bacon’s Rebellion (1676) – poor, landless whites rebelled against Governor Berkeley; upset with lack of protection from Native Americans</a:t>
            </a:r>
          </a:p>
          <a:p>
            <a:pPr lvl="2"/>
            <a:r>
              <a:rPr lang="en-US" dirty="0"/>
              <a:t>Led to an increase in slavery</a:t>
            </a:r>
          </a:p>
          <a:p>
            <a:pPr lvl="1"/>
            <a:r>
              <a:rPr lang="en-US" dirty="0" smtClean="0"/>
              <a:t>Pueblo </a:t>
            </a:r>
            <a:r>
              <a:rPr lang="en-US" dirty="0"/>
              <a:t>Revolt (1680</a:t>
            </a:r>
            <a:r>
              <a:rPr lang="en-US" dirty="0" smtClean="0"/>
              <a:t>) – Native </a:t>
            </a:r>
            <a:r>
              <a:rPr lang="en-US" dirty="0"/>
              <a:t>American revolt against the Spanish in present day New </a:t>
            </a:r>
            <a:r>
              <a:rPr lang="en-US" dirty="0" smtClean="0"/>
              <a:t>Mexico</a:t>
            </a:r>
          </a:p>
          <a:p>
            <a:pPr lvl="1"/>
            <a:r>
              <a:rPr lang="en-US" dirty="0" err="1" smtClean="0"/>
              <a:t>Stono</a:t>
            </a:r>
            <a:r>
              <a:rPr lang="en-US" dirty="0" smtClean="0"/>
              <a:t> </a:t>
            </a:r>
            <a:r>
              <a:rPr lang="en-US" dirty="0" smtClean="0"/>
              <a:t>Rebellion (1739) – Slaves killed many whites in SC, tried to flee to Spanish Florida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Bering Strait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445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2" descr="C:\Users\Adam\Desktop\YoungClay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702713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24400" y="3505200"/>
            <a:ext cx="2743200" cy="1447800"/>
          </a:xfrm>
          <a:prstGeom prst="wedgeRoundRectCallout">
            <a:avLst>
              <a:gd name="adj1" fmla="val 59266"/>
              <a:gd name="adj2" fmla="val 67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Good luck in May!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2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1143000"/>
          </a:xfrm>
        </p:spPr>
        <p:txBody>
          <a:bodyPr/>
          <a:lstStyle/>
          <a:p>
            <a:r>
              <a:rPr lang="en-US" dirty="0" smtClean="0"/>
              <a:t>Colonial America through 1776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Colonies:</a:t>
            </a:r>
          </a:p>
          <a:p>
            <a:pPr lvl="1"/>
            <a:r>
              <a:rPr lang="en-US" dirty="0" smtClean="0"/>
              <a:t>Massachusetts Bay – established to be a model society, “City Upon a Hill” (John Winthrop)</a:t>
            </a:r>
          </a:p>
          <a:p>
            <a:pPr lvl="2"/>
            <a:r>
              <a:rPr lang="en-US" dirty="0" smtClean="0"/>
              <a:t>White, land-owning, church members could vote; women had few rights</a:t>
            </a:r>
          </a:p>
          <a:p>
            <a:pPr lvl="2"/>
            <a:r>
              <a:rPr lang="en-US" dirty="0" smtClean="0"/>
              <a:t>Were not religiously tolerant – Roger Williams and Anne Hutchinson challenged the clergy</a:t>
            </a:r>
            <a:endParaRPr lang="en-US" dirty="0"/>
          </a:p>
          <a:p>
            <a:pPr lvl="1"/>
            <a:r>
              <a:rPr lang="en-US" dirty="0" smtClean="0"/>
              <a:t>Pennsylvania – founded by William Penn (Quaker)</a:t>
            </a:r>
          </a:p>
          <a:p>
            <a:pPr lvl="2"/>
            <a:r>
              <a:rPr lang="en-US" dirty="0" smtClean="0"/>
              <a:t>Characteristics of Quakers:</a:t>
            </a:r>
          </a:p>
          <a:p>
            <a:pPr lvl="3"/>
            <a:r>
              <a:rPr lang="en-US" dirty="0" smtClean="0"/>
              <a:t>Pacifists, women had more rights, religiously tolerant</a:t>
            </a:r>
          </a:p>
          <a:p>
            <a:pPr lvl="1"/>
            <a:r>
              <a:rPr lang="en-US" dirty="0" smtClean="0"/>
              <a:t>Rhode Island – founded by Roger Williams</a:t>
            </a:r>
          </a:p>
          <a:p>
            <a:pPr lvl="2"/>
            <a:r>
              <a:rPr lang="en-US" dirty="0" smtClean="0"/>
              <a:t>Religiously tolerant</a:t>
            </a:r>
          </a:p>
          <a:p>
            <a:pPr lvl="1"/>
            <a:r>
              <a:rPr lang="en-US" dirty="0" smtClean="0"/>
              <a:t>VA (Jamestown) – tobacco improved the economy, but exhausted the land, joint stock company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Great Awakening:</a:t>
            </a:r>
          </a:p>
          <a:p>
            <a:pPr lvl="1"/>
            <a:r>
              <a:rPr lang="en-US" dirty="0" smtClean="0"/>
              <a:t>John Edwards – founder of the G.A., “Sinners in the Hands of an Angry God”</a:t>
            </a:r>
          </a:p>
          <a:p>
            <a:pPr lvl="2"/>
            <a:r>
              <a:rPr lang="en-US" dirty="0" smtClean="0"/>
              <a:t>Be able to recognize quotes – “God,” “Hell,” etc.</a:t>
            </a:r>
            <a:endParaRPr lang="en-US" dirty="0"/>
          </a:p>
          <a:p>
            <a:pPr lvl="1"/>
            <a:r>
              <a:rPr lang="en-US" dirty="0" smtClean="0"/>
              <a:t>George Whitefield was a great orator</a:t>
            </a:r>
          </a:p>
          <a:p>
            <a:r>
              <a:rPr lang="en-US" dirty="0" smtClean="0"/>
              <a:t>British Economic Policy:</a:t>
            </a:r>
          </a:p>
          <a:p>
            <a:pPr lvl="1"/>
            <a:r>
              <a:rPr lang="en-US" dirty="0" smtClean="0"/>
              <a:t>Mercantilism: purpose of the colonies was to provide wealth for the mother country</a:t>
            </a:r>
          </a:p>
          <a:p>
            <a:pPr lvl="1"/>
            <a:r>
              <a:rPr lang="en-US" dirty="0" smtClean="0"/>
              <a:t>Navigation Laws: enforced Mercantilism, colonies could only trade with Britain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ohnWinthropColorPortra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6878"/>
            <a:ext cx="2759075" cy="346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nne Hutchinson on Tri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336877"/>
            <a:ext cx="2781935" cy="346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Roger Williams statue by Franklin Simmon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36878"/>
            <a:ext cx="2690599" cy="346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William Pen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394"/>
            <a:ext cx="2637430" cy="3300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8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1143000"/>
          </a:xfrm>
        </p:spPr>
        <p:txBody>
          <a:bodyPr/>
          <a:lstStyle/>
          <a:p>
            <a:r>
              <a:rPr lang="en-US" dirty="0" smtClean="0"/>
              <a:t>Colonial America through 1776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French and Indian (7 Years) War:</a:t>
            </a:r>
          </a:p>
          <a:p>
            <a:pPr lvl="1"/>
            <a:r>
              <a:rPr lang="en-US" dirty="0" smtClean="0"/>
              <a:t>British and colonists v. French and Native Americans</a:t>
            </a:r>
          </a:p>
          <a:p>
            <a:pPr lvl="1"/>
            <a:r>
              <a:rPr lang="en-US" dirty="0" smtClean="0"/>
              <a:t>DRASTICALLY ALTERED THE RELATIONSHIP BETWEEN THE BRITISH AND COLONISTS</a:t>
            </a:r>
          </a:p>
          <a:p>
            <a:r>
              <a:rPr lang="en-US" dirty="0" smtClean="0"/>
              <a:t>1763:</a:t>
            </a:r>
          </a:p>
          <a:p>
            <a:pPr lvl="1"/>
            <a:r>
              <a:rPr lang="en-US" dirty="0" smtClean="0"/>
              <a:t>End of F&amp;I War, End of Salutary Neglect, Pontiac’s Rebellions -&gt; Proclamation Line of 1763</a:t>
            </a:r>
          </a:p>
          <a:p>
            <a:r>
              <a:rPr lang="en-US" dirty="0" smtClean="0"/>
              <a:t>Stamp Act:</a:t>
            </a:r>
          </a:p>
          <a:p>
            <a:pPr lvl="1"/>
            <a:r>
              <a:rPr lang="en-US" dirty="0" smtClean="0"/>
              <a:t>Raise revenue for the British -&gt; Stamp Act Congress, first attempt at colonial unity AGAINST the British</a:t>
            </a:r>
          </a:p>
          <a:p>
            <a:r>
              <a:rPr lang="en-US" dirty="0" smtClean="0"/>
              <a:t>Declaratory, Townshend, Intolerable, and Tea Acts</a:t>
            </a:r>
          </a:p>
          <a:p>
            <a:r>
              <a:rPr lang="en-US" dirty="0" smtClean="0"/>
              <a:t>“No taxation without representation”</a:t>
            </a:r>
          </a:p>
          <a:p>
            <a:pPr lvl="1"/>
            <a:r>
              <a:rPr lang="en-US" dirty="0" smtClean="0"/>
              <a:t>Rejection of Britain’s theory of virtual representation</a:t>
            </a:r>
          </a:p>
          <a:p>
            <a:r>
              <a:rPr lang="en-US" i="1" dirty="0" smtClean="0"/>
              <a:t>Common Sense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Written by Thomas Paine, urged colonists to break away from England</a:t>
            </a:r>
          </a:p>
          <a:p>
            <a:pPr lvl="1"/>
            <a:r>
              <a:rPr lang="en-US" dirty="0" smtClean="0"/>
              <a:t>Stated that KG3 was bad</a:t>
            </a:r>
          </a:p>
          <a:p>
            <a:r>
              <a:rPr lang="en-US" dirty="0" smtClean="0"/>
              <a:t>Olive Branch Petition:</a:t>
            </a:r>
          </a:p>
          <a:p>
            <a:pPr lvl="1"/>
            <a:r>
              <a:rPr lang="en-US" dirty="0" smtClean="0"/>
              <a:t>Last ditch effort by the colonists at peace; rejected by KG3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Map of territorial growth 1775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37"/>
            <a:ext cx="4267200" cy="472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homas Paine rev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2903"/>
            <a:ext cx="3492817" cy="468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0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1143000"/>
          </a:xfrm>
        </p:spPr>
        <p:txBody>
          <a:bodyPr/>
          <a:lstStyle/>
          <a:p>
            <a:r>
              <a:rPr lang="en-US" dirty="0" smtClean="0"/>
              <a:t>American Revolution Through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Battle of Saratoga</a:t>
            </a:r>
          </a:p>
          <a:p>
            <a:pPr lvl="1"/>
            <a:r>
              <a:rPr lang="en-US" dirty="0" smtClean="0"/>
              <a:t>Turning point in the war</a:t>
            </a:r>
          </a:p>
          <a:p>
            <a:pPr lvl="1"/>
            <a:r>
              <a:rPr lang="en-US" dirty="0" smtClean="0"/>
              <a:t>France provides necessary aid to America</a:t>
            </a:r>
            <a:endParaRPr lang="en-US" dirty="0"/>
          </a:p>
          <a:p>
            <a:r>
              <a:rPr lang="en-US" dirty="0" smtClean="0"/>
              <a:t>Women during the war:</a:t>
            </a:r>
          </a:p>
          <a:p>
            <a:pPr lvl="1"/>
            <a:r>
              <a:rPr lang="en-US" dirty="0" smtClean="0"/>
              <a:t>Helped provide food, money, medicine, etc.</a:t>
            </a:r>
          </a:p>
          <a:p>
            <a:r>
              <a:rPr lang="en-US" dirty="0" smtClean="0"/>
              <a:t>Treaty of Paris of 1783:</a:t>
            </a:r>
          </a:p>
          <a:p>
            <a:pPr lvl="1"/>
            <a:r>
              <a:rPr lang="en-US" dirty="0" smtClean="0"/>
              <a:t>Ended the war, US gained all land east of Mississippi</a:t>
            </a:r>
            <a:endParaRPr lang="en-US" dirty="0"/>
          </a:p>
          <a:p>
            <a:r>
              <a:rPr lang="en-US" dirty="0" smtClean="0"/>
              <a:t>Articles of Confederation:</a:t>
            </a:r>
          </a:p>
          <a:p>
            <a:pPr lvl="1"/>
            <a:r>
              <a:rPr lang="en-US" dirty="0" smtClean="0"/>
              <a:t>Weak central government – could not tax, raise army, no executive branch</a:t>
            </a:r>
          </a:p>
          <a:p>
            <a:r>
              <a:rPr lang="en-US" dirty="0" smtClean="0"/>
              <a:t>Shays’ Rebellion:</a:t>
            </a:r>
          </a:p>
          <a:p>
            <a:pPr lvl="1"/>
            <a:r>
              <a:rPr lang="en-US" dirty="0" smtClean="0"/>
              <a:t>Massachusetts farmers rebelled -&gt; showed the need for a new, strong government</a:t>
            </a:r>
          </a:p>
          <a:p>
            <a:r>
              <a:rPr lang="en-US" dirty="0" smtClean="0"/>
              <a:t>Northwest Land Ordinance of 1787:</a:t>
            </a:r>
          </a:p>
          <a:p>
            <a:pPr lvl="1"/>
            <a:r>
              <a:rPr lang="en-US" dirty="0" smtClean="0"/>
              <a:t>Outlawed slavery</a:t>
            </a:r>
          </a:p>
          <a:p>
            <a:pPr lvl="1"/>
            <a:r>
              <a:rPr lang="en-US" dirty="0" smtClean="0"/>
              <a:t>Outlined how territories could become states (60,000 population)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Surrender of General Burgoy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5943600" cy="39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Daniel Shays and Job Shattuc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43600" cy="416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Northwest-territory-usa-178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334000" cy="4759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3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81000"/>
            <a:ext cx="9144000" cy="1143000"/>
          </a:xfrm>
        </p:spPr>
        <p:txBody>
          <a:bodyPr/>
          <a:lstStyle/>
          <a:p>
            <a:r>
              <a:rPr lang="en-US" sz="4800" dirty="0" smtClean="0"/>
              <a:t>American Revolution Through the Constitution Cont.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Constitutional Convention:</a:t>
            </a:r>
          </a:p>
          <a:p>
            <a:pPr lvl="1"/>
            <a:r>
              <a:rPr lang="en-US" dirty="0" smtClean="0"/>
              <a:t>Held in Philadelphia</a:t>
            </a:r>
            <a:endParaRPr lang="en-US" dirty="0"/>
          </a:p>
          <a:p>
            <a:r>
              <a:rPr lang="en-US" dirty="0" smtClean="0"/>
              <a:t>Constitution Compromises to know:</a:t>
            </a:r>
          </a:p>
          <a:p>
            <a:pPr lvl="1"/>
            <a:r>
              <a:rPr lang="en-US" dirty="0" smtClean="0"/>
              <a:t>Great (Connecticut) Compromise</a:t>
            </a:r>
          </a:p>
          <a:p>
            <a:pPr lvl="2"/>
            <a:r>
              <a:rPr lang="en-US" dirty="0" smtClean="0"/>
              <a:t>Created a bicameral (2-house) legislature – one house based on population, one house equal representation</a:t>
            </a:r>
          </a:p>
          <a:p>
            <a:pPr lvl="2"/>
            <a:r>
              <a:rPr lang="en-US" dirty="0" smtClean="0"/>
              <a:t>Helped settle issues over representation</a:t>
            </a:r>
            <a:endParaRPr lang="en-US" dirty="0"/>
          </a:p>
          <a:p>
            <a:pPr lvl="1"/>
            <a:r>
              <a:rPr lang="en-US" dirty="0" smtClean="0"/>
              <a:t>3/5 Compromise:</a:t>
            </a:r>
          </a:p>
          <a:p>
            <a:pPr lvl="2"/>
            <a:r>
              <a:rPr lang="en-US" dirty="0" smtClean="0"/>
              <a:t>3/5 slaves would count towards population for representation in the House</a:t>
            </a:r>
          </a:p>
          <a:p>
            <a:r>
              <a:rPr lang="en-US" i="1" dirty="0" smtClean="0"/>
              <a:t>Federalist Papers:</a:t>
            </a:r>
          </a:p>
          <a:p>
            <a:pPr lvl="1"/>
            <a:r>
              <a:rPr lang="en-US" dirty="0" smtClean="0"/>
              <a:t>Written by Jay, Hamilton, and Madison to gain support for the ratification of the Constitution</a:t>
            </a:r>
          </a:p>
          <a:p>
            <a:r>
              <a:rPr lang="en-US" dirty="0" smtClean="0"/>
              <a:t>Bill of Rights:</a:t>
            </a:r>
          </a:p>
          <a:p>
            <a:pPr lvl="1"/>
            <a:r>
              <a:rPr lang="en-US" dirty="0" smtClean="0"/>
              <a:t>Added to the Constitution to appease the Anti-federalists</a:t>
            </a:r>
          </a:p>
          <a:p>
            <a:pPr lvl="1"/>
            <a:r>
              <a:rPr lang="en-US" dirty="0" smtClean="0"/>
              <a:t>Enough states ratify the Constitution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exander Hamilton portrait by John Trumbull 18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170237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1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800" dirty="0" smtClean="0"/>
              <a:t>Washington – Adams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Judiciary Act of 1789:</a:t>
            </a:r>
          </a:p>
          <a:p>
            <a:pPr lvl="1"/>
            <a:r>
              <a:rPr lang="en-US" sz="2900" dirty="0" smtClean="0"/>
              <a:t>Creates the Supreme Court with 5 associate judges and 1 Chief Justice (John Jay)</a:t>
            </a:r>
            <a:endParaRPr lang="en-US" sz="2900" dirty="0"/>
          </a:p>
          <a:p>
            <a:r>
              <a:rPr lang="en-US" sz="3800" dirty="0" smtClean="0"/>
              <a:t>Alexander Hamilton’s Financial Plan:</a:t>
            </a:r>
          </a:p>
          <a:p>
            <a:pPr lvl="1"/>
            <a:r>
              <a:rPr lang="en-US" sz="2900" dirty="0" smtClean="0"/>
              <a:t>Purpose was to improve the economy (BUS, tariffs, and excise taxes)</a:t>
            </a:r>
          </a:p>
          <a:p>
            <a:r>
              <a:rPr lang="en-US" sz="3800" dirty="0"/>
              <a:t>Whiskey Rebellion (1791):</a:t>
            </a:r>
          </a:p>
          <a:p>
            <a:pPr lvl="1"/>
            <a:r>
              <a:rPr lang="en-US" sz="2900" dirty="0"/>
              <a:t>PA farmers protested the excise tax from Alexander Hamilton</a:t>
            </a:r>
          </a:p>
          <a:p>
            <a:pPr lvl="1"/>
            <a:r>
              <a:rPr lang="en-US" sz="2900" dirty="0"/>
              <a:t>Washington and the military quickly crushed the rebellion</a:t>
            </a:r>
          </a:p>
          <a:p>
            <a:pPr lvl="1"/>
            <a:r>
              <a:rPr lang="en-US" sz="2900" dirty="0"/>
              <a:t>Demonstrated the power of the new federal government under the Constitution</a:t>
            </a:r>
          </a:p>
          <a:p>
            <a:r>
              <a:rPr lang="en-US" sz="3800" dirty="0" smtClean="0"/>
              <a:t>Washington’s Farewell Address:</a:t>
            </a:r>
          </a:p>
          <a:p>
            <a:pPr lvl="1"/>
            <a:r>
              <a:rPr lang="en-US" sz="2900" dirty="0" smtClean="0"/>
              <a:t>Warned against foreign alliances</a:t>
            </a:r>
          </a:p>
          <a:p>
            <a:pPr lvl="1"/>
            <a:r>
              <a:rPr lang="en-US" sz="2900" dirty="0" smtClean="0"/>
              <a:t>Helped promote neutrality </a:t>
            </a:r>
            <a:endParaRPr lang="en-US" sz="2900" dirty="0"/>
          </a:p>
          <a:p>
            <a:r>
              <a:rPr lang="en-US" sz="3800" dirty="0" smtClean="0"/>
              <a:t>XYZ Affair: </a:t>
            </a:r>
          </a:p>
          <a:p>
            <a:pPr lvl="1"/>
            <a:r>
              <a:rPr lang="en-US" sz="2900" dirty="0" smtClean="0"/>
              <a:t>3 US diplomats (led by John Marshall) hoped to meet with French minister</a:t>
            </a:r>
          </a:p>
          <a:p>
            <a:pPr lvl="1"/>
            <a:r>
              <a:rPr lang="en-US" sz="2900" dirty="0" smtClean="0"/>
              <a:t>They were asked to pay $250,000 to meet with him, US refused</a:t>
            </a:r>
          </a:p>
          <a:p>
            <a:pPr lvl="1"/>
            <a:r>
              <a:rPr lang="en-US" sz="2900" dirty="0" smtClean="0"/>
              <a:t>Led to the Quasi War and……</a:t>
            </a:r>
            <a:endParaRPr lang="en-US" sz="2900" dirty="0"/>
          </a:p>
          <a:p>
            <a:r>
              <a:rPr lang="en-US" sz="3800" dirty="0" smtClean="0"/>
              <a:t>Alien and Sedition Acts:</a:t>
            </a:r>
          </a:p>
          <a:p>
            <a:pPr lvl="1"/>
            <a:r>
              <a:rPr lang="en-US" sz="2900" dirty="0"/>
              <a:t>Purpose?</a:t>
            </a:r>
          </a:p>
          <a:p>
            <a:pPr lvl="2"/>
            <a:r>
              <a:rPr lang="en-US" sz="2900" dirty="0"/>
              <a:t>Federalists wanted to silence their opponents</a:t>
            </a:r>
          </a:p>
          <a:p>
            <a:pPr lvl="2"/>
            <a:r>
              <a:rPr lang="en-US" sz="2900" dirty="0"/>
              <a:t>Many Democratic Republicans supported the French</a:t>
            </a:r>
          </a:p>
          <a:p>
            <a:pPr lvl="1"/>
            <a:r>
              <a:rPr lang="en-US" sz="2900" dirty="0"/>
              <a:t>Alien Act:</a:t>
            </a:r>
          </a:p>
          <a:p>
            <a:pPr lvl="2"/>
            <a:r>
              <a:rPr lang="en-US" sz="2900" dirty="0"/>
              <a:t>Made it more difficult for foreigners to become US citizens (5 to 14 year waiting requirement)</a:t>
            </a:r>
          </a:p>
          <a:p>
            <a:pPr lvl="1"/>
            <a:r>
              <a:rPr lang="en-US" sz="2900" dirty="0"/>
              <a:t>Sedition Act:</a:t>
            </a:r>
          </a:p>
          <a:p>
            <a:pPr lvl="2"/>
            <a:r>
              <a:rPr lang="en-US" sz="2900" dirty="0"/>
              <a:t>Made it illegal to criticize the government (President Adams)</a:t>
            </a:r>
          </a:p>
          <a:p>
            <a:r>
              <a:rPr lang="en-US" sz="3800" dirty="0"/>
              <a:t>VA and KY Resolutions</a:t>
            </a:r>
          </a:p>
          <a:p>
            <a:pPr lvl="1"/>
            <a:r>
              <a:rPr lang="en-US" sz="2900" dirty="0"/>
              <a:t>KY (written anonymously by Jefferson – VP)</a:t>
            </a:r>
          </a:p>
          <a:p>
            <a:pPr lvl="1"/>
            <a:r>
              <a:rPr lang="en-US" sz="2900" dirty="0"/>
              <a:t>VA (written by Madison</a:t>
            </a:r>
            <a:r>
              <a:rPr lang="en-US" sz="2900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hiskeyRebell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943600" cy="376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Property protected à la françois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"/>
            <a:ext cx="5257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Thomas Jefferson by Rembrandt Peale, 18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2" y="1524000"/>
            <a:ext cx="3294835" cy="38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James Madiso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3999"/>
            <a:ext cx="3124200" cy="388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The Jeffersonian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Election of 1800:</a:t>
            </a:r>
          </a:p>
          <a:p>
            <a:pPr lvl="1"/>
            <a:r>
              <a:rPr lang="en-US" dirty="0" smtClean="0"/>
              <a:t>Peaceful transition of power from Federalists to Democratic-Republicans</a:t>
            </a:r>
            <a:endParaRPr lang="en-US" dirty="0"/>
          </a:p>
          <a:p>
            <a:r>
              <a:rPr lang="en-US" dirty="0" smtClean="0"/>
              <a:t>Judiciary Act of 1801:</a:t>
            </a:r>
          </a:p>
          <a:p>
            <a:pPr lvl="1"/>
            <a:r>
              <a:rPr lang="en-US" dirty="0" smtClean="0"/>
              <a:t>New judges were created by outgoing Federalist Congress</a:t>
            </a:r>
          </a:p>
          <a:p>
            <a:pPr lvl="1"/>
            <a:r>
              <a:rPr lang="en-US" dirty="0" smtClean="0"/>
              <a:t>John Adams appoint many in his last few days “Midnight Judges”</a:t>
            </a:r>
          </a:p>
          <a:p>
            <a:pPr lvl="1"/>
            <a:r>
              <a:rPr lang="en-US" dirty="0" smtClean="0"/>
              <a:t>Led to……</a:t>
            </a:r>
            <a:endParaRPr lang="en-US" dirty="0"/>
          </a:p>
          <a:p>
            <a:r>
              <a:rPr lang="en-US" dirty="0" smtClean="0"/>
              <a:t>Marbury v. Madison (1803):</a:t>
            </a:r>
          </a:p>
          <a:p>
            <a:pPr lvl="1"/>
            <a:r>
              <a:rPr lang="en-US" dirty="0" smtClean="0"/>
              <a:t>Supreme Court declared part of the judiciary act of 1789 unconstitutional</a:t>
            </a:r>
          </a:p>
          <a:p>
            <a:pPr lvl="1"/>
            <a:r>
              <a:rPr lang="en-US" dirty="0" smtClean="0"/>
              <a:t>First time the Supreme Court declared a law unconstitutional</a:t>
            </a:r>
            <a:endParaRPr lang="en-US" dirty="0"/>
          </a:p>
          <a:p>
            <a:r>
              <a:rPr lang="en-US" dirty="0" smtClean="0"/>
              <a:t>LA Purchase (1803):</a:t>
            </a:r>
          </a:p>
          <a:p>
            <a:pPr lvl="1"/>
            <a:r>
              <a:rPr lang="en-US" dirty="0" smtClean="0"/>
              <a:t>Purchased from France, US wanted New Orleans</a:t>
            </a:r>
          </a:p>
          <a:p>
            <a:pPr lvl="1"/>
            <a:r>
              <a:rPr lang="en-US" dirty="0" smtClean="0"/>
              <a:t>Doubled the size of the US, Jefferson switched from a strict to loose interpretation</a:t>
            </a:r>
            <a:endParaRPr lang="en-US" dirty="0"/>
          </a:p>
          <a:p>
            <a:r>
              <a:rPr lang="en-US" dirty="0" smtClean="0"/>
              <a:t>Embargo Act of 1807:</a:t>
            </a:r>
          </a:p>
          <a:p>
            <a:pPr lvl="1"/>
            <a:r>
              <a:rPr lang="en-US" dirty="0" smtClean="0"/>
              <a:t>Cut of all trade between the US and other countries</a:t>
            </a:r>
          </a:p>
          <a:p>
            <a:pPr lvl="1"/>
            <a:r>
              <a:rPr lang="en-US" dirty="0" smtClean="0"/>
              <a:t>Huge disaster</a:t>
            </a:r>
          </a:p>
          <a:p>
            <a:pPr lvl="1"/>
            <a:r>
              <a:rPr lang="en-US" dirty="0" smtClean="0"/>
              <a:t>Helped start the Industrial Revolution (Jefferson favored an agrarian society)</a:t>
            </a:r>
            <a:endParaRPr lang="en-US" dirty="0"/>
          </a:p>
          <a:p>
            <a:r>
              <a:rPr lang="en-US" dirty="0" smtClean="0"/>
              <a:t>War of 1812:</a:t>
            </a:r>
          </a:p>
          <a:p>
            <a:pPr lvl="1"/>
            <a:r>
              <a:rPr lang="en-US" dirty="0" smtClean="0"/>
              <a:t>Causes: impressment, British arming of Native Americans, war hawks, etc.</a:t>
            </a:r>
          </a:p>
          <a:p>
            <a:pPr lvl="1"/>
            <a:r>
              <a:rPr lang="en-US" dirty="0" smtClean="0"/>
              <a:t>US tried to gain Canada</a:t>
            </a:r>
          </a:p>
          <a:p>
            <a:pPr lvl="1"/>
            <a:r>
              <a:rPr lang="en-US" dirty="0" smtClean="0"/>
              <a:t>Produced two war heroes:</a:t>
            </a:r>
          </a:p>
          <a:p>
            <a:pPr lvl="2"/>
            <a:r>
              <a:rPr lang="en-US" dirty="0" smtClean="0"/>
              <a:t>William Henry Harrison – The Battle of Tippecanoe</a:t>
            </a:r>
          </a:p>
          <a:p>
            <a:pPr lvl="2"/>
            <a:r>
              <a:rPr lang="en-US" dirty="0" smtClean="0"/>
              <a:t>Andrew Jackson – The Battle of New Orleans</a:t>
            </a:r>
          </a:p>
          <a:p>
            <a:pPr lvl="3"/>
            <a:r>
              <a:rPr lang="en-US" dirty="0" smtClean="0"/>
              <a:t>Helps propel Jackson to the presidency in 1828</a:t>
            </a:r>
          </a:p>
          <a:p>
            <a:pPr lvl="1"/>
            <a:r>
              <a:rPr lang="en-US" dirty="0" smtClean="0"/>
              <a:t>Hartford Convention:</a:t>
            </a:r>
          </a:p>
          <a:p>
            <a:pPr lvl="2"/>
            <a:r>
              <a:rPr lang="en-US" dirty="0" smtClean="0"/>
              <a:t>Grievance of several Federalists in N.E.; wanted to alter the Constitution -&gt; helped lead to the demise of the Federalist Party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Plaque of Marbury v. Madison at SCOTUS Build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12" y="2919484"/>
            <a:ext cx="5943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UnitedStatesExpans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953000" cy="291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Ograbm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33"/>
            <a:ext cx="5181600" cy="37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Battle of New Orlean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69" y="723019"/>
            <a:ext cx="5943600" cy="439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1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The Era of Good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During James Monroe’s Presidency</a:t>
            </a:r>
          </a:p>
          <a:p>
            <a:pPr lvl="1"/>
            <a:r>
              <a:rPr lang="en-US" dirty="0" smtClean="0"/>
              <a:t>1816 – 1824  </a:t>
            </a:r>
          </a:p>
          <a:p>
            <a:pPr lvl="1"/>
            <a:r>
              <a:rPr lang="en-US" dirty="0" smtClean="0"/>
              <a:t>Time of 1 political party (Democratic-Republicans)</a:t>
            </a:r>
          </a:p>
          <a:p>
            <a:pPr lvl="1"/>
            <a:r>
              <a:rPr lang="en-US" dirty="0" smtClean="0"/>
              <a:t>Increase in nationalism</a:t>
            </a:r>
            <a:endParaRPr lang="en-US" dirty="0"/>
          </a:p>
          <a:p>
            <a:r>
              <a:rPr lang="en-US" dirty="0" smtClean="0"/>
              <a:t>Henry Clay’s American System:</a:t>
            </a:r>
          </a:p>
          <a:p>
            <a:pPr lvl="1"/>
            <a:r>
              <a:rPr lang="en-US" dirty="0" smtClean="0"/>
              <a:t>Favored 2</a:t>
            </a:r>
            <a:r>
              <a:rPr lang="en-US" baseline="30000" dirty="0" smtClean="0"/>
              <a:t>nd</a:t>
            </a:r>
            <a:r>
              <a:rPr lang="en-US" dirty="0" smtClean="0"/>
              <a:t> BUS, Internal improvements, and a protective tariff (1816)</a:t>
            </a:r>
          </a:p>
          <a:p>
            <a:r>
              <a:rPr lang="en-US" dirty="0" smtClean="0"/>
              <a:t>Missouri Compromise</a:t>
            </a:r>
          </a:p>
          <a:p>
            <a:pPr lvl="1"/>
            <a:r>
              <a:rPr lang="en-US" dirty="0" smtClean="0"/>
              <a:t>Missouri applied for statehood, would upset balance of free and slave states</a:t>
            </a:r>
          </a:p>
          <a:p>
            <a:pPr lvl="1"/>
            <a:r>
              <a:rPr lang="en-US" dirty="0" smtClean="0"/>
              <a:t>3 part compromise: MO is a slave state, ME is a free state, 36°30’ latitude line: above is free, below is slave</a:t>
            </a:r>
          </a:p>
          <a:p>
            <a:r>
              <a:rPr lang="en-US" dirty="0" smtClean="0"/>
              <a:t>The Monroe Doctrine:</a:t>
            </a:r>
          </a:p>
          <a:p>
            <a:pPr lvl="1"/>
            <a:r>
              <a:rPr lang="en-US" dirty="0" smtClean="0"/>
              <a:t>Written by Monroe’s Secretary of State John Quincy Adams</a:t>
            </a:r>
          </a:p>
          <a:p>
            <a:pPr lvl="1"/>
            <a:r>
              <a:rPr lang="en-US" dirty="0" smtClean="0"/>
              <a:t>Warned European countries to not recolonize Latin America</a:t>
            </a:r>
          </a:p>
          <a:p>
            <a:pPr lvl="1"/>
            <a:r>
              <a:rPr lang="en-US" dirty="0" smtClean="0"/>
              <a:t>In return, the US would stay out of European affairs</a:t>
            </a:r>
          </a:p>
          <a:p>
            <a:pPr lvl="1"/>
            <a:r>
              <a:rPr lang="en-US" dirty="0" smtClean="0"/>
              <a:t>Cornerstone of US foreign policy for decades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ames Monroe 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819400"/>
            <a:ext cx="3440373" cy="407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Henry Cla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899092" cy="300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USA Territorial Growth 1820 al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99"/>
            <a:ext cx="6735170" cy="349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Monroe doctrin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1" y="9099"/>
            <a:ext cx="4082459" cy="4504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1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5251</TotalTime>
  <Words>2624</Words>
  <Application>Microsoft Office PowerPoint</Application>
  <PresentationFormat>On-screen Show (4:3)</PresentationFormat>
  <Paragraphs>544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APUSH Review: The Final Exam Review, 2014 Edition Part I</vt:lpstr>
      <vt:lpstr>Colonial America through 1776</vt:lpstr>
      <vt:lpstr>Colonial America through 1776 Continued</vt:lpstr>
      <vt:lpstr>Colonial America through 1776 Continued</vt:lpstr>
      <vt:lpstr>American Revolution Through the Constitution</vt:lpstr>
      <vt:lpstr>American Revolution Through the Constitution Cont.</vt:lpstr>
      <vt:lpstr>Washington – Adams </vt:lpstr>
      <vt:lpstr>The Jeffersonian Era</vt:lpstr>
      <vt:lpstr>The Era of Good Feelings</vt:lpstr>
      <vt:lpstr>The Jacksonian Era (1824 – 1840)</vt:lpstr>
      <vt:lpstr>The Jacksonian Era (1824 – 1840)</vt:lpstr>
      <vt:lpstr>Manifest Destiny (1840s – 1850s</vt:lpstr>
      <vt:lpstr>Antebellum Reform Movements </vt:lpstr>
      <vt:lpstr>“Old” Immigration</vt:lpstr>
      <vt:lpstr>Slavery</vt:lpstr>
      <vt:lpstr>Slavery Continued</vt:lpstr>
      <vt:lpstr>The Road to the Civil War</vt:lpstr>
      <vt:lpstr>The Civil War</vt:lpstr>
      <vt:lpstr>Miscellaneous Pre-Civil War Stuff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Final Exam Review, 2014 Edition</dc:title>
  <dc:creator>adam</dc:creator>
  <cp:lastModifiedBy>adam</cp:lastModifiedBy>
  <cp:revision>63</cp:revision>
  <dcterms:created xsi:type="dcterms:W3CDTF">2014-04-04T16:09:07Z</dcterms:created>
  <dcterms:modified xsi:type="dcterms:W3CDTF">2014-04-16T00:38:49Z</dcterms:modified>
</cp:coreProperties>
</file>