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8"/>
  </p:notesMasterIdLst>
  <p:sldIdLst>
    <p:sldId id="257" r:id="rId2"/>
    <p:sldId id="262" r:id="rId3"/>
    <p:sldId id="263" r:id="rId4"/>
    <p:sldId id="264" r:id="rId5"/>
    <p:sldId id="261" r:id="rId6"/>
    <p:sldId id="259"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EA0CA6-8DE7-4347-8190-B847254007B5}" type="datetimeFigureOut">
              <a:rPr lang="en-US" smtClean="0"/>
              <a:t>7/18/2014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2E6764-CBA3-4FB9-BB65-97D2950C432C}" type="slidenum">
              <a:rPr lang="en-US" smtClean="0"/>
              <a:t>‹#›</a:t>
            </a:fld>
            <a:endParaRPr lang="en-US"/>
          </a:p>
        </p:txBody>
      </p:sp>
    </p:spTree>
    <p:extLst>
      <p:ext uri="{BB962C8B-B14F-4D97-AF65-F5344CB8AC3E}">
        <p14:creationId xmlns:p14="http://schemas.microsoft.com/office/powerpoint/2010/main" val="30285755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CE85ECF-9851-4026-B03A-BBA29FF78CD3}" type="datetimeFigureOut">
              <a:rPr lang="en-US" smtClean="0"/>
              <a:t>7/18/2014</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EB744767-E251-4230-A169-9459BFC01010}"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85ECF-9851-4026-B03A-BBA29FF78CD3}" type="datetimeFigureOut">
              <a:rPr lang="en-US" smtClean="0"/>
              <a:t>7/18/2014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44767-E251-4230-A169-9459BFC0101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CE85ECF-9851-4026-B03A-BBA29FF78CD3}" type="datetimeFigureOut">
              <a:rPr lang="en-US" smtClean="0"/>
              <a:t>7/18/2014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44767-E251-4230-A169-9459BFC0101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85ECF-9851-4026-B03A-BBA29FF78CD3}" type="datetimeFigureOut">
              <a:rPr lang="en-US" smtClean="0"/>
              <a:t>7/18/2014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44767-E251-4230-A169-9459BFC0101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CE85ECF-9851-4026-B03A-BBA29FF78CD3}" type="datetimeFigureOut">
              <a:rPr lang="en-US" smtClean="0"/>
              <a:t>7/18/2014</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44767-E251-4230-A169-9459BFC01010}"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CE85ECF-9851-4026-B03A-BBA29FF78CD3}" type="datetimeFigureOut">
              <a:rPr lang="en-US" smtClean="0"/>
              <a:t>7/18/2014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744767-E251-4230-A169-9459BFC0101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CE85ECF-9851-4026-B03A-BBA29FF78CD3}" type="datetimeFigureOut">
              <a:rPr lang="en-US" smtClean="0"/>
              <a:t>7/18/2014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744767-E251-4230-A169-9459BFC0101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CE85ECF-9851-4026-B03A-BBA29FF78CD3}" type="datetimeFigureOut">
              <a:rPr lang="en-US" smtClean="0"/>
              <a:t>7/18/2014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744767-E251-4230-A169-9459BFC0101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ACE85ECF-9851-4026-B03A-BBA29FF78CD3}" type="datetimeFigureOut">
              <a:rPr lang="en-US" smtClean="0"/>
              <a:t>7/18/2014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744767-E251-4230-A169-9459BFC0101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CE85ECF-9851-4026-B03A-BBA29FF78CD3}" type="datetimeFigureOut">
              <a:rPr lang="en-US" smtClean="0"/>
              <a:t>7/18/2014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744767-E251-4230-A169-9459BFC01010}"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ACE85ECF-9851-4026-B03A-BBA29FF78CD3}" type="datetimeFigureOut">
              <a:rPr lang="en-US" smtClean="0"/>
              <a:t>7/18/2014</a:t>
            </a:fld>
            <a:endParaRPr lang="en-US"/>
          </a:p>
        </p:txBody>
      </p:sp>
      <p:sp>
        <p:nvSpPr>
          <p:cNvPr id="7" name="Slide Number Placeholder 6"/>
          <p:cNvSpPr>
            <a:spLocks noGrp="1"/>
          </p:cNvSpPr>
          <p:nvPr>
            <p:ph type="sldNum" sz="quarter" idx="12"/>
          </p:nvPr>
        </p:nvSpPr>
        <p:spPr/>
        <p:txBody>
          <a:bodyPr/>
          <a:lstStyle/>
          <a:p>
            <a:fld id="{EB744767-E251-4230-A169-9459BFC01010}"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ACE85ECF-9851-4026-B03A-BBA29FF78CD3}" type="datetimeFigureOut">
              <a:rPr lang="en-US" smtClean="0"/>
              <a:t>7/18/2014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EB744767-E251-4230-A169-9459BFC01010}"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4572000"/>
            <a:ext cx="6553200" cy="838200"/>
          </a:xfrm>
        </p:spPr>
        <p:txBody>
          <a:bodyPr>
            <a:noAutofit/>
          </a:bodyPr>
          <a:lstStyle/>
          <a:p>
            <a:pPr algn="ctr"/>
            <a:r>
              <a:rPr lang="en-US" dirty="0" smtClean="0"/>
              <a:t>Everything You Need To </a:t>
            </a:r>
            <a:r>
              <a:rPr lang="en-US" dirty="0"/>
              <a:t>K</a:t>
            </a:r>
            <a:r>
              <a:rPr lang="en-US" dirty="0" smtClean="0"/>
              <a:t>now About Key Concept 1.3 To Succeed In APUSH</a:t>
            </a:r>
            <a:endParaRPr lang="en-US" dirty="0"/>
          </a:p>
        </p:txBody>
      </p:sp>
      <p:sp>
        <p:nvSpPr>
          <p:cNvPr id="2" name="Title 1"/>
          <p:cNvSpPr>
            <a:spLocks noGrp="1"/>
          </p:cNvSpPr>
          <p:nvPr>
            <p:ph type="ctrTitle"/>
          </p:nvPr>
        </p:nvSpPr>
        <p:spPr>
          <a:xfrm>
            <a:off x="457200" y="2286000"/>
            <a:ext cx="8610600" cy="2595025"/>
          </a:xfrm>
        </p:spPr>
        <p:txBody>
          <a:bodyPr>
            <a:noAutofit/>
          </a:bodyPr>
          <a:lstStyle/>
          <a:p>
            <a:pPr algn="ctr"/>
            <a:r>
              <a:rPr lang="en-US" sz="5400" dirty="0" smtClean="0"/>
              <a:t>APUSH Review: Key </a:t>
            </a:r>
            <a:r>
              <a:rPr lang="en-US" sz="5400" dirty="0"/>
              <a:t>Concept </a:t>
            </a:r>
            <a:r>
              <a:rPr lang="en-US" sz="5400" dirty="0" smtClean="0"/>
              <a:t>1.3</a:t>
            </a:r>
            <a:r>
              <a:rPr lang="en-US" sz="5400" dirty="0"/>
              <a:t/>
            </a:r>
            <a:br>
              <a:rPr lang="en-US" sz="5400" dirty="0"/>
            </a:br>
            <a:endParaRPr lang="en-US" sz="5400" dirty="0"/>
          </a:p>
        </p:txBody>
      </p:sp>
      <p:sp>
        <p:nvSpPr>
          <p:cNvPr id="4" name="Title 3"/>
          <p:cNvSpPr txBox="1">
            <a:spLocks/>
          </p:cNvSpPr>
          <p:nvPr/>
        </p:nvSpPr>
        <p:spPr>
          <a:xfrm>
            <a:off x="457200" y="0"/>
            <a:ext cx="8229600" cy="914400"/>
          </a:xfrm>
          <a:prstGeom prst="rect">
            <a:avLst/>
          </a:prstGeom>
        </p:spPr>
        <p:txBody>
          <a:bodyPr vert="horz" anchor="b">
            <a:normAutofit/>
          </a:bodyPr>
          <a:lstStyle>
            <a:lvl1pPr algn="l" rtl="0" eaLnBrk="1" latinLnBrk="0" hangingPunct="1">
              <a:spcBef>
                <a:spcPct val="0"/>
              </a:spcBef>
              <a:buNone/>
              <a:defRPr kumimoji="0" sz="4400" kern="1200">
                <a:solidFill>
                  <a:schemeClr val="bg1"/>
                </a:solidFill>
                <a:latin typeface="+mj-lt"/>
                <a:ea typeface="+mj-ea"/>
                <a:cs typeface="+mj-cs"/>
              </a:defRPr>
            </a:lvl1pPr>
          </a:lstStyle>
          <a:p>
            <a:pPr algn="ctr"/>
            <a:r>
              <a:rPr lang="en-US" dirty="0" smtClean="0">
                <a:solidFill>
                  <a:srgbClr val="FF0000"/>
                </a:solidFill>
              </a:rPr>
              <a:t>www.Apushreview.com</a:t>
            </a:r>
            <a:endParaRPr lang="en-US" dirty="0">
              <a:solidFill>
                <a:srgbClr val="FF0000"/>
              </a:solidFill>
            </a:endParaRPr>
          </a:p>
        </p:txBody>
      </p:sp>
      <p:sp>
        <p:nvSpPr>
          <p:cNvPr id="5" name="Title 3"/>
          <p:cNvSpPr txBox="1">
            <a:spLocks/>
          </p:cNvSpPr>
          <p:nvPr/>
        </p:nvSpPr>
        <p:spPr>
          <a:xfrm>
            <a:off x="457200" y="685800"/>
            <a:ext cx="8229600" cy="1143000"/>
          </a:xfrm>
          <a:prstGeom prst="rect">
            <a:avLst/>
          </a:prstGeom>
        </p:spPr>
        <p:txBody>
          <a:bodyPr vert="horz" anchor="b">
            <a:normAutofit/>
          </a:bodyPr>
          <a:lstStyle>
            <a:lvl1pPr algn="l" rtl="0" eaLnBrk="1" latinLnBrk="0" hangingPunct="1">
              <a:spcBef>
                <a:spcPct val="0"/>
              </a:spcBef>
              <a:buNone/>
              <a:defRPr kumimoji="0" sz="4400" kern="1200">
                <a:solidFill>
                  <a:schemeClr val="bg1"/>
                </a:solidFill>
                <a:latin typeface="+mj-lt"/>
                <a:ea typeface="+mj-ea"/>
                <a:cs typeface="+mj-cs"/>
              </a:defRPr>
            </a:lvl1pPr>
          </a:lstStyle>
          <a:p>
            <a:pPr algn="ctr"/>
            <a:r>
              <a:rPr lang="en-US" dirty="0" smtClean="0">
                <a:solidFill>
                  <a:srgbClr val="00B050"/>
                </a:solidFill>
              </a:rPr>
              <a:t>Period 1: 1491 - 1607</a:t>
            </a:r>
            <a:endParaRPr lang="en-US" dirty="0">
              <a:solidFill>
                <a:srgbClr val="00B050"/>
              </a:solidFill>
            </a:endParaRPr>
          </a:p>
        </p:txBody>
      </p:sp>
    </p:spTree>
    <p:extLst>
      <p:ext uri="{BB962C8B-B14F-4D97-AF65-F5344CB8AC3E}">
        <p14:creationId xmlns:p14="http://schemas.microsoft.com/office/powerpoint/2010/main" val="36305980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normAutofit/>
          </a:bodyPr>
          <a:lstStyle/>
          <a:p>
            <a:pPr algn="ctr"/>
            <a:r>
              <a:rPr lang="en-US" dirty="0" smtClean="0"/>
              <a:t>The New Curriculum</a:t>
            </a:r>
            <a:endParaRPr lang="en-US" dirty="0"/>
          </a:p>
        </p:txBody>
      </p:sp>
      <p:sp>
        <p:nvSpPr>
          <p:cNvPr id="3" name="Content Placeholder 2"/>
          <p:cNvSpPr>
            <a:spLocks noGrp="1"/>
          </p:cNvSpPr>
          <p:nvPr>
            <p:ph idx="1"/>
          </p:nvPr>
        </p:nvSpPr>
        <p:spPr/>
        <p:txBody>
          <a:bodyPr>
            <a:normAutofit/>
          </a:bodyPr>
          <a:lstStyle/>
          <a:p>
            <a:r>
              <a:rPr lang="en-US" dirty="0" smtClean="0"/>
              <a:t>Key Concept 1.3 “Contact among American Indians, Africans, and Europeans challenged the worldviews of each group.”</a:t>
            </a:r>
          </a:p>
          <a:p>
            <a:pPr lvl="1"/>
            <a:r>
              <a:rPr lang="en-US" dirty="0" smtClean="0"/>
              <a:t>Page 25 of the Curriculum Framework</a:t>
            </a:r>
            <a:endParaRPr lang="en-US" dirty="0"/>
          </a:p>
          <a:p>
            <a:r>
              <a:rPr lang="en-US" dirty="0" smtClean="0"/>
              <a:t>Big idea: </a:t>
            </a:r>
          </a:p>
          <a:p>
            <a:pPr lvl="1"/>
            <a:r>
              <a:rPr lang="en-US" dirty="0" smtClean="0"/>
              <a:t>How did Europeans view the Natives and justify their treatment of them?</a:t>
            </a:r>
          </a:p>
          <a:p>
            <a:pPr lvl="1"/>
            <a:r>
              <a:rPr lang="en-US" dirty="0" smtClean="0"/>
              <a:t>How did Africans adapt to life in the Western Hemisphere while still preserving their own cultures?</a:t>
            </a:r>
          </a:p>
          <a:p>
            <a:pPr lvl="1"/>
            <a:endParaRPr lang="en-US" dirty="0" smtClean="0"/>
          </a:p>
          <a:p>
            <a:pPr marL="0" indent="0">
              <a:buNone/>
            </a:pPr>
            <a:endParaRPr lang="en-US" dirty="0"/>
          </a:p>
          <a:p>
            <a:endParaRPr lang="en-US" dirty="0"/>
          </a:p>
        </p:txBody>
      </p:sp>
    </p:spTree>
    <p:extLst>
      <p:ext uri="{BB962C8B-B14F-4D97-AF65-F5344CB8AC3E}">
        <p14:creationId xmlns:p14="http://schemas.microsoft.com/office/powerpoint/2010/main" val="3748871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fontScale="90000"/>
          </a:bodyPr>
          <a:lstStyle/>
          <a:p>
            <a:pPr algn="ctr"/>
            <a:r>
              <a:rPr lang="en-US" smtClean="0"/>
              <a:t>European Views </a:t>
            </a:r>
            <a:r>
              <a:rPr lang="en-US" dirty="0" smtClean="0"/>
              <a:t>of Natives and Africans</a:t>
            </a:r>
            <a:endParaRPr lang="en-US" dirty="0"/>
          </a:p>
        </p:txBody>
      </p:sp>
      <p:sp>
        <p:nvSpPr>
          <p:cNvPr id="3" name="Content Placeholder 2"/>
          <p:cNvSpPr>
            <a:spLocks noGrp="1"/>
          </p:cNvSpPr>
          <p:nvPr>
            <p:ph idx="1"/>
          </p:nvPr>
        </p:nvSpPr>
        <p:spPr>
          <a:xfrm>
            <a:off x="0" y="838200"/>
            <a:ext cx="9144000" cy="6019800"/>
          </a:xfrm>
        </p:spPr>
        <p:txBody>
          <a:bodyPr>
            <a:normAutofit lnSpcReduction="10000"/>
          </a:bodyPr>
          <a:lstStyle/>
          <a:p>
            <a:r>
              <a:rPr lang="en-US" sz="1800" dirty="0" smtClean="0"/>
              <a:t>Key Concept 1.3, I “European overseas expansion and sustained contacts with Africans and American Indians dramatically altered European views of social, political, and economic relationships among and between white and nonwhite peoples.”</a:t>
            </a:r>
          </a:p>
          <a:p>
            <a:pPr lvl="1"/>
            <a:r>
              <a:rPr lang="en-US" sz="1400" dirty="0" smtClean="0"/>
              <a:t>Page 25 of the </a:t>
            </a:r>
            <a:r>
              <a:rPr lang="en-US" sz="1400" dirty="0"/>
              <a:t>Curriculum </a:t>
            </a:r>
            <a:r>
              <a:rPr lang="en-US" sz="1400" dirty="0" smtClean="0"/>
              <a:t>Framework</a:t>
            </a:r>
          </a:p>
          <a:p>
            <a:r>
              <a:rPr lang="en-US" dirty="0" smtClean="0"/>
              <a:t>Many Spanish and Portuguese did not understand Natives and their cultures</a:t>
            </a:r>
          </a:p>
          <a:p>
            <a:pPr lvl="1"/>
            <a:r>
              <a:rPr lang="en-US" dirty="0" smtClean="0"/>
              <a:t>Natives were viewed as “Savages” by many Europeans</a:t>
            </a:r>
            <a:endParaRPr lang="en-US" dirty="0"/>
          </a:p>
          <a:p>
            <a:r>
              <a:rPr lang="en-US" dirty="0" smtClean="0"/>
              <a:t>Juan de Sepulveda:</a:t>
            </a:r>
          </a:p>
          <a:p>
            <a:pPr lvl="1"/>
            <a:r>
              <a:rPr lang="en-US" dirty="0" smtClean="0"/>
              <a:t>Advocated harsh treatment of Natives</a:t>
            </a:r>
          </a:p>
          <a:p>
            <a:pPr lvl="1"/>
            <a:r>
              <a:rPr lang="en-US" dirty="0" smtClean="0"/>
              <a:t>Claimed slavery for Natives was justified under Christianity</a:t>
            </a:r>
          </a:p>
          <a:p>
            <a:r>
              <a:rPr lang="en-US" dirty="0" smtClean="0"/>
              <a:t>Bartolome de Las Casas:</a:t>
            </a:r>
          </a:p>
          <a:p>
            <a:pPr lvl="1"/>
            <a:r>
              <a:rPr lang="en-US" dirty="0" smtClean="0"/>
              <a:t>Argued that Natives deserved the same treatment as all other men</a:t>
            </a:r>
          </a:p>
          <a:p>
            <a:pPr lvl="1"/>
            <a:r>
              <a:rPr lang="en-US" dirty="0" smtClean="0"/>
              <a:t>Played an instrumental role in the ending of the </a:t>
            </a:r>
            <a:r>
              <a:rPr lang="en-US" dirty="0" err="1" smtClean="0"/>
              <a:t>encomienda</a:t>
            </a:r>
            <a:r>
              <a:rPr lang="en-US" dirty="0" smtClean="0"/>
              <a:t> system</a:t>
            </a:r>
          </a:p>
          <a:p>
            <a:r>
              <a:rPr lang="en-US" dirty="0" smtClean="0"/>
              <a:t>Europeans began to develop a belief in white superiority to justify the treatment of Africans and </a:t>
            </a:r>
            <a:r>
              <a:rPr lang="en-US" dirty="0" smtClean="0"/>
              <a:t>Natives</a:t>
            </a:r>
            <a:endParaRPr lang="en-US" dirty="0" smtClean="0"/>
          </a:p>
          <a:p>
            <a:endParaRPr lang="en-US" dirty="0" smtClean="0"/>
          </a:p>
          <a:p>
            <a:endParaRPr lang="en-US" dirty="0" smtClean="0"/>
          </a:p>
          <a:p>
            <a:pPr lvl="1"/>
            <a:endParaRPr lang="en-US" dirty="0" smtClean="0"/>
          </a:p>
          <a:p>
            <a:pPr marL="0" indent="0">
              <a:buNone/>
            </a:pPr>
            <a:endParaRPr lang="en-US" dirty="0"/>
          </a:p>
          <a:p>
            <a:endParaRPr lang="en-US" dirty="0"/>
          </a:p>
        </p:txBody>
      </p:sp>
      <p:pic>
        <p:nvPicPr>
          <p:cNvPr id="4" name="Picture 3" descr="File:Juan Ginés de Sepúlveda.jpg"/>
          <p:cNvPicPr/>
          <p:nvPr/>
        </p:nvPicPr>
        <p:blipFill>
          <a:blip r:embed="rId2">
            <a:extLst>
              <a:ext uri="{28A0092B-C50C-407E-A947-70E740481C1C}">
                <a14:useLocalDpi xmlns:a14="http://schemas.microsoft.com/office/drawing/2010/main" val="0"/>
              </a:ext>
            </a:extLst>
          </a:blip>
          <a:srcRect/>
          <a:stretch>
            <a:fillRect/>
          </a:stretch>
        </p:blipFill>
        <p:spPr bwMode="auto">
          <a:xfrm>
            <a:off x="6324600" y="0"/>
            <a:ext cx="2819400" cy="3886199"/>
          </a:xfrm>
          <a:prstGeom prst="rect">
            <a:avLst/>
          </a:prstGeom>
          <a:noFill/>
          <a:ln>
            <a:noFill/>
          </a:ln>
        </p:spPr>
      </p:pic>
      <p:pic>
        <p:nvPicPr>
          <p:cNvPr id="5" name="Picture 4" descr="File:Bartolomedelascasas.jpg"/>
          <p:cNvPicPr/>
          <p:nvPr/>
        </p:nvPicPr>
        <p:blipFill>
          <a:blip r:embed="rId3">
            <a:extLst>
              <a:ext uri="{28A0092B-C50C-407E-A947-70E740481C1C}">
                <a14:useLocalDpi xmlns:a14="http://schemas.microsoft.com/office/drawing/2010/main" val="0"/>
              </a:ext>
            </a:extLst>
          </a:blip>
          <a:srcRect/>
          <a:stretch>
            <a:fillRect/>
          </a:stretch>
        </p:blipFill>
        <p:spPr bwMode="auto">
          <a:xfrm>
            <a:off x="2057400" y="152400"/>
            <a:ext cx="3571875" cy="4071938"/>
          </a:xfrm>
          <a:prstGeom prst="rect">
            <a:avLst/>
          </a:prstGeom>
          <a:noFill/>
          <a:ln>
            <a:noFill/>
          </a:ln>
        </p:spPr>
      </p:pic>
    </p:spTree>
    <p:extLst>
      <p:ext uri="{BB962C8B-B14F-4D97-AF65-F5344CB8AC3E}">
        <p14:creationId xmlns:p14="http://schemas.microsoft.com/office/powerpoint/2010/main" val="435762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 presetClass="exit" presetSubtype="4" fill="hold" nodeType="clickEffect">
                                  <p:stCondLst>
                                    <p:cond delay="0"/>
                                  </p:stCondLst>
                                  <p:childTnLst>
                                    <p:anim calcmode="lin" valueType="num">
                                      <p:cBhvr additive="base">
                                        <p:cTn id="54" dur="500"/>
                                        <p:tgtEl>
                                          <p:spTgt spid="4"/>
                                        </p:tgtEl>
                                        <p:attrNameLst>
                                          <p:attrName>ppt_x</p:attrName>
                                        </p:attrNameLst>
                                      </p:cBhvr>
                                      <p:tavLst>
                                        <p:tav tm="0">
                                          <p:val>
                                            <p:strVal val="ppt_x"/>
                                          </p:val>
                                        </p:tav>
                                        <p:tav tm="100000">
                                          <p:val>
                                            <p:strVal val="ppt_x"/>
                                          </p:val>
                                        </p:tav>
                                      </p:tavLst>
                                    </p:anim>
                                    <p:anim calcmode="lin" valueType="num">
                                      <p:cBhvr additive="base">
                                        <p:cTn id="55" dur="500"/>
                                        <p:tgtEl>
                                          <p:spTgt spid="4"/>
                                        </p:tgtEl>
                                        <p:attrNameLst>
                                          <p:attrName>ppt_y</p:attrName>
                                        </p:attrNameLst>
                                      </p:cBhvr>
                                      <p:tavLst>
                                        <p:tav tm="0">
                                          <p:val>
                                            <p:strVal val="ppt_y"/>
                                          </p:val>
                                        </p:tav>
                                        <p:tav tm="100000">
                                          <p:val>
                                            <p:strVal val="1+ppt_h/2"/>
                                          </p:val>
                                        </p:tav>
                                      </p:tavLst>
                                    </p:anim>
                                    <p:set>
                                      <p:cBhvr>
                                        <p:cTn id="56" dur="1" fill="hold">
                                          <p:stCondLst>
                                            <p:cond delay="499"/>
                                          </p:stCondLst>
                                        </p:cTn>
                                        <p:tgtEl>
                                          <p:spTgt spid="4"/>
                                        </p:tgtEl>
                                        <p:attrNameLst>
                                          <p:attrName>style.visibility</p:attrName>
                                        </p:attrNameLst>
                                      </p:cBhvr>
                                      <p:to>
                                        <p:strVal val="hidden"/>
                                      </p:to>
                                    </p:set>
                                  </p:childTnLst>
                                </p:cTn>
                              </p:par>
                              <p:par>
                                <p:cTn id="57" presetID="2" presetClass="exit" presetSubtype="4" fill="hold" nodeType="withEffect">
                                  <p:stCondLst>
                                    <p:cond delay="0"/>
                                  </p:stCondLst>
                                  <p:childTnLst>
                                    <p:anim calcmode="lin" valueType="num">
                                      <p:cBhvr additive="base">
                                        <p:cTn id="58" dur="500"/>
                                        <p:tgtEl>
                                          <p:spTgt spid="5"/>
                                        </p:tgtEl>
                                        <p:attrNameLst>
                                          <p:attrName>ppt_x</p:attrName>
                                        </p:attrNameLst>
                                      </p:cBhvr>
                                      <p:tavLst>
                                        <p:tav tm="0">
                                          <p:val>
                                            <p:strVal val="ppt_x"/>
                                          </p:val>
                                        </p:tav>
                                        <p:tav tm="100000">
                                          <p:val>
                                            <p:strVal val="ppt_x"/>
                                          </p:val>
                                        </p:tav>
                                      </p:tavLst>
                                    </p:anim>
                                    <p:anim calcmode="lin" valueType="num">
                                      <p:cBhvr additive="base">
                                        <p:cTn id="59" dur="500"/>
                                        <p:tgtEl>
                                          <p:spTgt spid="5"/>
                                        </p:tgtEl>
                                        <p:attrNameLst>
                                          <p:attrName>ppt_y</p:attrName>
                                        </p:attrNameLst>
                                      </p:cBhvr>
                                      <p:tavLst>
                                        <p:tav tm="0">
                                          <p:val>
                                            <p:strVal val="ppt_y"/>
                                          </p:val>
                                        </p:tav>
                                        <p:tav tm="100000">
                                          <p:val>
                                            <p:strVal val="1+ppt_h/2"/>
                                          </p:val>
                                        </p:tav>
                                      </p:tavLst>
                                    </p:anim>
                                    <p:set>
                                      <p:cBhvr>
                                        <p:cTn id="60"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pPr algn="ctr"/>
            <a:r>
              <a:rPr lang="en-US" dirty="0" smtClean="0"/>
              <a:t>Views of Natives and Africans</a:t>
            </a:r>
            <a:endParaRPr lang="en-US" dirty="0"/>
          </a:p>
        </p:txBody>
      </p:sp>
      <p:sp>
        <p:nvSpPr>
          <p:cNvPr id="3" name="Content Placeholder 2"/>
          <p:cNvSpPr>
            <a:spLocks noGrp="1"/>
          </p:cNvSpPr>
          <p:nvPr>
            <p:ph idx="1"/>
          </p:nvPr>
        </p:nvSpPr>
        <p:spPr>
          <a:xfrm>
            <a:off x="0" y="838200"/>
            <a:ext cx="9144000" cy="6019800"/>
          </a:xfrm>
        </p:spPr>
        <p:txBody>
          <a:bodyPr>
            <a:normAutofit lnSpcReduction="10000"/>
          </a:bodyPr>
          <a:lstStyle/>
          <a:p>
            <a:r>
              <a:rPr lang="en-US" sz="1800" dirty="0" smtClean="0"/>
              <a:t>Key Concept 1.3, II “Native peoples and Africans in the Americas strove to maintain their political and cultural autonomy in the face of European challenges to their independence and core beliefs”</a:t>
            </a:r>
          </a:p>
          <a:p>
            <a:pPr marL="617220" lvl="2">
              <a:buClr>
                <a:schemeClr val="accent1"/>
              </a:buClr>
            </a:pPr>
            <a:r>
              <a:rPr lang="en-US" sz="1200" dirty="0"/>
              <a:t>Page 25 of the Curriculum Framework</a:t>
            </a:r>
          </a:p>
          <a:p>
            <a:r>
              <a:rPr lang="en-US" dirty="0" smtClean="0"/>
              <a:t>The Spanish often tried to convert Natives to Christianity</a:t>
            </a:r>
          </a:p>
          <a:p>
            <a:pPr lvl="1"/>
            <a:r>
              <a:rPr lang="en-US" dirty="0" smtClean="0"/>
              <a:t>Spanish Mission System:</a:t>
            </a:r>
          </a:p>
          <a:p>
            <a:pPr lvl="2"/>
            <a:r>
              <a:rPr lang="en-US" dirty="0" smtClean="0"/>
              <a:t>Outposts throughout the Americas to help convert Natives</a:t>
            </a:r>
          </a:p>
          <a:p>
            <a:pPr lvl="2"/>
            <a:r>
              <a:rPr lang="en-US" dirty="0" smtClean="0"/>
              <a:t>Outposts were often military bases as well</a:t>
            </a:r>
          </a:p>
          <a:p>
            <a:pPr marL="548640" lvl="2">
              <a:spcBef>
                <a:spcPts val="600"/>
              </a:spcBef>
              <a:buClr>
                <a:schemeClr val="accent2"/>
              </a:buClr>
            </a:pPr>
            <a:r>
              <a:rPr lang="en-US" dirty="0"/>
              <a:t>Don Juan de Onate defeated the Pueblos</a:t>
            </a:r>
          </a:p>
          <a:p>
            <a:pPr lvl="2"/>
            <a:r>
              <a:rPr lang="en-US" dirty="0"/>
              <a:t>Spanish established Santa Fe in 1610 </a:t>
            </a:r>
            <a:endParaRPr lang="en-US" dirty="0" smtClean="0"/>
          </a:p>
          <a:p>
            <a:pPr lvl="2"/>
            <a:r>
              <a:rPr lang="en-US" dirty="0"/>
              <a:t>Spanish priests and government suppressed Native practices that were inconsistent with Christianity</a:t>
            </a:r>
          </a:p>
          <a:p>
            <a:pPr lvl="2"/>
            <a:r>
              <a:rPr lang="en-US" dirty="0"/>
              <a:t>Spanish demanded tribute and labor from Natives</a:t>
            </a:r>
          </a:p>
          <a:p>
            <a:r>
              <a:rPr lang="en-US" dirty="0" smtClean="0"/>
              <a:t>Many Africans preserved their culture and autonomy in the New World</a:t>
            </a:r>
            <a:endParaRPr lang="en-US" dirty="0"/>
          </a:p>
          <a:p>
            <a:pPr lvl="1"/>
            <a:r>
              <a:rPr lang="en-US" dirty="0" smtClean="0"/>
              <a:t>Maroon Communities: </a:t>
            </a:r>
          </a:p>
          <a:p>
            <a:pPr lvl="2"/>
            <a:r>
              <a:rPr lang="en-US" dirty="0" smtClean="0"/>
              <a:t>Consisted of runaway slaves, many were located in the Caribbean</a:t>
            </a:r>
          </a:p>
          <a:p>
            <a:pPr lvl="1"/>
            <a:r>
              <a:rPr lang="en-US" dirty="0" smtClean="0"/>
              <a:t>Many Africans would combine elements of Christianity with their native African </a:t>
            </a:r>
            <a:r>
              <a:rPr lang="en-US" dirty="0" smtClean="0"/>
              <a:t>religions and customs</a:t>
            </a:r>
            <a:endParaRPr lang="en-US" dirty="0" smtClean="0"/>
          </a:p>
          <a:p>
            <a:pPr marL="411480" lvl="1" indent="0">
              <a:buNone/>
            </a:pPr>
            <a:endParaRPr lang="en-US" dirty="0" smtClean="0"/>
          </a:p>
          <a:p>
            <a:pPr marL="0" indent="0">
              <a:buNone/>
            </a:pPr>
            <a:endParaRPr lang="en-US" dirty="0"/>
          </a:p>
          <a:p>
            <a:endParaRPr lang="en-US" dirty="0"/>
          </a:p>
        </p:txBody>
      </p:sp>
      <p:pic>
        <p:nvPicPr>
          <p:cNvPr id="4" name="Picture 3" descr="File:Sapu hpc-000751.jpg"/>
          <p:cNvPicPr/>
          <p:nvPr/>
        </p:nvPicPr>
        <p:blipFill>
          <a:blip r:embed="rId2">
            <a:extLst>
              <a:ext uri="{28A0092B-C50C-407E-A947-70E740481C1C}">
                <a14:useLocalDpi xmlns:a14="http://schemas.microsoft.com/office/drawing/2010/main" val="0"/>
              </a:ext>
            </a:extLst>
          </a:blip>
          <a:srcRect/>
          <a:stretch>
            <a:fillRect/>
          </a:stretch>
        </p:blipFill>
        <p:spPr bwMode="auto">
          <a:xfrm>
            <a:off x="2666999" y="1"/>
            <a:ext cx="4348595" cy="2590800"/>
          </a:xfrm>
          <a:prstGeom prst="rect">
            <a:avLst/>
          </a:prstGeom>
          <a:noFill/>
          <a:ln>
            <a:noFill/>
          </a:ln>
        </p:spPr>
      </p:pic>
    </p:spTree>
    <p:extLst>
      <p:ext uri="{BB962C8B-B14F-4D97-AF65-F5344CB8AC3E}">
        <p14:creationId xmlns:p14="http://schemas.microsoft.com/office/powerpoint/2010/main" val="131150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Test Tips</a:t>
            </a:r>
            <a:endParaRPr lang="en-US" dirty="0"/>
          </a:p>
        </p:txBody>
      </p:sp>
      <p:sp>
        <p:nvSpPr>
          <p:cNvPr id="3" name="Content Placeholder 2"/>
          <p:cNvSpPr>
            <a:spLocks noGrp="1"/>
          </p:cNvSpPr>
          <p:nvPr>
            <p:ph idx="1"/>
          </p:nvPr>
        </p:nvSpPr>
        <p:spPr/>
        <p:txBody>
          <a:bodyPr>
            <a:normAutofit/>
          </a:bodyPr>
          <a:lstStyle/>
          <a:p>
            <a:r>
              <a:rPr lang="en-US" dirty="0" smtClean="0"/>
              <a:t>Multiple-Choice </a:t>
            </a:r>
            <a:r>
              <a:rPr lang="en-US" dirty="0" smtClean="0"/>
              <a:t>and Short Answer Questions</a:t>
            </a:r>
            <a:r>
              <a:rPr lang="en-US" dirty="0" smtClean="0"/>
              <a:t>:</a:t>
            </a:r>
          </a:p>
          <a:p>
            <a:pPr lvl="1"/>
            <a:r>
              <a:rPr lang="en-US" dirty="0" smtClean="0"/>
              <a:t>Excerpt from a Spanish official about Natives: How were they viewed?</a:t>
            </a:r>
            <a:endParaRPr lang="en-US" dirty="0"/>
          </a:p>
          <a:p>
            <a:pPr lvl="1"/>
            <a:r>
              <a:rPr lang="en-US" dirty="0" smtClean="0"/>
              <a:t>Comparing/Contrasting </a:t>
            </a:r>
            <a:r>
              <a:rPr lang="en-US" dirty="0" smtClean="0"/>
              <a:t>Spanish and Portuguese colonization</a:t>
            </a:r>
          </a:p>
          <a:p>
            <a:pPr lvl="1"/>
            <a:r>
              <a:rPr lang="en-US" dirty="0" smtClean="0"/>
              <a:t>Similarities in Native and African resistance</a:t>
            </a:r>
            <a:endParaRPr lang="en-US" dirty="0"/>
          </a:p>
          <a:p>
            <a:r>
              <a:rPr lang="en-US" dirty="0" smtClean="0"/>
              <a:t>Essay Questions:</a:t>
            </a:r>
          </a:p>
          <a:p>
            <a:pPr lvl="1"/>
            <a:r>
              <a:rPr lang="en-US" dirty="0" smtClean="0"/>
              <a:t>Not likely since it is from period 1</a:t>
            </a:r>
          </a:p>
          <a:p>
            <a:pPr lvl="1"/>
            <a:r>
              <a:rPr lang="en-US" dirty="0" smtClean="0"/>
              <a:t>Comparing European colonization</a:t>
            </a:r>
          </a:p>
          <a:p>
            <a:pPr lvl="1"/>
            <a:endParaRPr lang="en-US" dirty="0" smtClean="0"/>
          </a:p>
          <a:p>
            <a:endParaRPr lang="en-US" dirty="0"/>
          </a:p>
          <a:p>
            <a:endParaRPr lang="en-US" dirty="0"/>
          </a:p>
        </p:txBody>
      </p:sp>
    </p:spTree>
    <p:extLst>
      <p:ext uri="{BB962C8B-B14F-4D97-AF65-F5344CB8AC3E}">
        <p14:creationId xmlns:p14="http://schemas.microsoft.com/office/powerpoint/2010/main" val="590829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1298" y="27709"/>
            <a:ext cx="8229600" cy="1066800"/>
          </a:xfrm>
        </p:spPr>
        <p:txBody>
          <a:bodyPr/>
          <a:lstStyle/>
          <a:p>
            <a:pPr algn="ctr"/>
            <a:r>
              <a:rPr lang="en-US" dirty="0" smtClean="0"/>
              <a:t>Thanks for watching!</a:t>
            </a:r>
            <a:endParaRPr lang="en-US" dirty="0"/>
          </a:p>
        </p:txBody>
      </p:sp>
      <p:sp>
        <p:nvSpPr>
          <p:cNvPr id="2" name="Content Placeholder 1"/>
          <p:cNvSpPr>
            <a:spLocks noGrp="1"/>
          </p:cNvSpPr>
          <p:nvPr>
            <p:ph idx="1"/>
          </p:nvPr>
        </p:nvSpPr>
        <p:spPr>
          <a:xfrm>
            <a:off x="442080" y="1524000"/>
            <a:ext cx="8229600" cy="4762033"/>
          </a:xfrm>
        </p:spPr>
        <p:txBody>
          <a:bodyPr/>
          <a:lstStyle/>
          <a:p>
            <a:pPr marL="274320" lvl="1">
              <a:buClr>
                <a:schemeClr val="accent1"/>
              </a:buClr>
              <a:buSzPct val="85000"/>
              <a:buFont typeface="Wingdings 2"/>
              <a:buChar char=""/>
            </a:pPr>
            <a:r>
              <a:rPr lang="en-US" sz="3200" dirty="0"/>
              <a:t>Subscribe to my channel</a:t>
            </a:r>
          </a:p>
          <a:p>
            <a:pPr marL="274320" lvl="1">
              <a:buClr>
                <a:schemeClr val="accent1"/>
              </a:buClr>
              <a:buSzPct val="85000"/>
              <a:buFont typeface="Wingdings 2"/>
              <a:buChar char=""/>
            </a:pPr>
            <a:r>
              <a:rPr lang="en-US" sz="3200" dirty="0"/>
              <a:t>Help spread the word</a:t>
            </a:r>
          </a:p>
          <a:p>
            <a:r>
              <a:rPr lang="en-US" dirty="0"/>
              <a:t>Questions? Comments? Ideas for videos?</a:t>
            </a:r>
          </a:p>
          <a:p>
            <a:pPr lvl="1"/>
            <a:r>
              <a:rPr lang="en-US" dirty="0"/>
              <a:t>Leave in comments</a:t>
            </a:r>
          </a:p>
          <a:p>
            <a:endParaRPr lang="en-US" dirty="0"/>
          </a:p>
        </p:txBody>
      </p:sp>
      <p:sp>
        <p:nvSpPr>
          <p:cNvPr id="4" name="Down Arrow 3"/>
          <p:cNvSpPr/>
          <p:nvPr/>
        </p:nvSpPr>
        <p:spPr>
          <a:xfrm rot="663007">
            <a:off x="604110" y="4546118"/>
            <a:ext cx="3124200" cy="2209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Subscribe</a:t>
            </a:r>
          </a:p>
          <a:p>
            <a:pPr algn="ctr"/>
            <a:r>
              <a:rPr lang="en-US" dirty="0" smtClean="0"/>
              <a:t>Down here!</a:t>
            </a:r>
            <a:endParaRPr lang="en-US" dirty="0"/>
          </a:p>
        </p:txBody>
      </p:sp>
    </p:spTree>
    <p:extLst>
      <p:ext uri="{BB962C8B-B14F-4D97-AF65-F5344CB8AC3E}">
        <p14:creationId xmlns:p14="http://schemas.microsoft.com/office/powerpoint/2010/main" val="22140541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3419</TotalTime>
  <Words>436</Words>
  <Application>Microsoft Office PowerPoint</Application>
  <PresentationFormat>On-screen Show (4:3)</PresentationFormat>
  <Paragraphs>58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Apothecary</vt:lpstr>
      <vt:lpstr>APUSH Review: Key Concept 1.3 </vt:lpstr>
      <vt:lpstr>The New Curriculum</vt:lpstr>
      <vt:lpstr>European Views of Natives and Africans</vt:lpstr>
      <vt:lpstr>Views of Natives and Africans</vt:lpstr>
      <vt:lpstr>Test Tips</vt:lpstr>
      <vt:lpstr>Thanks for watching!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APUSH Review: The Election of 1844</dc:title>
  <dc:creator>Adam</dc:creator>
  <cp:lastModifiedBy>adam</cp:lastModifiedBy>
  <cp:revision>95</cp:revision>
  <dcterms:created xsi:type="dcterms:W3CDTF">2013-11-22T00:02:11Z</dcterms:created>
  <dcterms:modified xsi:type="dcterms:W3CDTF">2014-07-19T00:33:25Z</dcterms:modified>
</cp:coreProperties>
</file>