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1"/>
  </p:notesMasterIdLst>
  <p:sldIdLst>
    <p:sldId id="257" r:id="rId2"/>
    <p:sldId id="262" r:id="rId3"/>
    <p:sldId id="263" r:id="rId4"/>
    <p:sldId id="264" r:id="rId5"/>
    <p:sldId id="267" r:id="rId6"/>
    <p:sldId id="265" r:id="rId7"/>
    <p:sldId id="266" r:id="rId8"/>
    <p:sldId id="261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Key </a:t>
            </a:r>
            <a:r>
              <a:rPr lang="en-US" sz="5400" dirty="0"/>
              <a:t>Concept </a:t>
            </a:r>
            <a:r>
              <a:rPr lang="en-US" sz="5400" dirty="0" smtClean="0"/>
              <a:t>2.1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2" y="4572000"/>
            <a:ext cx="65532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About Key Concept 2.1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6858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00B050"/>
                </a:solidFill>
              </a:rPr>
              <a:t>Period 2</a:t>
            </a:r>
            <a:r>
              <a:rPr lang="en-US" smtClean="0">
                <a:solidFill>
                  <a:srgbClr val="00B050"/>
                </a:solidFill>
              </a:rPr>
              <a:t>: 1607 - 1754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New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Key Concept 2.1 “Differences in imperial goals, cultures, and the North American environments that different empires confronted led Europeans to develop diverse patterns of colonization.”</a:t>
            </a:r>
          </a:p>
          <a:p>
            <a:pPr lvl="1"/>
            <a:r>
              <a:rPr lang="en-US" dirty="0" smtClean="0"/>
              <a:t>Page 27 of the Curriculum Framework</a:t>
            </a:r>
            <a:endParaRPr lang="en-US" dirty="0"/>
          </a:p>
          <a:p>
            <a:r>
              <a:rPr lang="en-US" dirty="0" smtClean="0"/>
              <a:t>Big ideas: </a:t>
            </a:r>
          </a:p>
          <a:p>
            <a:pPr lvl="1"/>
            <a:r>
              <a:rPr lang="en-US" dirty="0" smtClean="0"/>
              <a:t>What were similarities in colonization among the Spanish, French, Dutch, and English?</a:t>
            </a:r>
          </a:p>
          <a:p>
            <a:pPr lvl="1"/>
            <a:r>
              <a:rPr lang="en-US" dirty="0" smtClean="0"/>
              <a:t>What were the experiences like with Native Americans with these European countries?</a:t>
            </a:r>
          </a:p>
          <a:p>
            <a:pPr lvl="1"/>
            <a:r>
              <a:rPr lang="en-US" dirty="0" smtClean="0"/>
              <a:t>How and why did slavery evolve in these colonies?</a:t>
            </a:r>
          </a:p>
          <a:p>
            <a:pPr lvl="1"/>
            <a:r>
              <a:rPr lang="en-US" dirty="0" smtClean="0"/>
              <a:t>How did climate and geography affect British colonies?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7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Concept 2.1,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62500" lnSpcReduction="20000"/>
          </a:bodyPr>
          <a:lstStyle/>
          <a:p>
            <a:r>
              <a:rPr lang="en-US" sz="2000" dirty="0" smtClean="0"/>
              <a:t>“</a:t>
            </a:r>
            <a:r>
              <a:rPr lang="en-US" dirty="0" smtClean="0"/>
              <a:t>Seventeenth-century Spanish, French, Dutch, and British colonizers embraced different social and economic goals, cultural assumptions, and folkways, resulting in varied models of colonization.” </a:t>
            </a:r>
            <a:r>
              <a:rPr lang="en-US" sz="2000" dirty="0" smtClean="0"/>
              <a:t>- Page </a:t>
            </a:r>
            <a:r>
              <a:rPr lang="en-US" sz="2000" dirty="0"/>
              <a:t>27 of the Curriculum Framework</a:t>
            </a:r>
          </a:p>
          <a:p>
            <a:r>
              <a:rPr lang="en-US" sz="3400" dirty="0" smtClean="0"/>
              <a:t>Spain established strict control over colonization and converted and exploited many natives</a:t>
            </a:r>
          </a:p>
          <a:p>
            <a:pPr lvl="1"/>
            <a:r>
              <a:rPr lang="en-US" sz="2900" dirty="0" smtClean="0"/>
              <a:t>A major goal of Spain was to make $</a:t>
            </a:r>
          </a:p>
          <a:p>
            <a:pPr lvl="2"/>
            <a:r>
              <a:rPr lang="en-US" sz="2600" dirty="0" smtClean="0"/>
              <a:t>All trade must go through a few Spanish controlled ports</a:t>
            </a:r>
          </a:p>
          <a:p>
            <a:pPr lvl="1"/>
            <a:r>
              <a:rPr lang="en-US" sz="2900" dirty="0" smtClean="0"/>
              <a:t>Small amount of Spaniards ruled indigenous population</a:t>
            </a:r>
          </a:p>
          <a:p>
            <a:pPr lvl="1"/>
            <a:r>
              <a:rPr lang="en-US" sz="2900" dirty="0" smtClean="0"/>
              <a:t>Spain sought to convert natives to Christianity, forced many into the </a:t>
            </a:r>
            <a:r>
              <a:rPr lang="en-US" sz="2900" dirty="0" err="1" smtClean="0"/>
              <a:t>encomienda</a:t>
            </a:r>
            <a:r>
              <a:rPr lang="en-US" sz="2900" dirty="0" smtClean="0"/>
              <a:t> system, and used as trading partners</a:t>
            </a:r>
          </a:p>
          <a:p>
            <a:r>
              <a:rPr lang="en-US" sz="3400" dirty="0" smtClean="0"/>
              <a:t>French and Dutch colonization:</a:t>
            </a:r>
          </a:p>
          <a:p>
            <a:pPr lvl="1"/>
            <a:r>
              <a:rPr lang="en-US" sz="2900" dirty="0" smtClean="0"/>
              <a:t>French – intermarried with natives and built extensive trading partnerships</a:t>
            </a:r>
          </a:p>
          <a:p>
            <a:pPr lvl="2"/>
            <a:r>
              <a:rPr lang="en-US" sz="2600" i="1" dirty="0" err="1" smtClean="0"/>
              <a:t>Coureurs</a:t>
            </a:r>
            <a:r>
              <a:rPr lang="en-US" sz="2600" i="1" dirty="0" smtClean="0"/>
              <a:t> de bois</a:t>
            </a:r>
            <a:r>
              <a:rPr lang="en-US" sz="2600" dirty="0" smtClean="0"/>
              <a:t> – French fur traders – trade beaver furs; would live among natives; helped lead to an alliance with the Algonquin Indians</a:t>
            </a:r>
            <a:endParaRPr lang="en-US" sz="2600" i="1" dirty="0" smtClean="0"/>
          </a:p>
          <a:p>
            <a:pPr lvl="1"/>
            <a:r>
              <a:rPr lang="en-US" sz="2900" dirty="0" smtClean="0"/>
              <a:t>Dutch – Like the French, the Dutch build extensive trade routes – mostly in NY</a:t>
            </a:r>
          </a:p>
          <a:p>
            <a:pPr lvl="2"/>
            <a:r>
              <a:rPr lang="en-US" sz="2600" dirty="0" smtClean="0"/>
              <a:t>Encouraged settlement of the New World – New Netherland</a:t>
            </a:r>
          </a:p>
          <a:p>
            <a:r>
              <a:rPr lang="en-US" sz="3400" dirty="0" smtClean="0"/>
              <a:t>English Colonization:</a:t>
            </a:r>
          </a:p>
          <a:p>
            <a:pPr lvl="1"/>
            <a:r>
              <a:rPr lang="en-US" sz="2900" dirty="0" smtClean="0"/>
              <a:t>Colonies were based on agriculture, large number of immigrants, hostile relations with Natives</a:t>
            </a:r>
          </a:p>
          <a:p>
            <a:pPr lvl="2"/>
            <a:r>
              <a:rPr lang="en-US" sz="2600" dirty="0" smtClean="0"/>
              <a:t>Tobacco became a large cash crop</a:t>
            </a:r>
          </a:p>
          <a:p>
            <a:pPr lvl="2"/>
            <a:r>
              <a:rPr lang="en-US" sz="2600" dirty="0" err="1" smtClean="0"/>
              <a:t>Headright</a:t>
            </a:r>
            <a:r>
              <a:rPr lang="en-US" sz="2600" dirty="0" smtClean="0"/>
              <a:t> system encouraged immigrants – benefitted the wealthy</a:t>
            </a:r>
          </a:p>
          <a:p>
            <a:pPr lvl="2"/>
            <a:r>
              <a:rPr lang="en-US" sz="2600" dirty="0" smtClean="0"/>
              <a:t>Conflicts with natives – </a:t>
            </a:r>
            <a:r>
              <a:rPr lang="en-US" sz="2600" dirty="0" err="1" smtClean="0"/>
              <a:t>Powhatans</a:t>
            </a:r>
            <a:r>
              <a:rPr lang="en-US" sz="2600" dirty="0" smtClean="0"/>
              <a:t>, Bacon’s Rebellion, Pequot War, King Philip’s War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File:Nieuw Nederlan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0"/>
            <a:ext cx="3829050" cy="4190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Chute tobacc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-6927"/>
            <a:ext cx="5157786" cy="5188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Howard Pyle - The Burning of Jamestown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3800475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576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Concept 2.1,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“The British-American system of slavery developed out of the economic, demographic, and geographic characteristics of the British-controlled regions of the New World.” </a:t>
            </a:r>
            <a:r>
              <a:rPr lang="en-US" sz="1600" dirty="0" smtClean="0"/>
              <a:t>- Page </a:t>
            </a:r>
            <a:r>
              <a:rPr lang="en-US" sz="1600" dirty="0"/>
              <a:t>27 of the Curriculum Framework</a:t>
            </a:r>
          </a:p>
          <a:p>
            <a:r>
              <a:rPr lang="en-US" sz="2400" dirty="0" smtClean="0"/>
              <a:t>English colonies encouraged immigration of men, women, </a:t>
            </a:r>
            <a:r>
              <a:rPr lang="en-US" sz="2400" dirty="0"/>
              <a:t>and </a:t>
            </a:r>
            <a:r>
              <a:rPr lang="en-US" sz="2400" dirty="0" smtClean="0"/>
              <a:t>families and rarely </a:t>
            </a:r>
            <a:r>
              <a:rPr lang="en-US" sz="2400" dirty="0"/>
              <a:t>intermarried with natives and/or Africans</a:t>
            </a:r>
          </a:p>
          <a:p>
            <a:pPr lvl="1"/>
            <a:r>
              <a:rPr lang="en-US" sz="2000" dirty="0" err="1" smtClean="0"/>
              <a:t>Headright</a:t>
            </a:r>
            <a:r>
              <a:rPr lang="en-US" sz="2000" dirty="0" smtClean="0"/>
              <a:t> system encouraged more immigrants since landowners would receive additional land</a:t>
            </a:r>
          </a:p>
          <a:p>
            <a:pPr lvl="1" indent="-342900"/>
            <a:r>
              <a:rPr lang="en-US" sz="2000" dirty="0" smtClean="0"/>
              <a:t>Natives were often seen as “savages”</a:t>
            </a:r>
          </a:p>
          <a:p>
            <a:pPr lvl="1" indent="-342900"/>
            <a:r>
              <a:rPr lang="en-US" sz="2000" dirty="0" smtClean="0"/>
              <a:t>Helped lead to racial hierarchy </a:t>
            </a:r>
            <a:endParaRPr lang="en-US" sz="2000" dirty="0"/>
          </a:p>
          <a:p>
            <a:r>
              <a:rPr lang="en-US" sz="2400" dirty="0" smtClean="0"/>
              <a:t>Why was there an emergence of the Atlantic slave trade:</a:t>
            </a:r>
          </a:p>
          <a:p>
            <a:pPr lvl="1"/>
            <a:r>
              <a:rPr lang="en-US" sz="2000" dirty="0" smtClean="0"/>
              <a:t>Abundance of land – labor was needed for agriculture; Shortage of indentured servants – especially after Bacon’s rebellion in 1676</a:t>
            </a:r>
          </a:p>
          <a:p>
            <a:pPr lvl="1"/>
            <a:r>
              <a:rPr lang="en-US" sz="2000" dirty="0" smtClean="0"/>
              <a:t>Hard to enslave natives – knew the land, were not immune to European diseases (many Africans were); </a:t>
            </a:r>
            <a:r>
              <a:rPr lang="en-US" sz="2000" dirty="0"/>
              <a:t>i</a:t>
            </a:r>
            <a:r>
              <a:rPr lang="en-US" sz="2000" dirty="0" smtClean="0"/>
              <a:t>ncreased demand for colonial goods required more labor</a:t>
            </a:r>
          </a:p>
        </p:txBody>
      </p:sp>
    </p:spTree>
    <p:extLst>
      <p:ext uri="{BB962C8B-B14F-4D97-AF65-F5344CB8AC3E}">
        <p14:creationId xmlns:p14="http://schemas.microsoft.com/office/powerpoint/2010/main" val="280620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Concept 2.1, II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Autofit/>
          </a:bodyPr>
          <a:lstStyle/>
          <a:p>
            <a:r>
              <a:rPr lang="en-US" sz="2800" dirty="0"/>
              <a:t>Slavery in British colonies:</a:t>
            </a:r>
          </a:p>
          <a:p>
            <a:pPr lvl="1"/>
            <a:r>
              <a:rPr lang="en-US" dirty="0"/>
              <a:t>Based on a belief of racial superiority; </a:t>
            </a:r>
            <a:r>
              <a:rPr lang="en-US" dirty="0" smtClean="0"/>
              <a:t>children </a:t>
            </a:r>
            <a:r>
              <a:rPr lang="en-US" dirty="0"/>
              <a:t>of slaves became slaves as well</a:t>
            </a:r>
          </a:p>
          <a:p>
            <a:pPr lvl="1"/>
            <a:r>
              <a:rPr lang="en-US" dirty="0"/>
              <a:t>Families could be broken up at any time; </a:t>
            </a:r>
            <a:r>
              <a:rPr lang="en-US" dirty="0" smtClean="0"/>
              <a:t>slaves </a:t>
            </a:r>
            <a:r>
              <a:rPr lang="en-US" dirty="0"/>
              <a:t>relied on kinship networks and “surrogate relatives”</a:t>
            </a:r>
          </a:p>
          <a:p>
            <a:r>
              <a:rPr lang="en-US" sz="2800" dirty="0"/>
              <a:t>Slave resistance:</a:t>
            </a:r>
          </a:p>
          <a:p>
            <a:pPr lvl="1"/>
            <a:r>
              <a:rPr lang="en-US" dirty="0"/>
              <a:t>Most likely resistance was covert – working slowly, faking illness, running away, </a:t>
            </a:r>
            <a:r>
              <a:rPr lang="en-US" dirty="0" smtClean="0"/>
              <a:t>breaking tools, etc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Sometimes rebellion did occur – </a:t>
            </a:r>
            <a:r>
              <a:rPr lang="en-US" dirty="0" err="1"/>
              <a:t>Stono</a:t>
            </a:r>
            <a:r>
              <a:rPr lang="en-US" dirty="0"/>
              <a:t> Rebellion (1739 – South Carolina)</a:t>
            </a:r>
          </a:p>
          <a:p>
            <a:pPr lvl="2"/>
            <a:r>
              <a:rPr lang="en-US" sz="2000" dirty="0"/>
              <a:t>100 Africans killed several whites and tried to flee to Spanish Florida</a:t>
            </a:r>
          </a:p>
          <a:p>
            <a:pPr lvl="2"/>
            <a:r>
              <a:rPr lang="en-US" sz="2000" dirty="0"/>
              <a:t>Most were executed, more harsh laws were passed</a:t>
            </a:r>
          </a:p>
        </p:txBody>
      </p:sp>
    </p:spTree>
    <p:extLst>
      <p:ext uri="{BB962C8B-B14F-4D97-AF65-F5344CB8AC3E}">
        <p14:creationId xmlns:p14="http://schemas.microsoft.com/office/powerpoint/2010/main" val="179443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Concept 2.1,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“Along with other factors, environmental and geographical variations, including climate and natural resources, contributed to regional differences in what would become the British colonies.” </a:t>
            </a:r>
            <a:r>
              <a:rPr lang="en-US" sz="1600" dirty="0" smtClean="0"/>
              <a:t>- Page 28 </a:t>
            </a:r>
            <a:r>
              <a:rPr lang="en-US" sz="1600" dirty="0"/>
              <a:t>of the Curriculum Framework</a:t>
            </a:r>
          </a:p>
          <a:p>
            <a:r>
              <a:rPr lang="en-US" sz="2800" dirty="0" smtClean="0"/>
              <a:t>Most of New England was based on Puritan beliefs:</a:t>
            </a:r>
          </a:p>
          <a:p>
            <a:pPr lvl="1"/>
            <a:r>
              <a:rPr lang="en-US" sz="1800" dirty="0" smtClean="0"/>
              <a:t>Wanted to purify the Anglican Church, not separate</a:t>
            </a:r>
          </a:p>
          <a:p>
            <a:pPr lvl="2"/>
            <a:r>
              <a:rPr lang="en-US" sz="1200" dirty="0" smtClean="0"/>
              <a:t>Believed in predestination</a:t>
            </a:r>
          </a:p>
          <a:p>
            <a:pPr lvl="1"/>
            <a:r>
              <a:rPr lang="en-US" sz="1800" dirty="0" smtClean="0"/>
              <a:t>John Winthrop’s “City upon a Hill”</a:t>
            </a:r>
          </a:p>
          <a:p>
            <a:pPr lvl="1"/>
            <a:r>
              <a:rPr lang="en-US" sz="1800" dirty="0" smtClean="0"/>
              <a:t>Little religious toleration for others</a:t>
            </a:r>
          </a:p>
          <a:p>
            <a:pPr lvl="1"/>
            <a:r>
              <a:rPr lang="en-US" sz="1800" dirty="0" smtClean="0"/>
              <a:t>Town-hall meetings – church members had tremendous power </a:t>
            </a:r>
          </a:p>
          <a:p>
            <a:r>
              <a:rPr lang="en-US" sz="2000" dirty="0" smtClean="0"/>
              <a:t>New England economy:</a:t>
            </a:r>
          </a:p>
          <a:p>
            <a:pPr lvl="1"/>
            <a:r>
              <a:rPr lang="en-US" sz="1800" dirty="0" smtClean="0"/>
              <a:t>Some agriculture, fishing, commerce – Boston becomes a major port city</a:t>
            </a:r>
          </a:p>
          <a:p>
            <a:pPr lvl="1"/>
            <a:r>
              <a:rPr lang="en-US" sz="1800" dirty="0"/>
              <a:t>Colder climate, rocky </a:t>
            </a:r>
            <a:r>
              <a:rPr lang="en-US" sz="1800" dirty="0" smtClean="0"/>
              <a:t>terrain did not allow large plantations</a:t>
            </a:r>
          </a:p>
          <a:p>
            <a:r>
              <a:rPr lang="en-US" sz="2000" dirty="0" smtClean="0"/>
              <a:t>Middle Colonies:</a:t>
            </a:r>
          </a:p>
          <a:p>
            <a:pPr lvl="1"/>
            <a:r>
              <a:rPr lang="en-US" sz="1800" dirty="0" smtClean="0"/>
              <a:t>Tended to be the most diverse demographically, religiously, and ethnically</a:t>
            </a:r>
          </a:p>
          <a:p>
            <a:pPr lvl="2"/>
            <a:r>
              <a:rPr lang="en-US" sz="1600" dirty="0"/>
              <a:t>Quakers in </a:t>
            </a:r>
            <a:r>
              <a:rPr lang="en-US" sz="1600" dirty="0" smtClean="0"/>
              <a:t>Pennsylvania (William Penn) </a:t>
            </a:r>
            <a:r>
              <a:rPr lang="en-US" sz="1600" dirty="0"/>
              <a:t>– religiously tolerant</a:t>
            </a:r>
          </a:p>
          <a:p>
            <a:pPr lvl="2"/>
            <a:r>
              <a:rPr lang="en-US" sz="1600" dirty="0" smtClean="0"/>
              <a:t>Women in Pennsylvania had more rights – Quakers allowed women equal positions in church</a:t>
            </a:r>
          </a:p>
          <a:p>
            <a:pPr lvl="2"/>
            <a:r>
              <a:rPr lang="en-US" sz="1600" dirty="0" smtClean="0"/>
              <a:t>Immigrants from Germany</a:t>
            </a:r>
          </a:p>
          <a:p>
            <a:endParaRPr lang="en-US" sz="1400" dirty="0"/>
          </a:p>
        </p:txBody>
      </p:sp>
      <p:pic>
        <p:nvPicPr>
          <p:cNvPr id="4" name="Picture 3" descr="File:JohnWinthropColorPortrai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4637"/>
            <a:ext cx="3429000" cy="3699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William Penn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304800"/>
            <a:ext cx="4591050" cy="5705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069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Concept 2.1, III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Autofit/>
          </a:bodyPr>
          <a:lstStyle/>
          <a:p>
            <a:r>
              <a:rPr lang="en-US" sz="2400" dirty="0"/>
              <a:t>Chesapeake colonies </a:t>
            </a:r>
            <a:r>
              <a:rPr lang="en-US" sz="2400" dirty="0" smtClean="0"/>
              <a:t>(MD and VA) and </a:t>
            </a:r>
            <a:r>
              <a:rPr lang="en-US" sz="2400" dirty="0"/>
              <a:t>North Carolina:</a:t>
            </a:r>
          </a:p>
          <a:p>
            <a:pPr lvl="1"/>
            <a:r>
              <a:rPr lang="en-US" sz="2000" dirty="0"/>
              <a:t>Heavily relied on tobacco – plantations developed – long work days and growing seasons </a:t>
            </a:r>
          </a:p>
          <a:p>
            <a:pPr lvl="2"/>
            <a:r>
              <a:rPr lang="en-US" sz="1600" dirty="0"/>
              <a:t>Exhausted land – led to expansion and conflicts with </a:t>
            </a:r>
            <a:r>
              <a:rPr lang="en-US" sz="1600" dirty="0" smtClean="0"/>
              <a:t>natives (Bacon’s again!)</a:t>
            </a:r>
            <a:endParaRPr lang="en-US" sz="1600" dirty="0"/>
          </a:p>
          <a:p>
            <a:pPr lvl="1"/>
            <a:r>
              <a:rPr lang="en-US" sz="2000" dirty="0"/>
              <a:t>Up to the late 17</a:t>
            </a:r>
            <a:r>
              <a:rPr lang="en-US" sz="2000" baseline="30000" dirty="0"/>
              <a:t>th</a:t>
            </a:r>
            <a:r>
              <a:rPr lang="en-US" sz="2000" dirty="0"/>
              <a:t> century, most labor was made up of indentured servants </a:t>
            </a:r>
          </a:p>
          <a:p>
            <a:pPr lvl="2"/>
            <a:r>
              <a:rPr lang="en-US" sz="1600" dirty="0"/>
              <a:t>After Bacon’s Rebellion (1676), there was a switch to African slavery</a:t>
            </a:r>
          </a:p>
          <a:p>
            <a:r>
              <a:rPr lang="en-US" sz="2400" dirty="0"/>
              <a:t>Southern colonies and West Indies:</a:t>
            </a:r>
          </a:p>
          <a:p>
            <a:pPr lvl="1"/>
            <a:r>
              <a:rPr lang="en-US" sz="2000" dirty="0"/>
              <a:t>In South Carolina and Georgia, rice was a major staple crop</a:t>
            </a:r>
          </a:p>
          <a:p>
            <a:pPr lvl="2"/>
            <a:r>
              <a:rPr lang="en-US" sz="1600" dirty="0"/>
              <a:t>Very arduous labor – long days and long growing season</a:t>
            </a:r>
          </a:p>
          <a:p>
            <a:pPr lvl="2"/>
            <a:r>
              <a:rPr lang="en-US" sz="1600" dirty="0"/>
              <a:t>Many white laborers refused to work in rice fields – led to an increase in slave labor</a:t>
            </a:r>
          </a:p>
          <a:p>
            <a:pPr lvl="1"/>
            <a:r>
              <a:rPr lang="en-US" sz="2000" dirty="0"/>
              <a:t>In the West Indies (Barbados) sugar cultivation was a major part of the economy</a:t>
            </a:r>
          </a:p>
          <a:p>
            <a:pPr lvl="2"/>
            <a:r>
              <a:rPr lang="en-US" sz="1600" dirty="0"/>
              <a:t>Like South Carolina and Georgia, slave labor was heavily used</a:t>
            </a:r>
            <a:endParaRPr lang="en-US" sz="2800" dirty="0"/>
          </a:p>
          <a:p>
            <a:pPr lvl="1"/>
            <a:r>
              <a:rPr lang="en-US" sz="2000" dirty="0"/>
              <a:t>In many instances, slaves made up a significant (if not majority) part of the population</a:t>
            </a:r>
          </a:p>
          <a:p>
            <a:pPr lvl="2"/>
            <a:r>
              <a:rPr lang="en-US" sz="1800" dirty="0"/>
              <a:t>Led to the development of slave codes – laws to regulate slave behavior</a:t>
            </a:r>
          </a:p>
          <a:p>
            <a:pPr lvl="3"/>
            <a:r>
              <a:rPr lang="en-US" sz="1600" dirty="0"/>
              <a:t>Gave incredible power to slave owners</a:t>
            </a:r>
          </a:p>
          <a:p>
            <a:endParaRPr lang="en-US" sz="1400" dirty="0"/>
          </a:p>
        </p:txBody>
      </p:sp>
      <p:pic>
        <p:nvPicPr>
          <p:cNvPr id="1026" name="Picture 2" descr="File:Map of territorial growth 1775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5181600" cy="677681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43719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Multiple-Choice Questions:</a:t>
            </a:r>
          </a:p>
          <a:p>
            <a:pPr lvl="1"/>
            <a:r>
              <a:rPr lang="en-US" dirty="0" smtClean="0"/>
              <a:t>Goals of European colonization</a:t>
            </a:r>
          </a:p>
          <a:p>
            <a:pPr lvl="1"/>
            <a:r>
              <a:rPr lang="en-US" dirty="0" smtClean="0"/>
              <a:t>Differences between British and other colonies</a:t>
            </a:r>
          </a:p>
          <a:p>
            <a:pPr lvl="1"/>
            <a:r>
              <a:rPr lang="en-US" dirty="0" smtClean="0"/>
              <a:t>Impact of religion in British colonies (Puritans)</a:t>
            </a:r>
          </a:p>
          <a:p>
            <a:r>
              <a:rPr lang="en-US" dirty="0" smtClean="0"/>
              <a:t>Short Answer:</a:t>
            </a:r>
          </a:p>
          <a:p>
            <a:pPr lvl="1"/>
            <a:r>
              <a:rPr lang="en-US" dirty="0" smtClean="0"/>
              <a:t>Comparing British colonies (geography, religion, economy)</a:t>
            </a:r>
          </a:p>
          <a:p>
            <a:r>
              <a:rPr lang="en-US" dirty="0" smtClean="0"/>
              <a:t>Essay Questions:</a:t>
            </a:r>
          </a:p>
          <a:p>
            <a:pPr lvl="1"/>
            <a:r>
              <a:rPr lang="en-US" dirty="0" smtClean="0"/>
              <a:t>Reasons for the development of slavery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6" name="Picture 5" descr="File:JohnWinthropColorPortrai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199"/>
            <a:ext cx="3276600" cy="372687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val Callout 6"/>
          <p:cNvSpPr/>
          <p:nvPr/>
        </p:nvSpPr>
        <p:spPr>
          <a:xfrm>
            <a:off x="6781799" y="1828800"/>
            <a:ext cx="2369127" cy="2057400"/>
          </a:xfrm>
          <a:prstGeom prst="wedgeEllipseCallout">
            <a:avLst>
              <a:gd name="adj1" fmla="val -70541"/>
              <a:gd name="adj2" fmla="val 564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shall be a City </a:t>
            </a:r>
            <a:r>
              <a:rPr lang="en-US" dirty="0"/>
              <a:t>U</a:t>
            </a:r>
            <a:r>
              <a:rPr lang="en-US" dirty="0" smtClean="0"/>
              <a:t>pon a Hill that subscribes to Adam Norris!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3495</TotalTime>
  <Words>993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APUSH Review: Key Concept 2.1 </vt:lpstr>
      <vt:lpstr>The New Curriculum</vt:lpstr>
      <vt:lpstr>Key Concept 2.1, I</vt:lpstr>
      <vt:lpstr>Key Concept 2.1, II</vt:lpstr>
      <vt:lpstr>Key Concept 2.1, II Continued</vt:lpstr>
      <vt:lpstr>Key Concept 2.1, III</vt:lpstr>
      <vt:lpstr>Key Concept 2.1, III Continued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110</cp:revision>
  <dcterms:created xsi:type="dcterms:W3CDTF">2013-11-22T00:02:11Z</dcterms:created>
  <dcterms:modified xsi:type="dcterms:W3CDTF">2014-07-29T00:46:14Z</dcterms:modified>
</cp:coreProperties>
</file>