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2"/>
  </p:notesMasterIdLst>
  <p:sldIdLst>
    <p:sldId id="257" r:id="rId2"/>
    <p:sldId id="262" r:id="rId3"/>
    <p:sldId id="263" r:id="rId4"/>
    <p:sldId id="264" r:id="rId5"/>
    <p:sldId id="265" r:id="rId6"/>
    <p:sldId id="266" r:id="rId7"/>
    <p:sldId id="267" r:id="rId8"/>
    <p:sldId id="268" r:id="rId9"/>
    <p:sldId id="261" r:id="rId10"/>
    <p:sldId id="25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A0CA6-8DE7-4347-8190-B847254007B5}" type="datetimeFigureOut">
              <a:rPr lang="en-US" smtClean="0"/>
              <a:t>8/6/2014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2E6764-CBA3-4FB9-BB65-97D2950C432C}" type="slidenum">
              <a:rPr lang="en-US" smtClean="0"/>
              <a:t>‹#›</a:t>
            </a:fld>
            <a:endParaRPr lang="en-US"/>
          </a:p>
        </p:txBody>
      </p:sp>
    </p:spTree>
    <p:extLst>
      <p:ext uri="{BB962C8B-B14F-4D97-AF65-F5344CB8AC3E}">
        <p14:creationId xmlns:p14="http://schemas.microsoft.com/office/powerpoint/2010/main" val="3028575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CE85ECF-9851-4026-B03A-BBA29FF78CD3}" type="datetimeFigureOut">
              <a:rPr lang="en-US" smtClean="0"/>
              <a:t>8/6/2014</a:t>
            </a:fld>
            <a:endParaRPr lang="en-US"/>
          </a:p>
        </p:txBody>
      </p:sp>
      <p:sp>
        <p:nvSpPr>
          <p:cNvPr id="8" name="Slide Number Placeholder 7"/>
          <p:cNvSpPr>
            <a:spLocks noGrp="1"/>
          </p:cNvSpPr>
          <p:nvPr>
            <p:ph type="sldNum" sz="quarter" idx="11"/>
          </p:nvPr>
        </p:nvSpPr>
        <p:spPr/>
        <p:txBody>
          <a:bodyPr/>
          <a:lstStyle/>
          <a:p>
            <a:fld id="{EB744767-E251-4230-A169-9459BFC0101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ACE85ECF-9851-4026-B03A-BBA29FF78CD3}" type="datetimeFigureOut">
              <a:rPr lang="en-US" smtClean="0"/>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85ECF-9851-4026-B03A-BBA29FF78CD3}" type="datetimeFigureOut">
              <a:rPr lang="en-US" smtClean="0"/>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ACE85ECF-9851-4026-B03A-BBA29FF78CD3}" type="datetimeFigureOut">
              <a:rPr lang="en-US" smtClean="0"/>
              <a:t>8/6/2014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CE85ECF-9851-4026-B03A-BBA29FF78CD3}" type="datetimeFigureOut">
              <a:rPr lang="en-US" smtClean="0"/>
              <a:t>8/6/2014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44767-E251-4230-A169-9459BFC0101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CE85ECF-9851-4026-B03A-BBA29FF78CD3}" type="datetimeFigureOut">
              <a:rPr lang="en-US" smtClean="0"/>
              <a:t>8/6/2014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85ECF-9851-4026-B03A-BBA29FF78CD3}" type="datetimeFigureOut">
              <a:rPr lang="en-US" smtClean="0"/>
              <a:t>8/6/2014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85ECF-9851-4026-B03A-BBA29FF78CD3}" type="datetimeFigureOut">
              <a:rPr lang="en-US" smtClean="0"/>
              <a:t>8/6/2014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85ECF-9851-4026-B03A-BBA29FF78CD3}" type="datetimeFigureOut">
              <a:rPr lang="en-US" smtClean="0"/>
              <a:t>8/6/2014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CE85ECF-9851-4026-B03A-BBA29FF78CD3}" type="datetimeFigureOut">
              <a:rPr lang="en-US" smtClean="0"/>
              <a:t>8/6/2014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B744767-E251-4230-A169-9459BFC0101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0"/>
            <a:ext cx="8610600" cy="2595025"/>
          </a:xfrm>
        </p:spPr>
        <p:txBody>
          <a:bodyPr>
            <a:noAutofit/>
          </a:bodyPr>
          <a:lstStyle/>
          <a:p>
            <a:pPr algn="ctr"/>
            <a:r>
              <a:rPr lang="en-US" sz="5400" dirty="0" smtClean="0"/>
              <a:t>APUSH Review: Key </a:t>
            </a:r>
            <a:r>
              <a:rPr lang="en-US" sz="5400" dirty="0"/>
              <a:t>Concept </a:t>
            </a:r>
            <a:r>
              <a:rPr lang="en-US" sz="5400" dirty="0" smtClean="0"/>
              <a:t>2.3</a:t>
            </a:r>
            <a:r>
              <a:rPr lang="en-US" sz="5400" dirty="0"/>
              <a:t/>
            </a:r>
            <a:br>
              <a:rPr lang="en-US" sz="5400" dirty="0"/>
            </a:br>
            <a:endParaRPr lang="en-US" sz="5400" dirty="0"/>
          </a:p>
        </p:txBody>
      </p:sp>
      <p:sp>
        <p:nvSpPr>
          <p:cNvPr id="3" name="Subtitle 2"/>
          <p:cNvSpPr>
            <a:spLocks noGrp="1"/>
          </p:cNvSpPr>
          <p:nvPr>
            <p:ph type="subTitle" idx="1"/>
          </p:nvPr>
        </p:nvSpPr>
        <p:spPr>
          <a:xfrm>
            <a:off x="1524000" y="4572000"/>
            <a:ext cx="6553200" cy="838200"/>
          </a:xfrm>
        </p:spPr>
        <p:txBody>
          <a:bodyPr>
            <a:noAutofit/>
          </a:bodyPr>
          <a:lstStyle/>
          <a:p>
            <a:r>
              <a:rPr lang="en-US" dirty="0" smtClean="0"/>
              <a:t>Everything You Need To </a:t>
            </a:r>
            <a:r>
              <a:rPr lang="en-US" dirty="0"/>
              <a:t>K</a:t>
            </a:r>
            <a:r>
              <a:rPr lang="en-US" dirty="0" smtClean="0"/>
              <a:t>now About Key Concept 2.3 To Succeed In APUSH</a:t>
            </a:r>
            <a:endParaRPr lang="en-US" dirty="0"/>
          </a:p>
        </p:txBody>
      </p:sp>
      <p:sp>
        <p:nvSpPr>
          <p:cNvPr id="4" name="Title 3"/>
          <p:cNvSpPr txBox="1">
            <a:spLocks/>
          </p:cNvSpPr>
          <p:nvPr/>
        </p:nvSpPr>
        <p:spPr>
          <a:xfrm>
            <a:off x="457200" y="0"/>
            <a:ext cx="8229600" cy="9144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dirty="0" smtClean="0">
                <a:solidFill>
                  <a:srgbClr val="FF0000"/>
                </a:solidFill>
              </a:rPr>
              <a:t>www.Apushreview.com</a:t>
            </a:r>
            <a:endParaRPr lang="en-US" dirty="0">
              <a:solidFill>
                <a:srgbClr val="FF0000"/>
              </a:solidFill>
            </a:endParaRPr>
          </a:p>
        </p:txBody>
      </p:sp>
      <p:sp>
        <p:nvSpPr>
          <p:cNvPr id="5" name="Title 3"/>
          <p:cNvSpPr txBox="1">
            <a:spLocks/>
          </p:cNvSpPr>
          <p:nvPr/>
        </p:nvSpPr>
        <p:spPr>
          <a:xfrm>
            <a:off x="457200" y="685800"/>
            <a:ext cx="8229600" cy="11430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dirty="0" smtClean="0">
                <a:solidFill>
                  <a:schemeClr val="tx1"/>
                </a:solidFill>
              </a:rPr>
              <a:t>Period 2: 1607- 1754</a:t>
            </a:r>
            <a:endParaRPr lang="en-US" dirty="0">
              <a:solidFill>
                <a:schemeClr val="tx1"/>
              </a:solidFill>
            </a:endParaRPr>
          </a:p>
        </p:txBody>
      </p:sp>
    </p:spTree>
    <p:extLst>
      <p:ext uri="{BB962C8B-B14F-4D97-AF65-F5344CB8AC3E}">
        <p14:creationId xmlns:p14="http://schemas.microsoft.com/office/powerpoint/2010/main" val="3630598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27709"/>
            <a:ext cx="8229600" cy="1066800"/>
          </a:xfrm>
        </p:spPr>
        <p:txBody>
          <a:bodyPr/>
          <a:lstStyle/>
          <a:p>
            <a:pPr algn="ctr"/>
            <a:r>
              <a:rPr lang="en-US" dirty="0" smtClean="0"/>
              <a:t>Thanks for watching!</a:t>
            </a:r>
            <a:endParaRPr lang="en-US" dirty="0"/>
          </a:p>
        </p:txBody>
      </p:sp>
      <p:sp>
        <p:nvSpPr>
          <p:cNvPr id="2" name="Content Placeholder 1"/>
          <p:cNvSpPr>
            <a:spLocks noGrp="1"/>
          </p:cNvSpPr>
          <p:nvPr>
            <p:ph idx="1"/>
          </p:nvPr>
        </p:nvSpPr>
        <p:spPr>
          <a:xfrm>
            <a:off x="442080" y="1524000"/>
            <a:ext cx="8229600" cy="4762033"/>
          </a:xfrm>
        </p:spPr>
        <p:txBody>
          <a:bodyPr/>
          <a:lstStyle/>
          <a:p>
            <a:pPr marL="274320" lvl="1">
              <a:buClr>
                <a:schemeClr val="accent1"/>
              </a:buClr>
              <a:buSzPct val="85000"/>
              <a:buFont typeface="Wingdings 2"/>
              <a:buChar char=""/>
            </a:pPr>
            <a:r>
              <a:rPr lang="en-US" sz="3200" dirty="0"/>
              <a:t>Subscribe to my channel</a:t>
            </a:r>
          </a:p>
          <a:p>
            <a:pPr marL="274320" lvl="1">
              <a:buClr>
                <a:schemeClr val="accent1"/>
              </a:buClr>
              <a:buSzPct val="85000"/>
              <a:buFont typeface="Wingdings 2"/>
              <a:buChar char=""/>
            </a:pPr>
            <a:r>
              <a:rPr lang="en-US" sz="3200" dirty="0"/>
              <a:t>Help spread the word</a:t>
            </a:r>
          </a:p>
          <a:p>
            <a:r>
              <a:rPr lang="en-US" dirty="0"/>
              <a:t>Questions? Comments? </a:t>
            </a:r>
            <a:endParaRPr lang="en-US" dirty="0" smtClean="0"/>
          </a:p>
          <a:p>
            <a:pPr lvl="1"/>
            <a:r>
              <a:rPr lang="en-US" dirty="0" smtClean="0"/>
              <a:t>Leave </a:t>
            </a:r>
            <a:r>
              <a:rPr lang="en-US" dirty="0"/>
              <a:t>in comments</a:t>
            </a:r>
          </a:p>
          <a:p>
            <a:endParaRPr lang="en-US" dirty="0"/>
          </a:p>
        </p:txBody>
      </p:sp>
      <p:sp>
        <p:nvSpPr>
          <p:cNvPr id="4" name="Down Arrow 3"/>
          <p:cNvSpPr/>
          <p:nvPr/>
        </p:nvSpPr>
        <p:spPr>
          <a:xfrm rot="663007">
            <a:off x="604110" y="4546118"/>
            <a:ext cx="3124200" cy="220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Subscribe</a:t>
            </a:r>
          </a:p>
          <a:p>
            <a:pPr algn="ctr"/>
            <a:r>
              <a:rPr lang="en-US" dirty="0" smtClean="0"/>
              <a:t>Down here!</a:t>
            </a:r>
            <a:endParaRPr lang="en-US" dirty="0"/>
          </a:p>
        </p:txBody>
      </p:sp>
      <p:pic>
        <p:nvPicPr>
          <p:cNvPr id="6" name="Picture 5" descr="File:JohnLocke.png"/>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657600"/>
            <a:ext cx="2824163" cy="3200400"/>
          </a:xfrm>
          <a:prstGeom prst="rect">
            <a:avLst/>
          </a:prstGeom>
          <a:noFill/>
          <a:ln>
            <a:noFill/>
          </a:ln>
        </p:spPr>
      </p:pic>
      <p:sp>
        <p:nvSpPr>
          <p:cNvPr id="5" name="Oval Callout 4"/>
          <p:cNvSpPr/>
          <p:nvPr/>
        </p:nvSpPr>
        <p:spPr>
          <a:xfrm>
            <a:off x="4191000" y="2819400"/>
            <a:ext cx="2590800" cy="1981200"/>
          </a:xfrm>
          <a:prstGeom prst="wedgeEllipseCallout">
            <a:avLst>
              <a:gd name="adj1" fmla="val 71146"/>
              <a:gd name="adj2" fmla="val 534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Natural Rights include, life, liberty, and subscribing to Adam Norris</a:t>
            </a:r>
            <a:endParaRPr lang="en-US" dirty="0"/>
          </a:p>
        </p:txBody>
      </p:sp>
    </p:spTree>
    <p:extLst>
      <p:ext uri="{BB962C8B-B14F-4D97-AF65-F5344CB8AC3E}">
        <p14:creationId xmlns:p14="http://schemas.microsoft.com/office/powerpoint/2010/main" val="2214054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
            <a:ext cx="8229600" cy="685800"/>
          </a:xfrm>
        </p:spPr>
        <p:txBody>
          <a:bodyPr>
            <a:normAutofit fontScale="90000"/>
          </a:bodyPr>
          <a:lstStyle/>
          <a:p>
            <a:pPr algn="ctr"/>
            <a:r>
              <a:rPr lang="en-US" dirty="0" smtClean="0"/>
              <a:t>The New Curriculum</a:t>
            </a:r>
            <a:endParaRPr lang="en-US" dirty="0"/>
          </a:p>
        </p:txBody>
      </p:sp>
      <p:sp>
        <p:nvSpPr>
          <p:cNvPr id="3" name="Content Placeholder 2"/>
          <p:cNvSpPr>
            <a:spLocks noGrp="1"/>
          </p:cNvSpPr>
          <p:nvPr>
            <p:ph idx="1"/>
          </p:nvPr>
        </p:nvSpPr>
        <p:spPr>
          <a:xfrm>
            <a:off x="301752" y="838200"/>
            <a:ext cx="8503920" cy="5260848"/>
          </a:xfrm>
        </p:spPr>
        <p:txBody>
          <a:bodyPr>
            <a:normAutofit/>
          </a:bodyPr>
          <a:lstStyle/>
          <a:p>
            <a:r>
              <a:rPr lang="en-US" sz="2800" dirty="0" smtClean="0"/>
              <a:t>Key Concept 2.3 “The increasing political, economic, and cultural exchanges within the ‘Atlantic World’ had a profound impact on the development of colonial societies in North America</a:t>
            </a:r>
            <a:r>
              <a:rPr lang="en-US" sz="2800" dirty="0" smtClean="0"/>
              <a:t>.” - </a:t>
            </a:r>
            <a:r>
              <a:rPr lang="en-US" sz="1800" dirty="0" smtClean="0"/>
              <a:t>Page </a:t>
            </a:r>
            <a:r>
              <a:rPr lang="en-US" sz="1800" dirty="0" smtClean="0"/>
              <a:t>30 of the Curriculum Framework</a:t>
            </a:r>
            <a:endParaRPr lang="en-US" sz="1800" dirty="0"/>
          </a:p>
          <a:p>
            <a:r>
              <a:rPr lang="en-US" sz="2800" dirty="0" smtClean="0"/>
              <a:t>Big ideas: </a:t>
            </a:r>
          </a:p>
          <a:p>
            <a:pPr lvl="1"/>
            <a:r>
              <a:rPr lang="en-US" sz="2000" dirty="0" smtClean="0"/>
              <a:t>How did the colonists begin to develop an identity during this time?</a:t>
            </a:r>
          </a:p>
          <a:p>
            <a:pPr lvl="1"/>
            <a:r>
              <a:rPr lang="en-US" sz="2000" dirty="0" smtClean="0"/>
              <a:t>What impact did religion have on the colonies?</a:t>
            </a:r>
          </a:p>
          <a:p>
            <a:pPr lvl="1"/>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374887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pPr algn="ctr"/>
            <a:r>
              <a:rPr lang="en-US" dirty="0" smtClean="0"/>
              <a:t>Key Concept 2.3, I</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sz="2000" dirty="0" smtClean="0"/>
              <a:t>“</a:t>
            </a:r>
            <a:r>
              <a:rPr lang="en-US" dirty="0" smtClean="0"/>
              <a:t>‘Atlantic World’ commercial, religious, philosophical, and political interactions among Europeans, Africans, and American native peoples stimulated economic growth, expanded social networks, and reshaped labor systems.” </a:t>
            </a:r>
            <a:r>
              <a:rPr lang="en-US" sz="2000" dirty="0" smtClean="0"/>
              <a:t>- Page 30 of </a:t>
            </a:r>
            <a:r>
              <a:rPr lang="en-US" sz="2000" dirty="0"/>
              <a:t>the Curriculum Framework</a:t>
            </a:r>
          </a:p>
          <a:p>
            <a:r>
              <a:rPr lang="en-US" sz="2800" dirty="0" smtClean="0"/>
              <a:t>The 17</a:t>
            </a:r>
            <a:r>
              <a:rPr lang="en-US" sz="2800" baseline="30000" dirty="0" smtClean="0"/>
              <a:t>th</a:t>
            </a:r>
            <a:r>
              <a:rPr lang="en-US" sz="2800" dirty="0" smtClean="0"/>
              <a:t> century Atlantic trade created a labor market and exchange of goods:</a:t>
            </a:r>
          </a:p>
          <a:p>
            <a:pPr lvl="1"/>
            <a:r>
              <a:rPr lang="en-US" sz="2000" dirty="0" smtClean="0"/>
              <a:t>Growth of slavery in the Americas – began with Spanish and Portuguese traders in West Africa</a:t>
            </a:r>
          </a:p>
          <a:p>
            <a:pPr lvl="2"/>
            <a:r>
              <a:rPr lang="en-US" sz="2000" dirty="0" smtClean="0"/>
              <a:t>“Middle Passage” – Shipment of Africans in close quartered ships; would last several weeks or months</a:t>
            </a:r>
            <a:endParaRPr lang="en-US" sz="2000" dirty="0"/>
          </a:p>
          <a:p>
            <a:pPr lvl="1"/>
            <a:r>
              <a:rPr lang="en-US" sz="2000" dirty="0" smtClean="0"/>
              <a:t>Triangular trade – rum, sugar, molasses, and slaves were commonly traded on the Triangular Trade</a:t>
            </a:r>
          </a:p>
          <a:p>
            <a:pPr lvl="1"/>
            <a:r>
              <a:rPr lang="en-US" sz="2000" dirty="0" smtClean="0"/>
              <a:t>Many merchants defied Navigation Acts and traded goods with the French, Dutch, and Spanish</a:t>
            </a:r>
            <a:endParaRPr lang="en-US" sz="2000" dirty="0"/>
          </a:p>
          <a:p>
            <a:endParaRPr lang="en-US" dirty="0" smtClean="0"/>
          </a:p>
        </p:txBody>
      </p:sp>
      <p:pic>
        <p:nvPicPr>
          <p:cNvPr id="1026" name="Picture 2" descr="File:Slave ship diagr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
            <a:ext cx="285769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576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pPr algn="ctr"/>
            <a:r>
              <a:rPr lang="en-US" dirty="0" smtClean="0"/>
              <a:t>Key Concept 2.3, I Cont.</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sz="2800" dirty="0" smtClean="0"/>
              <a:t>What promoted Anglicization in the British colonies? (using more English norms and customs)</a:t>
            </a:r>
          </a:p>
          <a:p>
            <a:pPr lvl="1"/>
            <a:r>
              <a:rPr lang="en-US" sz="2000" dirty="0" smtClean="0"/>
              <a:t>Representative assemblies were similar to English government</a:t>
            </a:r>
          </a:p>
          <a:p>
            <a:pPr lvl="1"/>
            <a:r>
              <a:rPr lang="en-US" sz="2000" dirty="0" smtClean="0"/>
              <a:t>Trade between the colonies and England increased contact</a:t>
            </a:r>
          </a:p>
          <a:p>
            <a:pPr lvl="1"/>
            <a:r>
              <a:rPr lang="en-US" sz="2000" dirty="0" smtClean="0"/>
              <a:t>Enlightenment ideas from England and Europe traveled to America</a:t>
            </a:r>
          </a:p>
          <a:p>
            <a:pPr lvl="2"/>
            <a:r>
              <a:rPr lang="en-US" sz="2000" dirty="0" smtClean="0"/>
              <a:t>Americans later made similar contributions – Franklin and Jefferson</a:t>
            </a:r>
            <a:endParaRPr lang="en-US" sz="2000" dirty="0"/>
          </a:p>
          <a:p>
            <a:pPr lvl="1"/>
            <a:r>
              <a:rPr lang="en-US" sz="2000" dirty="0" smtClean="0"/>
              <a:t>Religious toleration in some colonies:</a:t>
            </a:r>
          </a:p>
          <a:p>
            <a:pPr lvl="2"/>
            <a:r>
              <a:rPr lang="en-US" sz="2000" dirty="0" smtClean="0"/>
              <a:t>Quakers in PA, Maryland Acts of Toleration – tolerance for ALL Christians</a:t>
            </a:r>
          </a:p>
          <a:p>
            <a:pPr lvl="1"/>
            <a:r>
              <a:rPr lang="en-US" sz="2000" dirty="0" smtClean="0"/>
              <a:t>Legal systems and customs:</a:t>
            </a:r>
          </a:p>
          <a:p>
            <a:pPr lvl="2"/>
            <a:r>
              <a:rPr lang="en-US" sz="2000" dirty="0" smtClean="0"/>
              <a:t>Trials by jury</a:t>
            </a:r>
          </a:p>
          <a:p>
            <a:pPr lvl="1"/>
            <a:r>
              <a:rPr lang="en-US" sz="2000" dirty="0" smtClean="0"/>
              <a:t>Evangelism:</a:t>
            </a:r>
          </a:p>
          <a:p>
            <a:pPr lvl="2"/>
            <a:r>
              <a:rPr lang="en-US" sz="2000" dirty="0" smtClean="0"/>
              <a:t>The 1</a:t>
            </a:r>
            <a:r>
              <a:rPr lang="en-US" sz="2000" baseline="30000" dirty="0" smtClean="0"/>
              <a:t>st</a:t>
            </a:r>
            <a:r>
              <a:rPr lang="en-US" sz="2000" dirty="0" smtClean="0"/>
              <a:t> Great Awakening saw George Whitefield from England travel to the colonies to spread religion</a:t>
            </a:r>
            <a:endParaRPr lang="en-US" sz="2000" dirty="0"/>
          </a:p>
          <a:p>
            <a:endParaRPr lang="en-US" sz="2800" dirty="0" smtClean="0"/>
          </a:p>
          <a:p>
            <a:endParaRPr lang="en-US" sz="2800" dirty="0" smtClean="0"/>
          </a:p>
        </p:txBody>
      </p:sp>
      <p:pic>
        <p:nvPicPr>
          <p:cNvPr id="4" name="Picture 3" descr="File:Large Broadside on the Maryland Toleration Act.jpg"/>
          <p:cNvPicPr/>
          <p:nvPr/>
        </p:nvPicPr>
        <p:blipFill>
          <a:blip r:embed="rId2">
            <a:extLst>
              <a:ext uri="{28A0092B-C50C-407E-A947-70E740481C1C}">
                <a14:useLocalDpi xmlns:a14="http://schemas.microsoft.com/office/drawing/2010/main" val="0"/>
              </a:ext>
            </a:extLst>
          </a:blip>
          <a:srcRect/>
          <a:stretch>
            <a:fillRect/>
          </a:stretch>
        </p:blipFill>
        <p:spPr bwMode="auto">
          <a:xfrm>
            <a:off x="1600200" y="762000"/>
            <a:ext cx="6477000" cy="2971800"/>
          </a:xfrm>
          <a:prstGeom prst="rect">
            <a:avLst/>
          </a:prstGeom>
          <a:noFill/>
          <a:ln>
            <a:noFill/>
          </a:ln>
        </p:spPr>
      </p:pic>
    </p:spTree>
    <p:extLst>
      <p:ext uri="{BB962C8B-B14F-4D97-AF65-F5344CB8AC3E}">
        <p14:creationId xmlns:p14="http://schemas.microsoft.com/office/powerpoint/2010/main" val="152216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xit" presetSubtype="4" fill="hold" nodeType="clickEffect">
                                  <p:stCondLst>
                                    <p:cond delay="0"/>
                                  </p:stCondLst>
                                  <p:childTnLst>
                                    <p:anim calcmode="lin" valueType="num">
                                      <p:cBhvr additive="base">
                                        <p:cTn id="52" dur="500"/>
                                        <p:tgtEl>
                                          <p:spTgt spid="4"/>
                                        </p:tgtEl>
                                        <p:attrNameLst>
                                          <p:attrName>ppt_x</p:attrName>
                                        </p:attrNameLst>
                                      </p:cBhvr>
                                      <p:tavLst>
                                        <p:tav tm="0">
                                          <p:val>
                                            <p:strVal val="ppt_x"/>
                                          </p:val>
                                        </p:tav>
                                        <p:tav tm="100000">
                                          <p:val>
                                            <p:strVal val="ppt_x"/>
                                          </p:val>
                                        </p:tav>
                                      </p:tavLst>
                                    </p:anim>
                                    <p:anim calcmode="lin" valueType="num">
                                      <p:cBhvr additive="base">
                                        <p:cTn id="53" dur="500"/>
                                        <p:tgtEl>
                                          <p:spTgt spid="4"/>
                                        </p:tgtEl>
                                        <p:attrNameLst>
                                          <p:attrName>ppt_y</p:attrName>
                                        </p:attrNameLst>
                                      </p:cBhvr>
                                      <p:tavLst>
                                        <p:tav tm="0">
                                          <p:val>
                                            <p:strVal val="ppt_y"/>
                                          </p:val>
                                        </p:tav>
                                        <p:tav tm="100000">
                                          <p:val>
                                            <p:strVal val="1+ppt_h/2"/>
                                          </p:val>
                                        </p:tav>
                                      </p:tavLst>
                                    </p:anim>
                                    <p:set>
                                      <p:cBhvr>
                                        <p:cTn id="54"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pPr algn="ctr"/>
            <a:r>
              <a:rPr lang="en-US" dirty="0" smtClean="0"/>
              <a:t>Key Concept 2.3, I Cont.</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sz="2800" dirty="0" smtClean="0"/>
              <a:t>Strict racial categories and racial stereotyping emerged among British colonists</a:t>
            </a:r>
          </a:p>
          <a:p>
            <a:pPr lvl="1"/>
            <a:r>
              <a:rPr lang="en-US" sz="2000" dirty="0" smtClean="0"/>
              <a:t>Blacks and whites lived in separate living quarters and were segregated throughout the day</a:t>
            </a:r>
          </a:p>
          <a:p>
            <a:pPr lvl="1"/>
            <a:r>
              <a:rPr lang="en-US" sz="2000" dirty="0" smtClean="0"/>
              <a:t>Similar to natives, Africans were often seen as “savages” and less than human to justify treatment</a:t>
            </a:r>
          </a:p>
          <a:p>
            <a:pPr lvl="1"/>
            <a:r>
              <a:rPr lang="en-US" sz="2000" dirty="0" smtClean="0"/>
              <a:t>Any resistance to slavery was treated harshly</a:t>
            </a:r>
            <a:endParaRPr lang="en-US" sz="2000" dirty="0"/>
          </a:p>
          <a:p>
            <a:r>
              <a:rPr lang="en-US" sz="2800" dirty="0" smtClean="0"/>
              <a:t>The Spanish and French were more accepting of racial gradations </a:t>
            </a:r>
          </a:p>
          <a:p>
            <a:pPr lvl="1"/>
            <a:r>
              <a:rPr lang="en-US" sz="2000" dirty="0" smtClean="0"/>
              <a:t>Emergence of </a:t>
            </a:r>
            <a:r>
              <a:rPr lang="en-US" sz="2000" dirty="0" err="1" smtClean="0"/>
              <a:t>mullatos</a:t>
            </a:r>
            <a:r>
              <a:rPr lang="en-US" sz="2000" dirty="0" smtClean="0"/>
              <a:t> and mestizos in the Spanish Empire</a:t>
            </a:r>
            <a:endParaRPr lang="en-US" sz="2000" dirty="0"/>
          </a:p>
          <a:p>
            <a:endParaRPr lang="en-US" sz="2000" dirty="0"/>
          </a:p>
          <a:p>
            <a:endParaRPr lang="en-US" sz="2800" dirty="0" smtClean="0"/>
          </a:p>
          <a:p>
            <a:endParaRPr lang="en-US" sz="2800" dirty="0" smtClean="0"/>
          </a:p>
        </p:txBody>
      </p:sp>
    </p:spTree>
    <p:extLst>
      <p:ext uri="{BB962C8B-B14F-4D97-AF65-F5344CB8AC3E}">
        <p14:creationId xmlns:p14="http://schemas.microsoft.com/office/powerpoint/2010/main" val="337041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pPr algn="ctr"/>
            <a:r>
              <a:rPr lang="en-US" dirty="0" smtClean="0"/>
              <a:t>Key Concept 2.3, II</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dirty="0" smtClean="0"/>
              <a:t>“Britain’s desire to maintain a viable North American empire in the face of growing internal challenges and external competition inspired efforts to strengthen its imperial control, stimulating increasing resistance from colonists who had grown accustomed to a large measure of autonomy.” </a:t>
            </a:r>
            <a:r>
              <a:rPr lang="en-US" sz="2800" dirty="0"/>
              <a:t>- </a:t>
            </a:r>
            <a:r>
              <a:rPr lang="en-US" sz="2000" dirty="0"/>
              <a:t>Page </a:t>
            </a:r>
            <a:r>
              <a:rPr lang="en-US" sz="2000" dirty="0" smtClean="0"/>
              <a:t>31 of </a:t>
            </a:r>
            <a:r>
              <a:rPr lang="en-US" sz="2000" dirty="0"/>
              <a:t>the Curriculum Framework</a:t>
            </a:r>
          </a:p>
          <a:p>
            <a:r>
              <a:rPr lang="en-US" sz="2800" dirty="0" smtClean="0"/>
              <a:t>Over time, regional differences in colonies gave way to similarities in:</a:t>
            </a:r>
          </a:p>
          <a:p>
            <a:pPr lvl="1"/>
            <a:r>
              <a:rPr lang="en-US" sz="2000" dirty="0" smtClean="0"/>
              <a:t>Laws: crimes were redefined – John Peter Zenger Trial – could criticize government officials if it was true </a:t>
            </a:r>
          </a:p>
          <a:p>
            <a:pPr lvl="1"/>
            <a:r>
              <a:rPr lang="en-US" sz="2000" dirty="0" smtClean="0"/>
              <a:t>Institutions: colleges </a:t>
            </a:r>
            <a:r>
              <a:rPr lang="en-US" sz="2000" dirty="0"/>
              <a:t>were established in different colonies – helped promote religion and increase literacy </a:t>
            </a:r>
          </a:p>
          <a:p>
            <a:pPr lvl="1"/>
            <a:r>
              <a:rPr lang="en-US" sz="2000" dirty="0" smtClean="0"/>
              <a:t>Governance within the context of the British imperial system: </a:t>
            </a:r>
            <a:endParaRPr lang="en-US" sz="2000" dirty="0"/>
          </a:p>
          <a:p>
            <a:pPr lvl="2"/>
            <a:r>
              <a:rPr lang="en-US" sz="2000" dirty="0" smtClean="0"/>
              <a:t>Prior to 1763, colonial governments acted independent of Parliament</a:t>
            </a:r>
            <a:endParaRPr lang="en-US" sz="2000" dirty="0"/>
          </a:p>
          <a:p>
            <a:endParaRPr lang="en-US" sz="2800" dirty="0" smtClean="0"/>
          </a:p>
          <a:p>
            <a:endParaRPr lang="en-US" sz="2800" dirty="0" smtClean="0"/>
          </a:p>
        </p:txBody>
      </p:sp>
      <p:pic>
        <p:nvPicPr>
          <p:cNvPr id="4" name="Picture 3" descr="File:A Westerly View of the Colledges in Cambridge New England by Paul Revere.jpeg"/>
          <p:cNvPicPr/>
          <p:nvPr/>
        </p:nvPicPr>
        <p:blipFill>
          <a:blip r:embed="rId2">
            <a:extLst>
              <a:ext uri="{28A0092B-C50C-407E-A947-70E740481C1C}">
                <a14:useLocalDpi xmlns:a14="http://schemas.microsoft.com/office/drawing/2010/main" val="0"/>
              </a:ext>
            </a:extLst>
          </a:blip>
          <a:srcRect/>
          <a:stretch>
            <a:fillRect/>
          </a:stretch>
        </p:blipFill>
        <p:spPr bwMode="auto">
          <a:xfrm>
            <a:off x="1600200" y="457200"/>
            <a:ext cx="5943600" cy="4160520"/>
          </a:xfrm>
          <a:prstGeom prst="rect">
            <a:avLst/>
          </a:prstGeom>
          <a:noFill/>
          <a:ln>
            <a:noFill/>
          </a:ln>
        </p:spPr>
      </p:pic>
    </p:spTree>
    <p:extLst>
      <p:ext uri="{BB962C8B-B14F-4D97-AF65-F5344CB8AC3E}">
        <p14:creationId xmlns:p14="http://schemas.microsoft.com/office/powerpoint/2010/main" val="380847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xit" presetSubtype="4" fill="hold" nodeType="clickEffect">
                                  <p:stCondLst>
                                    <p:cond delay="0"/>
                                  </p:stCondLst>
                                  <p:childTnLst>
                                    <p:anim calcmode="lin" valueType="num">
                                      <p:cBhvr additive="base">
                                        <p:cTn id="28" dur="500"/>
                                        <p:tgtEl>
                                          <p:spTgt spid="4"/>
                                        </p:tgtEl>
                                        <p:attrNameLst>
                                          <p:attrName>ppt_x</p:attrName>
                                        </p:attrNameLst>
                                      </p:cBhvr>
                                      <p:tavLst>
                                        <p:tav tm="0">
                                          <p:val>
                                            <p:strVal val="ppt_x"/>
                                          </p:val>
                                        </p:tav>
                                        <p:tav tm="100000">
                                          <p:val>
                                            <p:strVal val="ppt_x"/>
                                          </p:val>
                                        </p:tav>
                                      </p:tavLst>
                                    </p:anim>
                                    <p:anim calcmode="lin" valueType="num">
                                      <p:cBhvr additive="base">
                                        <p:cTn id="29" dur="500"/>
                                        <p:tgtEl>
                                          <p:spTgt spid="4"/>
                                        </p:tgtEl>
                                        <p:attrNameLst>
                                          <p:attrName>ppt_y</p:attrName>
                                        </p:attrNameLst>
                                      </p:cBhvr>
                                      <p:tavLst>
                                        <p:tav tm="0">
                                          <p:val>
                                            <p:strVal val="ppt_y"/>
                                          </p:val>
                                        </p:tav>
                                        <p:tav tm="100000">
                                          <p:val>
                                            <p:strVal val="1+ppt_h/2"/>
                                          </p:val>
                                        </p:tav>
                                      </p:tavLst>
                                    </p:anim>
                                    <p:set>
                                      <p:cBhvr>
                                        <p:cTn id="30"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pPr algn="ctr"/>
            <a:r>
              <a:rPr lang="en-US" dirty="0" smtClean="0"/>
              <a:t>Key Concept 2.3, II</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10000"/>
          </a:bodyPr>
          <a:lstStyle/>
          <a:p>
            <a:r>
              <a:rPr lang="en-US" sz="2800" dirty="0" smtClean="0"/>
              <a:t>Under mercantilism, the goal is for the Mother country (England) to make as much $ as possible</a:t>
            </a:r>
          </a:p>
          <a:p>
            <a:r>
              <a:rPr lang="en-US" sz="2800" dirty="0" smtClean="0"/>
              <a:t>England’s goal of creating a unified imperial structure and enforcing strict mercantilist policies was not always successful:</a:t>
            </a:r>
          </a:p>
          <a:p>
            <a:pPr lvl="1"/>
            <a:r>
              <a:rPr lang="en-US" sz="2000" dirty="0" smtClean="0"/>
              <a:t>Navigation Acts – required colonists to export specific goods only to England or English colonies – tobacco</a:t>
            </a:r>
          </a:p>
          <a:p>
            <a:pPr lvl="2"/>
            <a:r>
              <a:rPr lang="en-US" sz="2000" dirty="0" smtClean="0"/>
              <a:t>Led to widespread smuggling from colonial merchants</a:t>
            </a:r>
            <a:endParaRPr lang="en-US" sz="2000" dirty="0"/>
          </a:p>
          <a:p>
            <a:pPr lvl="1"/>
            <a:r>
              <a:rPr lang="en-US" sz="2000" dirty="0" smtClean="0"/>
              <a:t>Dominion of New England – combined Massachusetts with the rest of New England, and later New Jersey and New York</a:t>
            </a:r>
          </a:p>
          <a:p>
            <a:pPr lvl="2"/>
            <a:r>
              <a:rPr lang="en-US" sz="2000" dirty="0" smtClean="0"/>
              <a:t>Assemblies were eliminated and a new governor was appointed – Sir Edmund Andros who was very unpopular</a:t>
            </a:r>
          </a:p>
          <a:p>
            <a:pPr lvl="2"/>
            <a:r>
              <a:rPr lang="en-US" sz="2000" dirty="0" smtClean="0"/>
              <a:t>The Dominion was met with resistance and ended with “The Glorious Revolution” in England</a:t>
            </a:r>
            <a:endParaRPr lang="en-US" sz="2000" dirty="0"/>
          </a:p>
          <a:p>
            <a:pPr lvl="1"/>
            <a:r>
              <a:rPr lang="en-US" sz="2000" dirty="0" smtClean="0"/>
              <a:t>For most of the early 18</a:t>
            </a:r>
            <a:r>
              <a:rPr lang="en-US" sz="2000" baseline="30000" dirty="0" smtClean="0"/>
              <a:t>th</a:t>
            </a:r>
            <a:r>
              <a:rPr lang="en-US" sz="2000" dirty="0" smtClean="0"/>
              <a:t> century, England followed a policy of </a:t>
            </a:r>
            <a:r>
              <a:rPr lang="en-US" sz="2000" i="1" dirty="0" smtClean="0"/>
              <a:t>salutary neglect</a:t>
            </a:r>
            <a:endParaRPr lang="en-US" sz="2000" dirty="0" smtClean="0"/>
          </a:p>
          <a:p>
            <a:pPr lvl="2"/>
            <a:r>
              <a:rPr lang="en-US" sz="2000" dirty="0" smtClean="0"/>
              <a:t>Colonies were mostly left alone to govern themselves; England took a hands off approach to governing</a:t>
            </a:r>
          </a:p>
          <a:p>
            <a:pPr lvl="3"/>
            <a:r>
              <a:rPr lang="en-US" sz="1900" dirty="0" smtClean="0"/>
              <a:t>This would end in 1763 with the end of the 7 Years War</a:t>
            </a:r>
          </a:p>
          <a:p>
            <a:endParaRPr lang="en-US" sz="2800" dirty="0"/>
          </a:p>
          <a:p>
            <a:endParaRPr lang="en-US" sz="2800" dirty="0" smtClean="0"/>
          </a:p>
          <a:p>
            <a:endParaRPr lang="en-US" sz="2800" dirty="0" smtClean="0"/>
          </a:p>
          <a:p>
            <a:endParaRPr lang="en-US" sz="2800" dirty="0"/>
          </a:p>
          <a:p>
            <a:endParaRPr lang="en-US" sz="2800" dirty="0" smtClean="0"/>
          </a:p>
          <a:p>
            <a:endParaRPr lang="en-US" sz="2800" dirty="0" smtClean="0"/>
          </a:p>
        </p:txBody>
      </p:sp>
      <p:pic>
        <p:nvPicPr>
          <p:cNvPr id="4" name="Picture 3" descr="File:Sir Edmund Andros.jpg"/>
          <p:cNvPicPr/>
          <p:nvPr/>
        </p:nvPicPr>
        <p:blipFill>
          <a:blip r:embed="rId2">
            <a:extLst>
              <a:ext uri="{28A0092B-C50C-407E-A947-70E740481C1C}">
                <a14:useLocalDpi xmlns:a14="http://schemas.microsoft.com/office/drawing/2010/main" val="0"/>
              </a:ext>
            </a:extLst>
          </a:blip>
          <a:srcRect/>
          <a:stretch>
            <a:fillRect/>
          </a:stretch>
        </p:blipFill>
        <p:spPr bwMode="auto">
          <a:xfrm>
            <a:off x="4953000" y="0"/>
            <a:ext cx="3324225" cy="3962400"/>
          </a:xfrm>
          <a:prstGeom prst="rect">
            <a:avLst/>
          </a:prstGeom>
          <a:noFill/>
          <a:ln>
            <a:noFill/>
          </a:ln>
        </p:spPr>
      </p:pic>
    </p:spTree>
    <p:extLst>
      <p:ext uri="{BB962C8B-B14F-4D97-AF65-F5344CB8AC3E}">
        <p14:creationId xmlns:p14="http://schemas.microsoft.com/office/powerpoint/2010/main" val="21662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childTnLst>
                                </p:cTn>
                              </p:par>
                              <p:par>
                                <p:cTn id="45" presetID="2" presetClass="exit" presetSubtype="4" fill="hold" nodeType="withEffect">
                                  <p:stCondLst>
                                    <p:cond delay="0"/>
                                  </p:stCondLst>
                                  <p:childTnLst>
                                    <p:anim calcmode="lin" valueType="num">
                                      <p:cBhvr additive="base">
                                        <p:cTn id="46" dur="500"/>
                                        <p:tgtEl>
                                          <p:spTgt spid="4"/>
                                        </p:tgtEl>
                                        <p:attrNameLst>
                                          <p:attrName>ppt_x</p:attrName>
                                        </p:attrNameLst>
                                      </p:cBhvr>
                                      <p:tavLst>
                                        <p:tav tm="0">
                                          <p:val>
                                            <p:strVal val="ppt_x"/>
                                          </p:val>
                                        </p:tav>
                                        <p:tav tm="100000">
                                          <p:val>
                                            <p:strVal val="ppt_x"/>
                                          </p:val>
                                        </p:tav>
                                      </p:tavLst>
                                    </p:anim>
                                    <p:anim calcmode="lin" valueType="num">
                                      <p:cBhvr additive="base">
                                        <p:cTn id="47" dur="500"/>
                                        <p:tgtEl>
                                          <p:spTgt spid="4"/>
                                        </p:tgtEl>
                                        <p:attrNameLst>
                                          <p:attrName>ppt_y</p:attrName>
                                        </p:attrNameLst>
                                      </p:cBhvr>
                                      <p:tavLst>
                                        <p:tav tm="0">
                                          <p:val>
                                            <p:strVal val="ppt_y"/>
                                          </p:val>
                                        </p:tav>
                                        <p:tav tm="100000">
                                          <p:val>
                                            <p:strVal val="1+ppt_h/2"/>
                                          </p:val>
                                        </p:tav>
                                      </p:tavLst>
                                    </p:anim>
                                    <p:set>
                                      <p:cBhvr>
                                        <p:cTn id="4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pPr algn="ctr"/>
            <a:r>
              <a:rPr lang="en-US" dirty="0" smtClean="0"/>
              <a:t>Key Concept 2.3, </a:t>
            </a:r>
            <a:r>
              <a:rPr lang="en-US" dirty="0" smtClean="0"/>
              <a:t>II Cont.</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sz="2800" dirty="0" smtClean="0"/>
              <a:t>Reasons for resistance to British imperial control:</a:t>
            </a:r>
          </a:p>
          <a:p>
            <a:pPr lvl="1"/>
            <a:r>
              <a:rPr lang="en-US" sz="2000" dirty="0" smtClean="0"/>
              <a:t>Salutary neglect led to colonial assemblies had significant power, often viewed themselves as “Parliament”</a:t>
            </a:r>
          </a:p>
          <a:p>
            <a:pPr lvl="1"/>
            <a:r>
              <a:rPr lang="en-US" sz="2000" dirty="0" smtClean="0"/>
              <a:t>The </a:t>
            </a:r>
            <a:r>
              <a:rPr lang="en-US" sz="2000" b="1" u="sng" dirty="0" smtClean="0"/>
              <a:t>Enlightenment</a:t>
            </a:r>
            <a:r>
              <a:rPr lang="en-US" sz="2000" dirty="0" smtClean="0"/>
              <a:t> led many to question governments and desire more rights and new forms of government</a:t>
            </a:r>
          </a:p>
          <a:p>
            <a:pPr lvl="1"/>
            <a:r>
              <a:rPr lang="en-US" sz="2000" dirty="0" smtClean="0"/>
              <a:t>The Great Awakening created more religious diversity and a questioning of authority</a:t>
            </a:r>
          </a:p>
          <a:p>
            <a:pPr lvl="1"/>
            <a:r>
              <a:rPr lang="en-US" sz="2000" dirty="0" smtClean="0"/>
              <a:t>Colonists often saw themselves as “Englishmen,” even though English officials did not always agree </a:t>
            </a:r>
            <a:endParaRPr lang="en-US" sz="2000" dirty="0"/>
          </a:p>
          <a:p>
            <a:endParaRPr lang="en-US" sz="2800" dirty="0" smtClean="0"/>
          </a:p>
          <a:p>
            <a:endParaRPr lang="en-US" sz="2800" dirty="0" smtClean="0"/>
          </a:p>
          <a:p>
            <a:endParaRPr lang="en-US" sz="2800" dirty="0"/>
          </a:p>
          <a:p>
            <a:endParaRPr lang="en-US" sz="2800" dirty="0" smtClean="0"/>
          </a:p>
          <a:p>
            <a:endParaRPr lang="en-US" sz="2800" dirty="0" smtClean="0"/>
          </a:p>
        </p:txBody>
      </p:sp>
      <p:pic>
        <p:nvPicPr>
          <p:cNvPr id="4" name="Picture 3" descr="File:JohnLocke.png"/>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657600"/>
            <a:ext cx="2824163" cy="3200400"/>
          </a:xfrm>
          <a:prstGeom prst="rect">
            <a:avLst/>
          </a:prstGeom>
          <a:noFill/>
          <a:ln>
            <a:noFill/>
          </a:ln>
        </p:spPr>
      </p:pic>
    </p:spTree>
    <p:extLst>
      <p:ext uri="{BB962C8B-B14F-4D97-AF65-F5344CB8AC3E}">
        <p14:creationId xmlns:p14="http://schemas.microsoft.com/office/powerpoint/2010/main" val="186461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Test Tips</a:t>
            </a:r>
            <a:endParaRPr lang="en-US" dirty="0"/>
          </a:p>
        </p:txBody>
      </p:sp>
      <p:sp>
        <p:nvSpPr>
          <p:cNvPr id="3" name="Content Placeholder 2"/>
          <p:cNvSpPr>
            <a:spLocks noGrp="1"/>
          </p:cNvSpPr>
          <p:nvPr>
            <p:ph idx="1"/>
          </p:nvPr>
        </p:nvSpPr>
        <p:spPr/>
        <p:txBody>
          <a:bodyPr>
            <a:normAutofit/>
          </a:bodyPr>
          <a:lstStyle/>
          <a:p>
            <a:r>
              <a:rPr lang="en-US" sz="3200" dirty="0" smtClean="0"/>
              <a:t>Multiple-Choice and </a:t>
            </a:r>
            <a:r>
              <a:rPr lang="en-US" sz="3200" dirty="0"/>
              <a:t>Short </a:t>
            </a:r>
            <a:r>
              <a:rPr lang="en-US" sz="3200" dirty="0" smtClean="0"/>
              <a:t>Answer Questions </a:t>
            </a:r>
            <a:r>
              <a:rPr lang="en-US" sz="3200" dirty="0"/>
              <a:t>:</a:t>
            </a:r>
            <a:endParaRPr lang="en-US" sz="3200" dirty="0" smtClean="0"/>
          </a:p>
          <a:p>
            <a:pPr lvl="1"/>
            <a:r>
              <a:rPr lang="en-US" sz="2000" dirty="0" smtClean="0"/>
              <a:t>Impact of the Enlightenment:</a:t>
            </a:r>
          </a:p>
          <a:p>
            <a:pPr lvl="2"/>
            <a:r>
              <a:rPr lang="en-US" sz="2000" dirty="0" smtClean="0"/>
              <a:t>How did ideas spread? Why were they appealing?</a:t>
            </a:r>
          </a:p>
          <a:p>
            <a:pPr lvl="1"/>
            <a:endParaRPr lang="en-US" sz="2000" dirty="0" smtClean="0"/>
          </a:p>
          <a:p>
            <a:r>
              <a:rPr lang="en-US" sz="3200" dirty="0" smtClean="0"/>
              <a:t>Essay Questions:</a:t>
            </a:r>
          </a:p>
          <a:p>
            <a:pPr lvl="1"/>
            <a:r>
              <a:rPr lang="en-US" sz="2000" dirty="0" smtClean="0"/>
              <a:t>Reasons for and effects of new colonial identity</a:t>
            </a:r>
          </a:p>
          <a:p>
            <a:endParaRPr lang="en-US" dirty="0"/>
          </a:p>
          <a:p>
            <a:endParaRPr lang="en-US" dirty="0"/>
          </a:p>
        </p:txBody>
      </p:sp>
    </p:spTree>
    <p:extLst>
      <p:ext uri="{BB962C8B-B14F-4D97-AF65-F5344CB8AC3E}">
        <p14:creationId xmlns:p14="http://schemas.microsoft.com/office/powerpoint/2010/main" val="59082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3837</TotalTime>
  <Words>835</Words>
  <Application>Microsoft Office PowerPoint</Application>
  <PresentationFormat>On-screen Show (4:3)</PresentationFormat>
  <Paragraphs>83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Executive</vt:lpstr>
      <vt:lpstr>APUSH Review: Key Concept 2.3 </vt:lpstr>
      <vt:lpstr>The New Curriculum</vt:lpstr>
      <vt:lpstr>Key Concept 2.3, I</vt:lpstr>
      <vt:lpstr>Key Concept 2.3, I Cont.</vt:lpstr>
      <vt:lpstr>Key Concept 2.3, I Cont.</vt:lpstr>
      <vt:lpstr>Key Concept 2.3, II</vt:lpstr>
      <vt:lpstr>Key Concept 2.3, II</vt:lpstr>
      <vt:lpstr>Key Concept 2.3, II Cont.</vt:lpstr>
      <vt:lpstr>Test Tips</vt:lpstr>
      <vt:lpstr>Thanks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The Election of 1844</dc:title>
  <dc:creator>Adam</dc:creator>
  <cp:lastModifiedBy>adam</cp:lastModifiedBy>
  <cp:revision>144</cp:revision>
  <dcterms:created xsi:type="dcterms:W3CDTF">2013-11-22T00:02:11Z</dcterms:created>
  <dcterms:modified xsi:type="dcterms:W3CDTF">2014-08-06T14:26:28Z</dcterms:modified>
</cp:coreProperties>
</file>