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231900" y="3575050"/>
            <a:ext cx="10541000" cy="26289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Apush review: Metacom’s (king Philip’s) War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231900" y="6659033"/>
            <a:ext cx="10541000" cy="1371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Everything You Need To Know About King Philip’s War To Succeed In APUSH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King Philip’s War and the APUSH Curriculum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Key Concept 2.1, III, E. “British conflicts with American Indians over land, resources, and political boundaries led to military confrontations, such as Metacom’s War (King Philip’s War) in New England.”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Page 32 of the curriculum framework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Ideas Before The War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Massasoit was the leader of the Wampanoag Indians and maintained peace with the New Englanders</a:t>
            </a:r>
            <a:endParaRPr sz="2880">
              <a:solidFill>
                <a:srgbClr val="737373"/>
              </a:solidFill>
            </a:endParaRPr>
          </a:p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His son, Metacom, called King Philip by colonists, became chief in 1662</a:t>
            </a:r>
            <a:endParaRPr sz="2880">
              <a:solidFill>
                <a:srgbClr val="737373"/>
              </a:solidFill>
            </a:endParaRPr>
          </a:p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Like his father, Metacom sought to continue living in harmony with colonists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However, colonial encroachment (from Plymouth colony also) led Metacom to resist the encroachment</a:t>
            </a:r>
            <a:endParaRPr sz="2880">
              <a:solidFill>
                <a:srgbClr val="737373"/>
              </a:solidFill>
            </a:endParaRPr>
          </a:p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By the mid 1670s, Natives were outnumbered by colonists, 50,000 to 20,000</a:t>
            </a:r>
          </a:p>
        </p:txBody>
      </p:sp>
      <p:pic>
        <p:nvPicPr>
          <p:cNvPr id="61" name="800px-Wampanoag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5959" y="4631266"/>
            <a:ext cx="6919508" cy="5155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quantohowwellthecornprosper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5649" y="3947583"/>
            <a:ext cx="4292918" cy="586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2"/>
      <p:bldP build="whole" bldLvl="1" animBg="1" rev="0" advAuto="0" spid="62" grpId="3"/>
      <p:bldP build="p" bldLvl="5" animBg="1" rev="0" advAuto="0" spid="60" grpId="1"/>
      <p:bldP build="whole" bldLvl="1" animBg="1" rev="0" advAuto="0" spid="62" grpId="4"/>
      <p:bldP build="whole" bldLvl="1" animBg="1" rev="0" advAuto="0" spid="61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War (1675 - 1678)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330200" y="2175933"/>
            <a:ext cx="12344400" cy="725348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In 1675, 3 Wampanoags were hanged in Plymouth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Metacom allied with neighboring tribes and attacked towns in New England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Initially, Metacom’s side was successful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Colonists were pushed back east towards the Atlantic coast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The Iroquois Indians provided aid to the colonists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This developed into an alliance with New York</a:t>
            </a:r>
          </a:p>
        </p:txBody>
      </p:sp>
      <p:pic>
        <p:nvPicPr>
          <p:cNvPr id="66" name="Indians_Attacking_a_Garrison_Hous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3316" y="304661"/>
            <a:ext cx="6874768" cy="4690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3"/>
      <p:bldP build="p" bldLvl="5" animBg="1" rev="0" advAuto="0" spid="65" grpId="1"/>
      <p:bldP build="whole" bldLvl="1" animBg="1" rev="0" advAuto="0" spid="6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Effects of the War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330200" y="2734733"/>
            <a:ext cx="12344400" cy="725348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In 1678, the war ended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Metacom was captured and killed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Colonists retaliated by destroying Native villages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Many Native men, women, and children were killed or sold into slavery in the West Indies</a:t>
            </a:r>
            <a:endParaRPr sz="3600">
              <a:solidFill>
                <a:srgbClr val="737373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Including Metacom’s wife and son</a:t>
            </a:r>
          </a:p>
        </p:txBody>
      </p:sp>
      <p:pic>
        <p:nvPicPr>
          <p:cNvPr id="70" name="Kingphili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2066" y="6350"/>
            <a:ext cx="6350001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2"/>
      <p:bldP build="p" bldLvl="5" animBg="1" rev="0" advAuto="0"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Significance of the War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30200" y="2954866"/>
            <a:ext cx="12344400" cy="725348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The war reinforced the image of Natives as “savages” in the eyes of many colonists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Native American resistance decreased in New England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Colonists continued to expand on Native land after the war</a:t>
            </a:r>
          </a:p>
        </p:txBody>
      </p:sp>
      <p:pic>
        <p:nvPicPr>
          <p:cNvPr id="74" name="394px-Philip_King_of_Mount_Hope_by_Paul_Rever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0038" y="16933"/>
            <a:ext cx="4145863" cy="631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" grpId="1"/>
      <p:bldP build="whole" bldLvl="1" animBg="1" rev="0" advAuto="0" spid="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Test Tips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330200" y="2175933"/>
            <a:ext cx="12344400" cy="7253487"/>
          </a:xfrm>
          <a:prstGeom prst="rect">
            <a:avLst/>
          </a:prstGeom>
        </p:spPr>
        <p:txBody>
          <a:bodyPr/>
          <a:lstStyle/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Multiple-Choice and Short Answer:</a:t>
            </a:r>
            <a:endParaRPr sz="3239">
              <a:solidFill>
                <a:srgbClr val="737373"/>
              </a:solidFill>
            </a:endParaRPr>
          </a:p>
          <a:p>
            <a:pPr lvl="1" marL="80010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Causes and impacts</a:t>
            </a:r>
            <a:endParaRPr sz="3239">
              <a:solidFill>
                <a:srgbClr val="737373"/>
              </a:solidFill>
            </a:endParaRPr>
          </a:p>
          <a:p>
            <a:pPr lvl="1" marL="80010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Connecting the result to another time period (battles)</a:t>
            </a:r>
            <a:endParaRPr sz="3239">
              <a:solidFill>
                <a:srgbClr val="737373"/>
              </a:solidFill>
            </a:endParaRPr>
          </a:p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Essay Questions:</a:t>
            </a:r>
            <a:endParaRPr sz="3239">
              <a:solidFill>
                <a:srgbClr val="737373"/>
              </a:solidFill>
            </a:endParaRPr>
          </a:p>
          <a:p>
            <a:pPr lvl="1" marL="80010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Could be included in an essay about European/colonial relations with Natives</a:t>
            </a:r>
            <a:endParaRPr sz="3239">
              <a:solidFill>
                <a:srgbClr val="737373"/>
              </a:solidFill>
            </a:endParaRPr>
          </a:p>
          <a:p>
            <a:pPr lvl="1" marL="80010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Synthesis point - connecting the war to another time:</a:t>
            </a:r>
            <a:endParaRPr sz="3239">
              <a:solidFill>
                <a:srgbClr val="737373"/>
              </a:solidFill>
            </a:endParaRPr>
          </a:p>
          <a:p>
            <a:pPr lvl="2" marL="12001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Battle of Wounded Knee - Natives lost, little resistance to the American government afterwards, no longer a significant military threat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Short Answer Question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330200" y="2175933"/>
            <a:ext cx="12344400" cy="7253487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Metacom’s (King Philip’s) War was one of the bloodiest wars between Native Americans and New England colonists.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228599" indent="-228599" defTabSz="457200">
              <a:spcBef>
                <a:spcPts val="0"/>
              </a:spcBef>
              <a:buSzPct val="100000"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Briefly explain one cause of Metacom’s (King Philip’s) War.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228599" indent="-228599" defTabSz="457200">
              <a:spcBef>
                <a:spcPts val="0"/>
              </a:spcBef>
              <a:buSzPct val="100000"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Briefly explain one short-term impact of the war.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228599" indent="-228599" defTabSz="457200">
              <a:spcBef>
                <a:spcPts val="0"/>
              </a:spcBef>
              <a:buSzPct val="100000"/>
              <a:buAutoNum type="alphaLcParenR" startAt="1"/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Briefly explain one long-term impact of the war.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228599" indent="-228599" defTabSz="457200">
              <a:spcBef>
                <a:spcPts val="0"/>
              </a:spcBef>
              <a:buSzPct val="100000"/>
              <a:buAutoNum type="alphaLcParenR" startAt="1"/>
              <a:defRPr sz="1800">
                <a:solidFill>
                  <a:srgbClr val="000000"/>
                </a:solidFill>
              </a:defRPr>
            </a:pP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228599" indent="-228599" defTabSz="457200">
              <a:spcBef>
                <a:spcPts val="0"/>
              </a:spcBef>
              <a:buSzPct val="100000"/>
              <a:buAutoNum type="alphaLcParenR" startAt="1"/>
              <a:defRPr sz="1800">
                <a:solidFill>
                  <a:srgbClr val="000000"/>
                </a:solidFill>
              </a:defRPr>
            </a:pP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Check the description for a link to potential answers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Thanks for Watching!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041400" y="2768600"/>
            <a:ext cx="6012326" cy="5715000"/>
          </a:xfrm>
          <a:prstGeom prst="rect">
            <a:avLst/>
          </a:prstGeom>
        </p:spPr>
        <p:txBody>
          <a:bodyPr/>
          <a:lstStyle/>
          <a:p>
            <a:pPr lvl="0" marL="246944" indent="-246944" defTabSz="457200">
              <a:spcBef>
                <a:spcPts val="0"/>
              </a:spcBef>
              <a:buClr>
                <a:srgbClr val="777775"/>
              </a:buClr>
              <a:buSzPct val="115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Check the description for other helpful videos</a:t>
            </a:r>
            <a:endParaRPr sz="36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246944" indent="-246944" defTabSz="457200">
              <a:spcBef>
                <a:spcPts val="0"/>
              </a:spcBef>
              <a:buClr>
                <a:srgbClr val="777775"/>
              </a:buClr>
              <a:buSzPct val="115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Good luck in May</a:t>
            </a:r>
            <a:endParaRPr sz="36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246944" indent="-246944" defTabSz="457200">
              <a:spcBef>
                <a:spcPts val="0"/>
              </a:spcBef>
              <a:buClr>
                <a:srgbClr val="777775"/>
              </a:buClr>
              <a:buSzPct val="115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Please subscribe and share</a:t>
            </a:r>
            <a:endParaRPr sz="36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246944" indent="-246944" defTabSz="457200">
              <a:spcBef>
                <a:spcPts val="0"/>
              </a:spcBef>
              <a:buClr>
                <a:srgbClr val="777775"/>
              </a:buClr>
              <a:buSzPct val="115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Check out APUSHReview.com for many more resources</a:t>
            </a:r>
            <a:endParaRPr sz="36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76766" indent="-148166" defTabSz="457200">
              <a:spcBef>
                <a:spcPts val="0"/>
              </a:spcBef>
              <a:buClr>
                <a:srgbClr val="777775"/>
              </a:buClr>
              <a:buSzPct val="115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New Short Answer Question every Monday!</a:t>
            </a:r>
          </a:p>
        </p:txBody>
      </p:sp>
      <p:pic>
        <p:nvPicPr>
          <p:cNvPr id="84" name="APUSH-logo-300x2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2130" y="3541422"/>
            <a:ext cx="5559140" cy="4169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