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7" r:id="rId2"/>
    <p:sldId id="262" r:id="rId3"/>
    <p:sldId id="263" r:id="rId4"/>
    <p:sldId id="270" r:id="rId5"/>
    <p:sldId id="271" r:id="rId6"/>
    <p:sldId id="272" r:id="rId7"/>
    <p:sldId id="274" r:id="rId8"/>
    <p:sldId id="273" r:id="rId9"/>
    <p:sldId id="269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Key </a:t>
            </a:r>
            <a:r>
              <a:rPr lang="en-US" sz="5400" dirty="0"/>
              <a:t>Concept </a:t>
            </a:r>
            <a:r>
              <a:rPr lang="en-US" sz="5400" dirty="0" smtClean="0"/>
              <a:t>3.2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About Key Concept 3.2 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Period 3: 1754 – 1800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Thomas Paine rev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678383"/>
            <a:ext cx="2500312" cy="3081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4724400" y="3678383"/>
            <a:ext cx="2362200" cy="1427017"/>
          </a:xfrm>
          <a:prstGeom prst="wedgeRoundRectCallout">
            <a:avLst>
              <a:gd name="adj1" fmla="val 70663"/>
              <a:gd name="adj2" fmla="val 294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It’s Common Sense to subscribe!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27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838200"/>
            <a:ext cx="8503920" cy="5260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Concept 3.2 “In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century, new experiments with democratic ideas and republican forms of government, as well as other new religious, economic, and cultural ideas, challenged traditional imperial systems across the Atlantic World.”</a:t>
            </a:r>
          </a:p>
          <a:p>
            <a:pPr lvl="1"/>
            <a:r>
              <a:rPr lang="en-US" dirty="0" smtClean="0"/>
              <a:t>Page 34 of the Curriculum Framework</a:t>
            </a:r>
            <a:endParaRPr lang="en-US" dirty="0"/>
          </a:p>
          <a:p>
            <a:r>
              <a:rPr lang="en-US" dirty="0" smtClean="0"/>
              <a:t>Big ideas: </a:t>
            </a:r>
          </a:p>
          <a:p>
            <a:pPr lvl="1"/>
            <a:r>
              <a:rPr lang="en-US" dirty="0" smtClean="0"/>
              <a:t>How did Enlightenment ideas help lead to the American Revolution?</a:t>
            </a:r>
          </a:p>
          <a:p>
            <a:pPr lvl="1"/>
            <a:r>
              <a:rPr lang="en-US" dirty="0" smtClean="0"/>
              <a:t>How was the Constitution able to pass in light of conflicting interests? (North v. South, Federalists v. Anti-Federalists)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“During the 18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century, new ideas about politics and society led to debates about religion and governance, and ultimately inspired experiments with new government structures.” </a:t>
            </a:r>
            <a:r>
              <a:rPr lang="en-US" sz="1200" dirty="0" smtClean="0"/>
              <a:t>- Page 34 of </a:t>
            </a:r>
            <a:r>
              <a:rPr lang="en-US" sz="1200" dirty="0"/>
              <a:t>the Curriculum Framework</a:t>
            </a:r>
          </a:p>
          <a:p>
            <a:r>
              <a:rPr lang="en-US" sz="2400" dirty="0" smtClean="0"/>
              <a:t>Protestant evangelical religious fervor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Great Awakening) helped promote a new “American” identity</a:t>
            </a:r>
          </a:p>
          <a:p>
            <a:pPr lvl="1"/>
            <a:r>
              <a:rPr lang="en-US" sz="2000" dirty="0" smtClean="0"/>
              <a:t>Less of a focus on Anglican Church; 10,000s of colonists converted </a:t>
            </a:r>
          </a:p>
          <a:p>
            <a:pPr lvl="1"/>
            <a:r>
              <a:rPr lang="en-US" sz="2000" dirty="0" smtClean="0"/>
              <a:t>Appealed to women and younger sons (those that were not given as much land as first-born son)</a:t>
            </a:r>
          </a:p>
          <a:p>
            <a:pPr lvl="1"/>
            <a:r>
              <a:rPr lang="en-US" sz="2000" dirty="0" smtClean="0"/>
              <a:t>“New Lights” challenged “Old Lights”</a:t>
            </a:r>
            <a:endParaRPr lang="en-US" sz="2000" dirty="0"/>
          </a:p>
          <a:p>
            <a:r>
              <a:rPr lang="en-US" sz="2000" dirty="0" smtClean="0"/>
              <a:t>“The Enlightenment inspired American political thinkers to emphasize individual talent over hereditary privilege” – page 34</a:t>
            </a:r>
          </a:p>
          <a:p>
            <a:pPr lvl="1"/>
            <a:r>
              <a:rPr lang="en-US" sz="2000" dirty="0" smtClean="0"/>
              <a:t>Similar to the Great Awakening, The Enlightenment challenged traditional authority</a:t>
            </a:r>
          </a:p>
          <a:p>
            <a:pPr lvl="1"/>
            <a:r>
              <a:rPr lang="en-US" sz="2000" dirty="0" smtClean="0"/>
              <a:t>Jean-Jacques Rousseau:</a:t>
            </a:r>
          </a:p>
          <a:p>
            <a:pPr lvl="2"/>
            <a:r>
              <a:rPr lang="en-US" sz="1800" dirty="0" smtClean="0"/>
              <a:t>Enlightenment thinker that advocated legal and political equality for all, as well as the end of special privileges for elites</a:t>
            </a:r>
          </a:p>
          <a:p>
            <a:pPr lvl="1"/>
            <a:r>
              <a:rPr lang="en-US" sz="2000" dirty="0" smtClean="0"/>
              <a:t>After the Revolutionary War, primogeniture was outlawed in many states</a:t>
            </a:r>
          </a:p>
          <a:p>
            <a:pPr lvl="2"/>
            <a:r>
              <a:rPr lang="en-US" sz="1800" dirty="0" smtClean="0"/>
              <a:t>Eldest son inherits most, if not all, of property</a:t>
            </a:r>
            <a:endParaRPr lang="en-US" sz="18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 descr="File:George Whitefield preac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1"/>
            <a:ext cx="3290455" cy="3276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Jean-Jacques Rousseau (painted portrait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"/>
            <a:ext cx="2952750" cy="463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7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Colonial legislatures allowed for a significant amount of self-governing, which most colonists held dear</a:t>
            </a:r>
          </a:p>
          <a:p>
            <a:pPr lvl="1"/>
            <a:r>
              <a:rPr lang="en-US" sz="1800" dirty="0" smtClean="0"/>
              <a:t>As Britain began to tax more, colonists resisted these acts </a:t>
            </a:r>
          </a:p>
          <a:p>
            <a:pPr lvl="1"/>
            <a:r>
              <a:rPr lang="en-US" sz="1800" dirty="0" smtClean="0"/>
              <a:t>They were ok with colonial legislature taxes, NOT Parliament taxes</a:t>
            </a:r>
          </a:p>
          <a:p>
            <a:pPr lvl="2"/>
            <a:r>
              <a:rPr lang="en-US" sz="1600" dirty="0" smtClean="0"/>
              <a:t>Colonial legislatures were elected by colonists, Parliament was not</a:t>
            </a:r>
            <a:endParaRPr lang="en-US" sz="1600" dirty="0"/>
          </a:p>
          <a:p>
            <a:r>
              <a:rPr lang="en-US" sz="2200" dirty="0" smtClean="0"/>
              <a:t>Thomas Paine’s </a:t>
            </a:r>
            <a:r>
              <a:rPr lang="en-US" sz="2200" i="1" dirty="0" smtClean="0"/>
              <a:t>Common Sense</a:t>
            </a:r>
            <a:r>
              <a:rPr lang="en-US" sz="2200" dirty="0" smtClean="0"/>
              <a:t>:</a:t>
            </a:r>
          </a:p>
          <a:p>
            <a:pPr lvl="1"/>
            <a:r>
              <a:rPr lang="en-US" sz="1800" dirty="0" smtClean="0"/>
              <a:t>Challenged KG3 – it was “common sense” to break away from the corrupt monarch</a:t>
            </a:r>
          </a:p>
          <a:p>
            <a:pPr lvl="1"/>
            <a:r>
              <a:rPr lang="en-US" sz="1800" dirty="0" smtClean="0"/>
              <a:t>A little island could not rule a larger continent</a:t>
            </a:r>
          </a:p>
          <a:p>
            <a:r>
              <a:rPr lang="en-US" sz="2200" dirty="0" smtClean="0"/>
              <a:t>Declaration of Independence:</a:t>
            </a:r>
          </a:p>
          <a:p>
            <a:pPr lvl="1"/>
            <a:r>
              <a:rPr lang="en-US" sz="1800" dirty="0" smtClean="0"/>
              <a:t>Inspired by Enlightenment ideas – John Locke – and Thomas Paine</a:t>
            </a:r>
          </a:p>
          <a:p>
            <a:pPr lvl="1"/>
            <a:r>
              <a:rPr lang="en-US" sz="1800" dirty="0" smtClean="0"/>
              <a:t>All men had natural rights of “Life, liberty, and the pursuit of happiness”</a:t>
            </a:r>
          </a:p>
          <a:p>
            <a:r>
              <a:rPr lang="en-US" sz="2200" dirty="0" smtClean="0"/>
              <a:t>Articles of Confederation and state constitutions:</a:t>
            </a:r>
          </a:p>
          <a:p>
            <a:pPr lvl="1"/>
            <a:r>
              <a:rPr lang="en-US" sz="1800" dirty="0" smtClean="0"/>
              <a:t>Feared strong centralized power a la Britain</a:t>
            </a:r>
          </a:p>
          <a:p>
            <a:pPr lvl="1"/>
            <a:r>
              <a:rPr lang="en-US" sz="1800" dirty="0" smtClean="0"/>
              <a:t>Articles and state constitutions had strong legislative branches</a:t>
            </a:r>
          </a:p>
          <a:p>
            <a:pPr lvl="1"/>
            <a:r>
              <a:rPr lang="en-US" sz="1800" dirty="0" smtClean="0"/>
              <a:t>Property requirements for voting and citizenship – fear of the masses</a:t>
            </a:r>
          </a:p>
          <a:p>
            <a:pPr lvl="1"/>
            <a:endParaRPr lang="en-US" sz="1800" dirty="0"/>
          </a:p>
          <a:p>
            <a:endParaRPr lang="en-US" sz="22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 descr="File:Thomas Paine rev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678383"/>
            <a:ext cx="2500312" cy="308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JohnLock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205162" cy="377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05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“After experiencing the limitations of the Articles of Confederation, American political leaders wrote a new Constitution based on the principles of federalism and separation of powers, crafted a Bill of Rights, and continued their debates about the proper balance between liberty and order.” </a:t>
            </a:r>
            <a:r>
              <a:rPr lang="en-US" sz="1200" dirty="0" smtClean="0"/>
              <a:t>- Page 34 of </a:t>
            </a:r>
            <a:r>
              <a:rPr lang="en-US" sz="1200" dirty="0"/>
              <a:t>the Curriculum Framework</a:t>
            </a:r>
          </a:p>
          <a:p>
            <a:r>
              <a:rPr lang="en-US" sz="2400" dirty="0" smtClean="0"/>
              <a:t>Challenges under the Articles:</a:t>
            </a:r>
          </a:p>
          <a:p>
            <a:pPr lvl="1"/>
            <a:r>
              <a:rPr lang="en-US" sz="2000" dirty="0" smtClean="0"/>
              <a:t>Trade: each state could places tariffs on goods from other states – discouraged trade between states</a:t>
            </a:r>
          </a:p>
          <a:p>
            <a:pPr lvl="1"/>
            <a:r>
              <a:rPr lang="en-US" sz="2000" dirty="0" smtClean="0"/>
              <a:t>Finances: each state could coin its own $ - differing values, high inflation in some states, also discouraged trade	</a:t>
            </a:r>
          </a:p>
          <a:p>
            <a:pPr lvl="2"/>
            <a:r>
              <a:rPr lang="en-US" sz="1800" dirty="0" smtClean="0"/>
              <a:t>Many states had debt from Revolutionary War – increased taxes</a:t>
            </a:r>
          </a:p>
          <a:p>
            <a:pPr lvl="2"/>
            <a:r>
              <a:rPr lang="en-US" sz="1800" dirty="0" smtClean="0"/>
              <a:t>Federal government could not require taxes</a:t>
            </a:r>
          </a:p>
          <a:p>
            <a:pPr lvl="1"/>
            <a:r>
              <a:rPr lang="en-US" sz="2000" dirty="0" smtClean="0"/>
              <a:t>Foreign Relations:</a:t>
            </a:r>
          </a:p>
          <a:p>
            <a:pPr lvl="2"/>
            <a:r>
              <a:rPr lang="en-US" sz="1800" dirty="0" smtClean="0"/>
              <a:t>Britain – refused commercial treaties with US, Congress could not control commerce (sanctions against Britain)</a:t>
            </a:r>
          </a:p>
          <a:p>
            <a:pPr lvl="2"/>
            <a:r>
              <a:rPr lang="en-US" sz="1800" dirty="0" smtClean="0"/>
              <a:t>Spain – cut off access to Mississippi River</a:t>
            </a:r>
          </a:p>
          <a:p>
            <a:pPr lvl="2"/>
            <a:r>
              <a:rPr lang="en-US" sz="1800" dirty="0" smtClean="0"/>
              <a:t>Both countries supplied Native Americans with weapons</a:t>
            </a:r>
            <a:endParaRPr lang="en-US" sz="1800" dirty="0"/>
          </a:p>
          <a:p>
            <a:pPr lvl="1"/>
            <a:r>
              <a:rPr lang="en-US" sz="2000" dirty="0" smtClean="0"/>
              <a:t>Internal unrest:</a:t>
            </a:r>
          </a:p>
          <a:p>
            <a:pPr lvl="2"/>
            <a:r>
              <a:rPr lang="en-US" sz="1800" dirty="0" smtClean="0"/>
              <a:t>Shays’ Rebellion: - MA farmers demanded debt relief, attacked court houses</a:t>
            </a:r>
          </a:p>
          <a:p>
            <a:r>
              <a:rPr lang="en-US" sz="2400" dirty="0" smtClean="0"/>
              <a:t>These challenges helped many Americans realize a stronger central government was needed……..</a:t>
            </a:r>
          </a:p>
        </p:txBody>
      </p:sp>
      <p:pic>
        <p:nvPicPr>
          <p:cNvPr id="4" name="Picture 3" descr="File:Mississippi River Watershed 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7010400" cy="4812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032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II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Compromises at the Constitutional Convention: </a:t>
            </a:r>
          </a:p>
          <a:p>
            <a:pPr lvl="1"/>
            <a:r>
              <a:rPr lang="en-US" sz="1800" dirty="0" smtClean="0"/>
              <a:t>Great Compromise (Connecticut Compromise) – Roger Sherman</a:t>
            </a:r>
          </a:p>
          <a:p>
            <a:pPr lvl="2"/>
            <a:r>
              <a:rPr lang="en-US" sz="1600" dirty="0" smtClean="0"/>
              <a:t>Combined VA Plan (large-states) and NJ Plan (small-states)</a:t>
            </a:r>
          </a:p>
          <a:p>
            <a:pPr lvl="2"/>
            <a:r>
              <a:rPr lang="en-US" sz="1600" dirty="0" smtClean="0"/>
              <a:t>Created a bicameral legislature with one house based on population (House of Reps) and one with equal representation (Senate)</a:t>
            </a:r>
            <a:endParaRPr lang="en-US" sz="1600" dirty="0"/>
          </a:p>
          <a:p>
            <a:pPr lvl="2"/>
            <a:r>
              <a:rPr lang="en-US" sz="1600" dirty="0" smtClean="0"/>
              <a:t>A census would be taken every ten years to determine population</a:t>
            </a:r>
          </a:p>
          <a:p>
            <a:pPr lvl="1"/>
            <a:r>
              <a:rPr lang="en-US" sz="1800" dirty="0" smtClean="0"/>
              <a:t>3/5 Compromise:</a:t>
            </a:r>
          </a:p>
          <a:p>
            <a:pPr lvl="2"/>
            <a:r>
              <a:rPr lang="en-US" sz="1600" dirty="0" smtClean="0"/>
              <a:t>For the purpose of representation, 3/5 slaves would count as 1 person in the South</a:t>
            </a:r>
            <a:endParaRPr lang="en-US" sz="1600" dirty="0"/>
          </a:p>
          <a:p>
            <a:pPr lvl="1"/>
            <a:r>
              <a:rPr lang="en-US" sz="1800" dirty="0" smtClean="0"/>
              <a:t>BOTH THE GREAT COMPROMISE AND 3/5 COMPROMISE SETTLED THE ISSUE OF </a:t>
            </a:r>
            <a:r>
              <a:rPr lang="en-US" sz="1800" b="1" i="1" u="sng" dirty="0" smtClean="0"/>
              <a:t>REPRESENTATION</a:t>
            </a:r>
            <a:endParaRPr lang="en-US" sz="1800" dirty="0" smtClean="0"/>
          </a:p>
          <a:p>
            <a:r>
              <a:rPr lang="en-US" sz="2200" dirty="0" smtClean="0"/>
              <a:t>Limits on federal power under constitution:</a:t>
            </a:r>
          </a:p>
          <a:p>
            <a:pPr lvl="1"/>
            <a:r>
              <a:rPr lang="en-US" sz="1800" b="1" i="1" dirty="0" smtClean="0"/>
              <a:t>Federalism</a:t>
            </a:r>
            <a:r>
              <a:rPr lang="en-US" sz="1800" dirty="0" smtClean="0"/>
              <a:t> – division of power between state and federal governments</a:t>
            </a:r>
          </a:p>
          <a:p>
            <a:pPr lvl="2"/>
            <a:r>
              <a:rPr lang="en-US" sz="1600" dirty="0" smtClean="0"/>
              <a:t>Specific powers for both the federal and state governments</a:t>
            </a:r>
          </a:p>
          <a:p>
            <a:r>
              <a:rPr lang="en-US" sz="2200" dirty="0" smtClean="0"/>
              <a:t>Why was the Constitution finally ratified?</a:t>
            </a:r>
          </a:p>
          <a:p>
            <a:pPr lvl="1"/>
            <a:r>
              <a:rPr lang="en-US" sz="1800" dirty="0" smtClean="0"/>
              <a:t>Federalists (those that favored the constitution) promised to add a Bill of Rights that protected liberties</a:t>
            </a:r>
          </a:p>
          <a:p>
            <a:pPr lvl="1"/>
            <a:r>
              <a:rPr lang="en-US" sz="1800" dirty="0" smtClean="0"/>
              <a:t>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10 amendments were added shortly after the Constitution was ratified</a:t>
            </a:r>
            <a:endParaRPr lang="en-US" sz="18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1800" dirty="0" smtClean="0"/>
          </a:p>
          <a:p>
            <a:pPr lvl="1"/>
            <a:endParaRPr lang="en-US" sz="1800" dirty="0"/>
          </a:p>
          <a:p>
            <a:endParaRPr lang="en-US" sz="22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 descr="File:RogerShermanPortra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745" y="3463636"/>
            <a:ext cx="32004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83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II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200" dirty="0"/>
              <a:t>Political parties emerged over the following issues:</a:t>
            </a:r>
          </a:p>
          <a:p>
            <a:pPr lvl="1"/>
            <a:r>
              <a:rPr lang="en-US" sz="1800" b="1" dirty="0"/>
              <a:t>Relationship between national government and states </a:t>
            </a:r>
            <a:r>
              <a:rPr lang="en-US" sz="1800" dirty="0"/>
              <a:t>– Federalists favored a stronger national government, Democratic-Republicans favored a smaller </a:t>
            </a:r>
            <a:r>
              <a:rPr lang="en-US" sz="1800" dirty="0" err="1"/>
              <a:t>gov</a:t>
            </a:r>
            <a:endParaRPr lang="en-US" sz="1800" dirty="0"/>
          </a:p>
          <a:p>
            <a:pPr lvl="2"/>
            <a:r>
              <a:rPr lang="en-US" sz="1600" dirty="0"/>
              <a:t>VA and KY Resolutions – belief that states could nullify federal laws</a:t>
            </a:r>
          </a:p>
          <a:p>
            <a:pPr lvl="1"/>
            <a:r>
              <a:rPr lang="en-US" sz="1800" b="1" dirty="0"/>
              <a:t>Economic Policy</a:t>
            </a:r>
            <a:r>
              <a:rPr lang="en-US" sz="1800" dirty="0"/>
              <a:t> – Hamilton’s Financial Plan (Federalists) would strengthen the federal government – the creation of the BUS was NOT mentioned in Constitution</a:t>
            </a:r>
          </a:p>
          <a:p>
            <a:pPr lvl="2"/>
            <a:r>
              <a:rPr lang="en-US" sz="1600" dirty="0"/>
              <a:t>Hamilton argued </a:t>
            </a:r>
            <a:r>
              <a:rPr lang="en-US" sz="1600" dirty="0" smtClean="0"/>
              <a:t>the </a:t>
            </a:r>
            <a:r>
              <a:rPr lang="en-US" sz="1600" dirty="0"/>
              <a:t>Necessary and Proper, or elastic clause</a:t>
            </a:r>
          </a:p>
          <a:p>
            <a:pPr lvl="1"/>
            <a:r>
              <a:rPr lang="en-US" sz="1800" b="1" dirty="0"/>
              <a:t>Foreign Affairs</a:t>
            </a:r>
            <a:r>
              <a:rPr lang="en-US" sz="1800" dirty="0"/>
              <a:t> – Federalists favored Great Britain – trade and $, Democratic-Republicans favored France – saw French Rev. as an extension of American Rev.</a:t>
            </a:r>
            <a:endParaRPr lang="en-US" sz="1800" b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1800" dirty="0" smtClean="0"/>
          </a:p>
          <a:p>
            <a:pPr lvl="1"/>
            <a:endParaRPr lang="en-US" sz="1800" dirty="0"/>
          </a:p>
          <a:p>
            <a:endParaRPr lang="en-US" sz="22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1026" name="Picture 2" descr="File:Alexander Hamilton portrait by John Trumbull 1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2409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3.2,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“While the new governments continued to limit rights of some groups, ideas promoting self-government and personal liberty reverberated around the world.” </a:t>
            </a:r>
            <a:r>
              <a:rPr lang="en-US" sz="1200" dirty="0" smtClean="0"/>
              <a:t>- Page 35 of </a:t>
            </a:r>
            <a:r>
              <a:rPr lang="en-US" sz="1200" dirty="0"/>
              <a:t>the Curriculum Framework</a:t>
            </a:r>
          </a:p>
          <a:p>
            <a:r>
              <a:rPr lang="en-US" sz="2400" dirty="0" smtClean="0"/>
              <a:t>The push for equality after the Revolutionary War:</a:t>
            </a:r>
          </a:p>
          <a:p>
            <a:pPr lvl="1"/>
            <a:r>
              <a:rPr lang="en-US" sz="2000" dirty="0" smtClean="0"/>
              <a:t>Some individuals called for the abolition of slavery</a:t>
            </a:r>
          </a:p>
          <a:p>
            <a:pPr lvl="2"/>
            <a:r>
              <a:rPr lang="en-US" sz="1800" dirty="0" smtClean="0"/>
              <a:t>Pennsylvania’s Gradual Abolition Law (1780):</a:t>
            </a:r>
          </a:p>
          <a:p>
            <a:pPr lvl="3"/>
            <a:r>
              <a:rPr lang="en-US" sz="1400" dirty="0" smtClean="0"/>
              <a:t>Prohibited importation of slaves into PA</a:t>
            </a:r>
          </a:p>
          <a:p>
            <a:pPr lvl="3"/>
            <a:r>
              <a:rPr lang="en-US" sz="1400" dirty="0" smtClean="0"/>
              <a:t>ALL children born in PA would be free, regardless if their parents were slaves</a:t>
            </a:r>
          </a:p>
          <a:p>
            <a:pPr lvl="3"/>
            <a:r>
              <a:rPr lang="en-US" sz="1400" dirty="0" smtClean="0"/>
              <a:t>Model for other northern states to follow</a:t>
            </a:r>
            <a:endParaRPr lang="en-US" sz="1400" dirty="0"/>
          </a:p>
          <a:p>
            <a:pPr lvl="1"/>
            <a:r>
              <a:rPr lang="en-US" sz="2000" dirty="0" smtClean="0"/>
              <a:t>Increased calls for greater political democracy:</a:t>
            </a:r>
          </a:p>
          <a:p>
            <a:pPr lvl="2"/>
            <a:r>
              <a:rPr lang="en-US" sz="1800" dirty="0" smtClean="0"/>
              <a:t>Abigail Adams’ “Remember the Ladies”</a:t>
            </a:r>
          </a:p>
          <a:p>
            <a:pPr lvl="2"/>
            <a:r>
              <a:rPr lang="en-US" sz="1800" dirty="0" smtClean="0"/>
              <a:t>Judith Sargent Murray advocated education for females</a:t>
            </a:r>
          </a:p>
          <a:p>
            <a:r>
              <a:rPr lang="en-US" sz="2400" dirty="0" smtClean="0"/>
              <a:t>The Constitutional framers postponed a solution to slavery:</a:t>
            </a:r>
          </a:p>
          <a:p>
            <a:pPr lvl="1"/>
            <a:r>
              <a:rPr lang="en-US" sz="2000" dirty="0" smtClean="0"/>
              <a:t>Since slavery was allowed under the Constitution, it led to conflicts in the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century, and ultimately, the Civil War</a:t>
            </a:r>
            <a:endParaRPr lang="en-US" sz="2000" dirty="0"/>
          </a:p>
          <a:p>
            <a:r>
              <a:rPr lang="en-US" sz="2400" dirty="0" smtClean="0"/>
              <a:t>Influence of the American Revolution and Declaration of Independence?</a:t>
            </a:r>
          </a:p>
          <a:p>
            <a:pPr lvl="1"/>
            <a:r>
              <a:rPr lang="en-US" sz="2000" dirty="0" smtClean="0"/>
              <a:t>Inspired revolutions across the world</a:t>
            </a:r>
          </a:p>
          <a:p>
            <a:pPr lvl="2"/>
            <a:r>
              <a:rPr lang="en-US" sz="1800" dirty="0" smtClean="0"/>
              <a:t>French Revolution in 1789</a:t>
            </a:r>
          </a:p>
          <a:p>
            <a:pPr lvl="2"/>
            <a:r>
              <a:rPr lang="en-US" sz="1800" dirty="0" smtClean="0"/>
              <a:t>Haiti – Toussaint </a:t>
            </a:r>
            <a:r>
              <a:rPr lang="en-US" sz="1800" dirty="0" err="1" smtClean="0"/>
              <a:t>L’Ouverture</a:t>
            </a:r>
            <a:r>
              <a:rPr lang="en-US" sz="1800" dirty="0" smtClean="0"/>
              <a:t> helped Haiti gain independence in 1804</a:t>
            </a:r>
          </a:p>
          <a:p>
            <a:pPr lvl="2"/>
            <a:r>
              <a:rPr lang="en-US" sz="1800" dirty="0" smtClean="0"/>
              <a:t>Latin America – many Spanish colonies gained independence in the early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</a:t>
            </a:r>
          </a:p>
          <a:p>
            <a:endParaRPr lang="en-US" sz="2400" dirty="0" smtClean="0"/>
          </a:p>
        </p:txBody>
      </p:sp>
      <p:pic>
        <p:nvPicPr>
          <p:cNvPr id="4" name="Picture 3" descr="File:Abigail Adam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855"/>
            <a:ext cx="2957512" cy="285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Général Toussaint Louvertur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7710"/>
            <a:ext cx="3429000" cy="570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2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Multiple-Choice and Short Answer Questions:</a:t>
            </a:r>
          </a:p>
          <a:p>
            <a:pPr lvl="1"/>
            <a:r>
              <a:rPr lang="en-US" dirty="0" smtClean="0"/>
              <a:t>Issues with the Articles of Confederation</a:t>
            </a:r>
          </a:p>
          <a:p>
            <a:pPr lvl="1"/>
            <a:r>
              <a:rPr lang="en-US" i="1" dirty="0" smtClean="0"/>
              <a:t>Common Sense</a:t>
            </a:r>
            <a:endParaRPr lang="en-US" dirty="0" smtClean="0"/>
          </a:p>
          <a:p>
            <a:pPr lvl="1"/>
            <a:r>
              <a:rPr lang="en-US" dirty="0" smtClean="0"/>
              <a:t>Constitutional compromises</a:t>
            </a:r>
          </a:p>
          <a:p>
            <a:pPr lvl="1"/>
            <a:r>
              <a:rPr lang="en-US" dirty="0" smtClean="0"/>
              <a:t>Social impacts of the Rev. War</a:t>
            </a:r>
          </a:p>
          <a:p>
            <a:r>
              <a:rPr lang="en-US" dirty="0" smtClean="0"/>
              <a:t>Essay Questions:</a:t>
            </a:r>
          </a:p>
          <a:p>
            <a:pPr lvl="1"/>
            <a:r>
              <a:rPr lang="en-US" dirty="0" smtClean="0"/>
              <a:t>Issues that led to the creation of political parties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4092</TotalTime>
  <Words>1061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APUSH Review: Key Concept 3.2 </vt:lpstr>
      <vt:lpstr>The New Curriculum</vt:lpstr>
      <vt:lpstr>Key Concept 3.2, I</vt:lpstr>
      <vt:lpstr>Key Concept 3.2, I Cont.</vt:lpstr>
      <vt:lpstr>Key Concept 3.2, II</vt:lpstr>
      <vt:lpstr>Key Concept 3.2, II Cont.</vt:lpstr>
      <vt:lpstr>Key Concept 3.2, II Cont.</vt:lpstr>
      <vt:lpstr>Key Concept 3.2, III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175</cp:revision>
  <dcterms:created xsi:type="dcterms:W3CDTF">2013-11-22T00:02:11Z</dcterms:created>
  <dcterms:modified xsi:type="dcterms:W3CDTF">2014-08-25T16:14:58Z</dcterms:modified>
</cp:coreProperties>
</file>