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1"/>
  </p:notesMasterIdLst>
  <p:sldIdLst>
    <p:sldId id="257" r:id="rId2"/>
    <p:sldId id="262" r:id="rId3"/>
    <p:sldId id="263" r:id="rId4"/>
    <p:sldId id="271" r:id="rId5"/>
    <p:sldId id="270" r:id="rId6"/>
    <p:sldId id="272" r:id="rId7"/>
    <p:sldId id="273" r:id="rId8"/>
    <p:sldId id="269"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A0CA6-8DE7-4347-8190-B847254007B5}" type="datetimeFigureOut">
              <a:rPr lang="en-US" smtClean="0"/>
              <a:t>8/28/2014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CE85ECF-9851-4026-B03A-BBA29FF78CD3}" type="datetimeFigureOut">
              <a:rPr lang="en-US" smtClean="0"/>
              <a:t>8/28/2014</a:t>
            </a:fld>
            <a:endParaRPr lang="en-US"/>
          </a:p>
        </p:txBody>
      </p:sp>
      <p:sp>
        <p:nvSpPr>
          <p:cNvPr id="8" name="Slide Number Placeholder 7"/>
          <p:cNvSpPr>
            <a:spLocks noGrp="1"/>
          </p:cNvSpPr>
          <p:nvPr>
            <p:ph type="sldNum" sz="quarter" idx="11"/>
          </p:nvPr>
        </p:nvSpPr>
        <p:spPr/>
        <p:txBody>
          <a:bodyPr/>
          <a:lstStyle/>
          <a:p>
            <a:fld id="{EB744767-E251-4230-A169-9459BFC0101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E85ECF-9851-4026-B03A-BBA29FF78CD3}"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85ECF-9851-4026-B03A-BBA29FF78CD3}"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E85ECF-9851-4026-B03A-BBA29FF78CD3}" type="datetimeFigureOut">
              <a:rPr lang="en-US" smtClean="0"/>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CE85ECF-9851-4026-B03A-BBA29FF78CD3}" type="datetimeFigureOut">
              <a:rPr lang="en-US" smtClean="0"/>
              <a:t>8/28/2014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4767-E251-4230-A169-9459BFC0101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85ECF-9851-4026-B03A-BBA29FF78CD3}" type="datetimeFigureOut">
              <a:rPr lang="en-US" smtClean="0"/>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85ECF-9851-4026-B03A-BBA29FF78CD3}" type="datetimeFigureOut">
              <a:rPr lang="en-US" smtClean="0"/>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85ECF-9851-4026-B03A-BBA29FF78CD3}" type="datetimeFigureOut">
              <a:rPr lang="en-US" smtClean="0"/>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CE85ECF-9851-4026-B03A-BBA29FF78CD3}" type="datetimeFigureOut">
              <a:rPr lang="en-US" smtClean="0"/>
              <a:t>8/28/2014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B744767-E251-4230-A169-9459BFC0101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610600" cy="2595025"/>
          </a:xfrm>
        </p:spPr>
        <p:txBody>
          <a:bodyPr>
            <a:noAutofit/>
          </a:bodyPr>
          <a:lstStyle/>
          <a:p>
            <a:pPr algn="ctr"/>
            <a:r>
              <a:rPr lang="en-US" sz="5400" dirty="0" smtClean="0"/>
              <a:t>APUSH Review: Key </a:t>
            </a:r>
            <a:r>
              <a:rPr lang="en-US" sz="5400" dirty="0"/>
              <a:t>Concept </a:t>
            </a:r>
            <a:r>
              <a:rPr lang="en-US" sz="5400" dirty="0" smtClean="0"/>
              <a:t>3.3</a:t>
            </a:r>
            <a:r>
              <a:rPr lang="en-US" sz="5400" dirty="0"/>
              <a:t/>
            </a:r>
            <a:br>
              <a:rPr lang="en-US" sz="5400" dirty="0"/>
            </a:br>
            <a:endParaRPr lang="en-US" sz="5400" dirty="0"/>
          </a:p>
        </p:txBody>
      </p:sp>
      <p:sp>
        <p:nvSpPr>
          <p:cNvPr id="3" name="Subtitle 2"/>
          <p:cNvSpPr>
            <a:spLocks noGrp="1"/>
          </p:cNvSpPr>
          <p:nvPr>
            <p:ph type="subTitle" idx="1"/>
          </p:nvPr>
        </p:nvSpPr>
        <p:spPr>
          <a:xfrm>
            <a:off x="1524000" y="4572000"/>
            <a:ext cx="6553200" cy="838200"/>
          </a:xfrm>
        </p:spPr>
        <p:txBody>
          <a:bodyPr>
            <a:noAutofit/>
          </a:bodyPr>
          <a:lstStyle/>
          <a:p>
            <a:pPr algn="ctr"/>
            <a:r>
              <a:rPr lang="en-US" dirty="0" smtClean="0"/>
              <a:t>Everything You Need To </a:t>
            </a:r>
            <a:r>
              <a:rPr lang="en-US" dirty="0"/>
              <a:t>K</a:t>
            </a:r>
            <a:r>
              <a:rPr lang="en-US" dirty="0" smtClean="0"/>
              <a:t>now About Key Concept 3.3 To Succeed In APUSH</a:t>
            </a:r>
            <a:endParaRPr lang="en-US" dirty="0"/>
          </a:p>
        </p:txBody>
      </p:sp>
      <p:sp>
        <p:nvSpPr>
          <p:cNvPr id="4" name="Title 3"/>
          <p:cNvSpPr txBox="1">
            <a:spLocks/>
          </p:cNvSpPr>
          <p:nvPr/>
        </p:nvSpPr>
        <p:spPr>
          <a:xfrm>
            <a:off x="457200" y="0"/>
            <a:ext cx="8229600" cy="9144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rgbClr val="FF0000"/>
                </a:solidFill>
              </a:rPr>
              <a:t>www.Apushreview.com</a:t>
            </a:r>
            <a:endParaRPr lang="en-US" dirty="0">
              <a:solidFill>
                <a:srgbClr val="FF0000"/>
              </a:solidFill>
            </a:endParaRPr>
          </a:p>
        </p:txBody>
      </p:sp>
      <p:sp>
        <p:nvSpPr>
          <p:cNvPr id="5" name="Title 3"/>
          <p:cNvSpPr txBox="1">
            <a:spLocks/>
          </p:cNvSpPr>
          <p:nvPr/>
        </p:nvSpPr>
        <p:spPr>
          <a:xfrm>
            <a:off x="457200" y="6858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tx1"/>
                </a:solidFill>
              </a:rPr>
              <a:t>Period 3: 1754 – 1800 </a:t>
            </a:r>
            <a:endParaRPr lang="en-US" dirty="0">
              <a:solidFill>
                <a:schemeClr val="tx1"/>
              </a:solidFill>
            </a:endParaRPr>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685800"/>
          </a:xfrm>
        </p:spPr>
        <p:txBody>
          <a:bodyPr>
            <a:normAutofit fontScale="90000"/>
          </a:bodyPr>
          <a:lstStyle/>
          <a:p>
            <a:pPr algn="ctr"/>
            <a:r>
              <a:rPr lang="en-US" dirty="0" smtClean="0"/>
              <a:t>The New Curriculum</a:t>
            </a:r>
            <a:endParaRPr lang="en-US" dirty="0"/>
          </a:p>
        </p:txBody>
      </p:sp>
      <p:sp>
        <p:nvSpPr>
          <p:cNvPr id="3" name="Content Placeholder 2"/>
          <p:cNvSpPr>
            <a:spLocks noGrp="1"/>
          </p:cNvSpPr>
          <p:nvPr>
            <p:ph idx="1"/>
          </p:nvPr>
        </p:nvSpPr>
        <p:spPr>
          <a:xfrm>
            <a:off x="301752" y="838200"/>
            <a:ext cx="8503920" cy="5260848"/>
          </a:xfrm>
        </p:spPr>
        <p:txBody>
          <a:bodyPr>
            <a:normAutofit/>
          </a:bodyPr>
          <a:lstStyle/>
          <a:p>
            <a:r>
              <a:rPr lang="en-US" dirty="0" smtClean="0"/>
              <a:t>Key Concept </a:t>
            </a:r>
            <a:r>
              <a:rPr lang="en-US" dirty="0" smtClean="0"/>
              <a:t>3.3 </a:t>
            </a:r>
            <a:r>
              <a:rPr lang="en-US" dirty="0" smtClean="0"/>
              <a:t>“Migration within North America, cooperative interaction, and competition for resources raised questions about boundaries and policies, intensified conflicts among peoples and nations, and led to contests over the creation of a multiethnic, multiracial national identity.”</a:t>
            </a:r>
          </a:p>
          <a:p>
            <a:pPr lvl="1"/>
            <a:r>
              <a:rPr lang="en-US" dirty="0" smtClean="0"/>
              <a:t>Page 36 of the Curriculum Framework</a:t>
            </a:r>
            <a:endParaRPr lang="en-US" dirty="0"/>
          </a:p>
          <a:p>
            <a:r>
              <a:rPr lang="en-US" dirty="0" smtClean="0"/>
              <a:t>Big ideas: </a:t>
            </a:r>
          </a:p>
          <a:p>
            <a:pPr lvl="1"/>
            <a:r>
              <a:rPr lang="en-US" sz="2000" dirty="0" smtClean="0"/>
              <a:t>How was Native American life affected after the removal of the French?</a:t>
            </a:r>
          </a:p>
          <a:p>
            <a:pPr lvl="1"/>
            <a:r>
              <a:rPr lang="en-US" sz="2000" dirty="0" smtClean="0"/>
              <a:t>What led to the development of the first political parties?</a:t>
            </a:r>
          </a:p>
          <a:p>
            <a:pPr lvl="1"/>
            <a:r>
              <a:rPr lang="en-US" sz="2000" dirty="0" smtClean="0"/>
              <a:t>How did “republican motherhood” affect the roles of women?</a:t>
            </a:r>
          </a:p>
          <a:p>
            <a:pPr lvl="1"/>
            <a:endParaRPr lang="en-US" dirty="0" smtClean="0"/>
          </a:p>
          <a:p>
            <a:pPr lvl="1"/>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74887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3.3, I</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200" dirty="0" smtClean="0"/>
              <a:t>“</a:t>
            </a:r>
            <a:r>
              <a:rPr lang="en-US" dirty="0" smtClean="0"/>
              <a:t>As migrants streamed westward from the British colonies along the Atlantic seaboard, interactions among different groups that would continue under an independent United States resulted in competition for resources, shifting alliances, and cultural blending</a:t>
            </a:r>
            <a:r>
              <a:rPr lang="en-US" sz="2200" dirty="0" smtClean="0"/>
              <a:t>.” </a:t>
            </a:r>
            <a:r>
              <a:rPr lang="en-US" sz="1200" dirty="0" smtClean="0"/>
              <a:t>- Page 36 of </a:t>
            </a:r>
            <a:r>
              <a:rPr lang="en-US" sz="1200" dirty="0"/>
              <a:t>the Curriculum Framework</a:t>
            </a:r>
          </a:p>
          <a:p>
            <a:r>
              <a:rPr lang="en-US" sz="2200" dirty="0" smtClean="0"/>
              <a:t>After the French lost the 7 Years War, white-Indian conflicts arose and continued throughout the late 18</a:t>
            </a:r>
            <a:r>
              <a:rPr lang="en-US" sz="2200" baseline="30000" dirty="0" smtClean="0"/>
              <a:t>th</a:t>
            </a:r>
            <a:r>
              <a:rPr lang="en-US" sz="2200" dirty="0" smtClean="0"/>
              <a:t> century:</a:t>
            </a:r>
          </a:p>
          <a:p>
            <a:pPr lvl="1"/>
            <a:r>
              <a:rPr lang="en-US" sz="2000" dirty="0" smtClean="0"/>
              <a:t>Paxton Boys (Pennsylvania):</a:t>
            </a:r>
          </a:p>
          <a:p>
            <a:pPr lvl="2"/>
            <a:r>
              <a:rPr lang="en-US" sz="1800" dirty="0" smtClean="0"/>
              <a:t>Scots-Irish group that was upset with Pennsylvania’s leniency towards Native Americans</a:t>
            </a:r>
          </a:p>
          <a:p>
            <a:pPr lvl="2"/>
            <a:r>
              <a:rPr lang="en-US" sz="1800" dirty="0" smtClean="0"/>
              <a:t>Murdered 20 Native Americans, then marched to Philadelphia with demands</a:t>
            </a:r>
          </a:p>
          <a:p>
            <a:pPr lvl="2"/>
            <a:r>
              <a:rPr lang="en-US" sz="1800" dirty="0" smtClean="0"/>
              <a:t>Ben Franklin helped quell the march by promising to consider their issues</a:t>
            </a:r>
          </a:p>
          <a:p>
            <a:pPr lvl="1"/>
            <a:r>
              <a:rPr lang="en-US" sz="2000" dirty="0" smtClean="0"/>
              <a:t>Battle of Fallen Timbers (1794 - Ohio):</a:t>
            </a:r>
          </a:p>
          <a:p>
            <a:pPr lvl="2"/>
            <a:r>
              <a:rPr lang="en-US" sz="1800" dirty="0" smtClean="0"/>
              <a:t>Native Americans, led by Little Turtle defeated Americans – 630 Americans were killed</a:t>
            </a:r>
          </a:p>
          <a:p>
            <a:pPr lvl="2"/>
            <a:r>
              <a:rPr lang="en-US" sz="1800" dirty="0" smtClean="0"/>
              <a:t>In 1794, the Indians were finally defeated and signed the Treaty of Greenville</a:t>
            </a:r>
          </a:p>
          <a:p>
            <a:pPr lvl="3"/>
            <a:r>
              <a:rPr lang="en-US" sz="1600" dirty="0" smtClean="0"/>
              <a:t>Natives ceded a significant amount of land, were allowed to retain some land, which was later encroached upon</a:t>
            </a:r>
          </a:p>
          <a:p>
            <a:endParaRPr lang="en-US" dirty="0"/>
          </a:p>
          <a:p>
            <a:endParaRPr lang="en-US" dirty="0"/>
          </a:p>
          <a:p>
            <a:endParaRPr lang="en-US" dirty="0" smtClean="0"/>
          </a:p>
          <a:p>
            <a:endParaRPr lang="en-US" dirty="0"/>
          </a:p>
          <a:p>
            <a:endParaRPr lang="en-US" dirty="0"/>
          </a:p>
          <a:p>
            <a:endParaRPr lang="en-US" sz="2000" dirty="0" smtClean="0"/>
          </a:p>
          <a:p>
            <a:endParaRPr lang="en-US" sz="2000" dirty="0" smtClean="0"/>
          </a:p>
          <a:p>
            <a:endParaRPr lang="en-US" sz="2000" dirty="0" smtClean="0"/>
          </a:p>
          <a:p>
            <a:pPr lvl="1"/>
            <a:endParaRPr lang="en-US" sz="2000" dirty="0" smtClean="0"/>
          </a:p>
        </p:txBody>
      </p:sp>
      <p:pic>
        <p:nvPicPr>
          <p:cNvPr id="4" name="Picture 3" descr="File:Paxton Boys march on Philadelphia.jpg"/>
          <p:cNvPicPr/>
          <p:nvPr/>
        </p:nvPicPr>
        <p:blipFill>
          <a:blip r:embed="rId2">
            <a:extLst>
              <a:ext uri="{28A0092B-C50C-407E-A947-70E740481C1C}">
                <a14:useLocalDpi xmlns:a14="http://schemas.microsoft.com/office/drawing/2010/main" val="0"/>
              </a:ext>
            </a:extLst>
          </a:blip>
          <a:srcRect/>
          <a:stretch>
            <a:fillRect/>
          </a:stretch>
        </p:blipFill>
        <p:spPr bwMode="auto">
          <a:xfrm>
            <a:off x="3886200" y="0"/>
            <a:ext cx="5029200" cy="3124200"/>
          </a:xfrm>
          <a:prstGeom prst="rect">
            <a:avLst/>
          </a:prstGeom>
          <a:noFill/>
          <a:ln>
            <a:noFill/>
          </a:ln>
        </p:spPr>
      </p:pic>
      <p:pic>
        <p:nvPicPr>
          <p:cNvPr id="5" name="Picture 4" descr="File:Fallen timbers.jpg"/>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62100"/>
            <a:ext cx="4181475" cy="2724150"/>
          </a:xfrm>
          <a:prstGeom prst="rect">
            <a:avLst/>
          </a:prstGeom>
          <a:noFill/>
          <a:ln>
            <a:noFill/>
          </a:ln>
        </p:spPr>
      </p:pic>
    </p:spTree>
    <p:extLst>
      <p:ext uri="{BB962C8B-B14F-4D97-AF65-F5344CB8AC3E}">
        <p14:creationId xmlns:p14="http://schemas.microsoft.com/office/powerpoint/2010/main" val="4357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nodeType="clickEffect">
                                  <p:stCondLst>
                                    <p:cond delay="0"/>
                                  </p:stCondLst>
                                  <p:childTnLst>
                                    <p:anim calcmode="lin" valueType="num">
                                      <p:cBhvr additive="base">
                                        <p:cTn id="46" dur="500"/>
                                        <p:tgtEl>
                                          <p:spTgt spid="4"/>
                                        </p:tgtEl>
                                        <p:attrNameLst>
                                          <p:attrName>ppt_x</p:attrName>
                                        </p:attrNameLst>
                                      </p:cBhvr>
                                      <p:tavLst>
                                        <p:tav tm="0">
                                          <p:val>
                                            <p:strVal val="ppt_x"/>
                                          </p:val>
                                        </p:tav>
                                        <p:tav tm="100000">
                                          <p:val>
                                            <p:strVal val="ppt_x"/>
                                          </p:val>
                                        </p:tav>
                                      </p:tavLst>
                                    </p:anim>
                                    <p:anim calcmode="lin" valueType="num">
                                      <p:cBhvr additive="base">
                                        <p:cTn id="47" dur="500"/>
                                        <p:tgtEl>
                                          <p:spTgt spid="4"/>
                                        </p:tgtEl>
                                        <p:attrNameLst>
                                          <p:attrName>ppt_y</p:attrName>
                                        </p:attrNameLst>
                                      </p:cBhvr>
                                      <p:tavLst>
                                        <p:tav tm="0">
                                          <p:val>
                                            <p:strVal val="ppt_y"/>
                                          </p:val>
                                        </p:tav>
                                        <p:tav tm="100000">
                                          <p:val>
                                            <p:strVal val="1+ppt_h/2"/>
                                          </p:val>
                                        </p:tav>
                                      </p:tavLst>
                                    </p:anim>
                                    <p:set>
                                      <p:cBhvr>
                                        <p:cTn id="48" dur="1" fill="hold">
                                          <p:stCondLst>
                                            <p:cond delay="499"/>
                                          </p:stCondLst>
                                        </p:cTn>
                                        <p:tgtEl>
                                          <p:spTgt spid="4"/>
                                        </p:tgtEl>
                                        <p:attrNameLst>
                                          <p:attrName>style.visibility</p:attrName>
                                        </p:attrNameLst>
                                      </p:cBhvr>
                                      <p:to>
                                        <p:strVal val="hidden"/>
                                      </p:to>
                                    </p:set>
                                  </p:childTnLst>
                                </p:cTn>
                              </p:par>
                              <p:par>
                                <p:cTn id="49" presetID="2" presetClass="exit" presetSubtype="4" fill="hold" nodeType="withEffect">
                                  <p:stCondLst>
                                    <p:cond delay="0"/>
                                  </p:stCondLst>
                                  <p:childTnLst>
                                    <p:anim calcmode="lin" valueType="num">
                                      <p:cBhvr additive="base">
                                        <p:cTn id="50" dur="500"/>
                                        <p:tgtEl>
                                          <p:spTgt spid="5"/>
                                        </p:tgtEl>
                                        <p:attrNameLst>
                                          <p:attrName>ppt_x</p:attrName>
                                        </p:attrNameLst>
                                      </p:cBhvr>
                                      <p:tavLst>
                                        <p:tav tm="0">
                                          <p:val>
                                            <p:strVal val="ppt_x"/>
                                          </p:val>
                                        </p:tav>
                                        <p:tav tm="100000">
                                          <p:val>
                                            <p:strVal val="ppt_x"/>
                                          </p:val>
                                        </p:tav>
                                      </p:tavLst>
                                    </p:anim>
                                    <p:anim calcmode="lin" valueType="num">
                                      <p:cBhvr additive="base">
                                        <p:cTn id="51" dur="500"/>
                                        <p:tgtEl>
                                          <p:spTgt spid="5"/>
                                        </p:tgtEl>
                                        <p:attrNameLst>
                                          <p:attrName>ppt_y</p:attrName>
                                        </p:attrNameLst>
                                      </p:cBhvr>
                                      <p:tavLst>
                                        <p:tav tm="0">
                                          <p:val>
                                            <p:strVal val="ppt_y"/>
                                          </p:val>
                                        </p:tav>
                                        <p:tav tm="100000">
                                          <p:val>
                                            <p:strVal val="1+ppt_h/2"/>
                                          </p:val>
                                        </p:tav>
                                      </p:tavLst>
                                    </p:anim>
                                    <p:set>
                                      <p:cBhvr>
                                        <p:cTn id="5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3.3, I Cont.</a:t>
            </a:r>
            <a:endParaRPr lang="en-US" dirty="0"/>
          </a:p>
        </p:txBody>
      </p:sp>
      <p:sp>
        <p:nvSpPr>
          <p:cNvPr id="3" name="Content Placeholder 2"/>
          <p:cNvSpPr>
            <a:spLocks noGrp="1"/>
          </p:cNvSpPr>
          <p:nvPr>
            <p:ph idx="1"/>
          </p:nvPr>
        </p:nvSpPr>
        <p:spPr>
          <a:xfrm>
            <a:off x="0" y="685800"/>
            <a:ext cx="9144000" cy="6172200"/>
          </a:xfrm>
        </p:spPr>
        <p:txBody>
          <a:bodyPr>
            <a:normAutofit/>
          </a:bodyPr>
          <a:lstStyle/>
          <a:p>
            <a:pPr marL="228600" lvl="1"/>
            <a:r>
              <a:rPr lang="en-US" sz="2200" dirty="0"/>
              <a:t>Due to migration within North America and around the world, </a:t>
            </a:r>
            <a:r>
              <a:rPr lang="en-US" sz="2200" dirty="0" smtClean="0"/>
              <a:t>new Backcountry cultures emerged:</a:t>
            </a:r>
          </a:p>
          <a:p>
            <a:pPr marL="411480" lvl="2"/>
            <a:r>
              <a:rPr lang="en-US" sz="2000" dirty="0" smtClean="0"/>
              <a:t>Often fueled social and ethnic tensions</a:t>
            </a:r>
          </a:p>
          <a:p>
            <a:pPr marL="640080" lvl="3"/>
            <a:r>
              <a:rPr lang="en-US" sz="1800" dirty="0" smtClean="0"/>
              <a:t>Scots-Irish:</a:t>
            </a:r>
          </a:p>
          <a:p>
            <a:pPr marL="868680" lvl="4"/>
            <a:r>
              <a:rPr lang="en-US" sz="1800" dirty="0" smtClean="0"/>
              <a:t>Tended to settle on the frontier (edges of settlement)</a:t>
            </a:r>
          </a:p>
          <a:p>
            <a:pPr marL="868680" lvl="4"/>
            <a:r>
              <a:rPr lang="en-US" sz="1800" dirty="0"/>
              <a:t>Settled on land without regard for ownership (government, natives, etc.)</a:t>
            </a:r>
          </a:p>
          <a:p>
            <a:pPr marL="868680" lvl="4"/>
            <a:r>
              <a:rPr lang="en-US" sz="1800" dirty="0" smtClean="0"/>
              <a:t>Displaced and suppressed Native Americans</a:t>
            </a:r>
          </a:p>
          <a:p>
            <a:pPr marL="640080" lvl="3"/>
            <a:r>
              <a:rPr lang="en-US" sz="1800" dirty="0" smtClean="0"/>
              <a:t>Shays’ Rebellion:</a:t>
            </a:r>
          </a:p>
          <a:p>
            <a:pPr marL="868680" lvl="4"/>
            <a:r>
              <a:rPr lang="en-US" sz="1800" dirty="0" smtClean="0"/>
              <a:t>Rebellion of farmers that demanded an end to foreclosures, imprisonment for debt, and paper currency</a:t>
            </a:r>
          </a:p>
          <a:p>
            <a:pPr marL="868680" lvl="4"/>
            <a:r>
              <a:rPr lang="en-US" sz="1800" dirty="0" smtClean="0"/>
              <a:t>Closed courts</a:t>
            </a:r>
          </a:p>
          <a:p>
            <a:pPr marL="411480" lvl="2"/>
            <a:r>
              <a:rPr lang="en-US" sz="2000" dirty="0" smtClean="0"/>
              <a:t>These illustrated tensions between poor (backcountry) and wealthy (interior)</a:t>
            </a:r>
            <a:endParaRPr lang="en-US" sz="2000" dirty="0"/>
          </a:p>
          <a:p>
            <a:pPr marL="228600" lvl="1"/>
            <a:r>
              <a:rPr lang="en-US" sz="2200" dirty="0" smtClean="0"/>
              <a:t>Spain expanded settlements into California (1760s):</a:t>
            </a:r>
          </a:p>
          <a:p>
            <a:pPr marL="411480" lvl="2"/>
            <a:r>
              <a:rPr lang="en-US" sz="2000" dirty="0" smtClean="0"/>
              <a:t>Missions, or forts were created and trade expanded</a:t>
            </a:r>
          </a:p>
          <a:p>
            <a:pPr marL="411480" lvl="2"/>
            <a:r>
              <a:rPr lang="en-US" sz="2000" dirty="0" smtClean="0"/>
              <a:t>Many natives died from disease, others were forced to convert to Christianity</a:t>
            </a:r>
          </a:p>
          <a:p>
            <a:pPr marL="228600" lvl="1"/>
            <a:endParaRPr lang="en-US" sz="2200" dirty="0" smtClean="0"/>
          </a:p>
          <a:p>
            <a:pPr marL="228600" lvl="1"/>
            <a:endParaRPr lang="en-US" sz="2200" dirty="0" smtClean="0"/>
          </a:p>
          <a:p>
            <a:endParaRPr lang="en-US" sz="2200" dirty="0"/>
          </a:p>
          <a:p>
            <a:endParaRPr lang="en-US" sz="2200" dirty="0"/>
          </a:p>
          <a:p>
            <a:endParaRPr lang="en-US" sz="2200" dirty="0" smtClean="0"/>
          </a:p>
          <a:p>
            <a:endParaRPr lang="en-US" sz="2200" dirty="0"/>
          </a:p>
          <a:p>
            <a:endParaRPr lang="en-US" sz="2200" dirty="0" smtClean="0"/>
          </a:p>
          <a:p>
            <a:endParaRPr lang="en-US" sz="2200" dirty="0"/>
          </a:p>
          <a:p>
            <a:endParaRPr lang="en-US" dirty="0" smtClean="0"/>
          </a:p>
          <a:p>
            <a:endParaRPr lang="en-US" dirty="0"/>
          </a:p>
          <a:p>
            <a:endParaRPr lang="en-US" dirty="0"/>
          </a:p>
          <a:p>
            <a:endParaRPr lang="en-US" dirty="0" smtClean="0"/>
          </a:p>
          <a:p>
            <a:endParaRPr lang="en-US" dirty="0"/>
          </a:p>
          <a:p>
            <a:endParaRPr lang="en-US" dirty="0"/>
          </a:p>
          <a:p>
            <a:endParaRPr lang="en-US" sz="2000" dirty="0" smtClean="0"/>
          </a:p>
          <a:p>
            <a:endParaRPr lang="en-US" sz="2000" dirty="0" smtClean="0"/>
          </a:p>
          <a:p>
            <a:endParaRPr lang="en-US" sz="2000" dirty="0" smtClean="0"/>
          </a:p>
          <a:p>
            <a:pPr lvl="1"/>
            <a:endParaRPr lang="en-US" sz="2000" dirty="0" smtClean="0"/>
          </a:p>
        </p:txBody>
      </p:sp>
      <p:pic>
        <p:nvPicPr>
          <p:cNvPr id="4" name="Picture 3" descr="File:Daniel Shays and Job Shattuck.jpg"/>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927"/>
            <a:ext cx="5105400" cy="3352800"/>
          </a:xfrm>
          <a:prstGeom prst="rect">
            <a:avLst/>
          </a:prstGeom>
          <a:noFill/>
          <a:ln>
            <a:noFill/>
          </a:ln>
        </p:spPr>
      </p:pic>
      <p:pic>
        <p:nvPicPr>
          <p:cNvPr id="5" name="Picture 4" descr="File:San Luis Rey de Francia circa 1910 William Amos Haines.jpg"/>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90600"/>
            <a:ext cx="6000750" cy="3690937"/>
          </a:xfrm>
          <a:prstGeom prst="rect">
            <a:avLst/>
          </a:prstGeom>
          <a:noFill/>
          <a:ln>
            <a:noFill/>
          </a:ln>
        </p:spPr>
      </p:pic>
    </p:spTree>
    <p:extLst>
      <p:ext uri="{BB962C8B-B14F-4D97-AF65-F5344CB8AC3E}">
        <p14:creationId xmlns:p14="http://schemas.microsoft.com/office/powerpoint/2010/main" val="296922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nodeType="clickEffect">
                                  <p:stCondLst>
                                    <p:cond delay="0"/>
                                  </p:stCondLst>
                                  <p:childTnLst>
                                    <p:anim calcmode="lin" valueType="num">
                                      <p:cBhvr additive="base">
                                        <p:cTn id="62" dur="500"/>
                                        <p:tgtEl>
                                          <p:spTgt spid="4"/>
                                        </p:tgtEl>
                                        <p:attrNameLst>
                                          <p:attrName>ppt_x</p:attrName>
                                        </p:attrNameLst>
                                      </p:cBhvr>
                                      <p:tavLst>
                                        <p:tav tm="0">
                                          <p:val>
                                            <p:strVal val="ppt_x"/>
                                          </p:val>
                                        </p:tav>
                                        <p:tav tm="100000">
                                          <p:val>
                                            <p:strVal val="ppt_x"/>
                                          </p:val>
                                        </p:tav>
                                      </p:tavLst>
                                    </p:anim>
                                    <p:anim calcmode="lin" valueType="num">
                                      <p:cBhvr additive="base">
                                        <p:cTn id="63" dur="500"/>
                                        <p:tgtEl>
                                          <p:spTgt spid="4"/>
                                        </p:tgtEl>
                                        <p:attrNameLst>
                                          <p:attrName>ppt_y</p:attrName>
                                        </p:attrNameLst>
                                      </p:cBhvr>
                                      <p:tavLst>
                                        <p:tav tm="0">
                                          <p:val>
                                            <p:strVal val="ppt_y"/>
                                          </p:val>
                                        </p:tav>
                                        <p:tav tm="100000">
                                          <p:val>
                                            <p:strVal val="1+ppt_h/2"/>
                                          </p:val>
                                        </p:tav>
                                      </p:tavLst>
                                    </p:anim>
                                    <p:set>
                                      <p:cBhvr>
                                        <p:cTn id="64" dur="1" fill="hold">
                                          <p:stCondLst>
                                            <p:cond delay="499"/>
                                          </p:stCondLst>
                                        </p:cTn>
                                        <p:tgtEl>
                                          <p:spTgt spid="4"/>
                                        </p:tgtEl>
                                        <p:attrNameLst>
                                          <p:attrName>style.visibility</p:attrName>
                                        </p:attrNameLst>
                                      </p:cBhvr>
                                      <p:to>
                                        <p:strVal val="hidden"/>
                                      </p:to>
                                    </p:set>
                                  </p:childTnLst>
                                </p:cTn>
                              </p:par>
                              <p:par>
                                <p:cTn id="65" presetID="2" presetClass="exit" presetSubtype="4" fill="hold" nodeType="withEffect">
                                  <p:stCondLst>
                                    <p:cond delay="0"/>
                                  </p:stCondLst>
                                  <p:childTnLst>
                                    <p:anim calcmode="lin" valueType="num">
                                      <p:cBhvr additive="base">
                                        <p:cTn id="66" dur="500"/>
                                        <p:tgtEl>
                                          <p:spTgt spid="5"/>
                                        </p:tgtEl>
                                        <p:attrNameLst>
                                          <p:attrName>ppt_x</p:attrName>
                                        </p:attrNameLst>
                                      </p:cBhvr>
                                      <p:tavLst>
                                        <p:tav tm="0">
                                          <p:val>
                                            <p:strVal val="ppt_x"/>
                                          </p:val>
                                        </p:tav>
                                        <p:tav tm="100000">
                                          <p:val>
                                            <p:strVal val="ppt_x"/>
                                          </p:val>
                                        </p:tav>
                                      </p:tavLst>
                                    </p:anim>
                                    <p:anim calcmode="lin" valueType="num">
                                      <p:cBhvr additive="base">
                                        <p:cTn id="67" dur="500"/>
                                        <p:tgtEl>
                                          <p:spTgt spid="5"/>
                                        </p:tgtEl>
                                        <p:attrNameLst>
                                          <p:attrName>ppt_y</p:attrName>
                                        </p:attrNameLst>
                                      </p:cBhvr>
                                      <p:tavLst>
                                        <p:tav tm="0">
                                          <p:val>
                                            <p:strVal val="ppt_y"/>
                                          </p:val>
                                        </p:tav>
                                        <p:tav tm="100000">
                                          <p:val>
                                            <p:strVal val="1+ppt_h/2"/>
                                          </p:val>
                                        </p:tav>
                                      </p:tavLst>
                                    </p:anim>
                                    <p:set>
                                      <p:cBhvr>
                                        <p:cTn id="6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3.3, II</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200" dirty="0" smtClean="0"/>
              <a:t>“The policies of the United States that encouraged western migration and the orderly incorporation of new territories into the nation both extended republican institutions and intensified conflicts among American Indians and Europeans in the trans-Appalachian West.” </a:t>
            </a:r>
            <a:r>
              <a:rPr lang="en-US" sz="1200" dirty="0" smtClean="0"/>
              <a:t>- Page 36 of </a:t>
            </a:r>
            <a:r>
              <a:rPr lang="en-US" sz="1200" dirty="0"/>
              <a:t>the Curriculum Framework</a:t>
            </a:r>
          </a:p>
          <a:p>
            <a:r>
              <a:rPr lang="en-US" sz="2000" dirty="0" smtClean="0"/>
              <a:t>Northwest Land Ordinance (1787):</a:t>
            </a:r>
          </a:p>
          <a:p>
            <a:pPr lvl="1"/>
            <a:r>
              <a:rPr lang="en-US" dirty="0" smtClean="0"/>
              <a:t>Created a process to admit new states (once a population of 60,000 was reached)</a:t>
            </a:r>
          </a:p>
          <a:p>
            <a:pPr lvl="1"/>
            <a:r>
              <a:rPr lang="en-US" dirty="0" smtClean="0"/>
              <a:t>Guaranteed freedom of religion and trial by jury (this was before the Bill of Rights)</a:t>
            </a:r>
          </a:p>
          <a:p>
            <a:pPr lvl="1"/>
            <a:r>
              <a:rPr lang="en-US" dirty="0" smtClean="0"/>
              <a:t>A portion of land sales went to fund education</a:t>
            </a:r>
          </a:p>
          <a:p>
            <a:pPr lvl="1"/>
            <a:r>
              <a:rPr lang="en-US" dirty="0" smtClean="0"/>
              <a:t>Slavery was abolished in the territory</a:t>
            </a:r>
            <a:endParaRPr lang="en-US" dirty="0"/>
          </a:p>
          <a:p>
            <a:r>
              <a:rPr lang="en-US" dirty="0" smtClean="0"/>
              <a:t>Native Americans’ legal standing was not well-defined</a:t>
            </a:r>
          </a:p>
          <a:p>
            <a:pPr lvl="1"/>
            <a:r>
              <a:rPr lang="en-US" dirty="0" smtClean="0"/>
              <a:t>Natives were not “foreign nations”; did not have representation in government</a:t>
            </a:r>
          </a:p>
          <a:p>
            <a:pPr lvl="1"/>
            <a:r>
              <a:rPr lang="en-US" dirty="0" smtClean="0"/>
              <a:t>No mention of Native Americans and land in the Constitution</a:t>
            </a:r>
          </a:p>
          <a:p>
            <a:pPr lvl="2"/>
            <a:r>
              <a:rPr lang="en-US" dirty="0" smtClean="0"/>
              <a:t>Led to conflicting treaties and encroachments on Native’s lands over the years</a:t>
            </a:r>
          </a:p>
          <a:p>
            <a:r>
              <a:rPr lang="en-US" dirty="0" smtClean="0"/>
              <a:t>Spain and the Mississippi River, and the British presence in North America:</a:t>
            </a:r>
          </a:p>
          <a:p>
            <a:pPr lvl="1"/>
            <a:r>
              <a:rPr lang="en-US" dirty="0" smtClean="0"/>
              <a:t>Jay’s Treaty – helped settle conflict between US and Britain (Britain was attacking US ships, still had a presence in key posts)</a:t>
            </a:r>
          </a:p>
          <a:p>
            <a:pPr lvl="1"/>
            <a:r>
              <a:rPr lang="en-US" dirty="0" smtClean="0"/>
              <a:t>Pinckney’s Treaty – Spain, fearing a British-US alliance, signed Pinckney’s Treaty</a:t>
            </a:r>
          </a:p>
          <a:p>
            <a:pPr lvl="2"/>
            <a:r>
              <a:rPr lang="en-US" dirty="0" smtClean="0"/>
              <a:t>US could navigate the Mississippi, given right of deposit in New Orleans, Florida boundary was fixed where America wanted it</a:t>
            </a:r>
          </a:p>
          <a:p>
            <a:pPr lvl="1"/>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a:p>
          <a:p>
            <a:endParaRPr lang="en-US" sz="2000" dirty="0" smtClean="0"/>
          </a:p>
          <a:p>
            <a:endParaRPr lang="en-US" sz="2000" dirty="0" smtClean="0"/>
          </a:p>
          <a:p>
            <a:endParaRPr lang="en-US" sz="2000" dirty="0" smtClean="0"/>
          </a:p>
          <a:p>
            <a:pPr lvl="1"/>
            <a:endParaRPr lang="en-US" sz="2000" dirty="0" smtClean="0"/>
          </a:p>
        </p:txBody>
      </p:sp>
      <p:pic>
        <p:nvPicPr>
          <p:cNvPr id="4" name="Picture 3" descr="File:Northwest-territory-usa-1787.png"/>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733800"/>
            <a:ext cx="3962400" cy="3124200"/>
          </a:xfrm>
          <a:prstGeom prst="rect">
            <a:avLst/>
          </a:prstGeom>
          <a:noFill/>
          <a:ln>
            <a:noFill/>
          </a:ln>
        </p:spPr>
      </p:pic>
    </p:spTree>
    <p:extLst>
      <p:ext uri="{BB962C8B-B14F-4D97-AF65-F5344CB8AC3E}">
        <p14:creationId xmlns:p14="http://schemas.microsoft.com/office/powerpoint/2010/main" val="123356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4"/>
                                        </p:tgtEl>
                                        <p:attrNameLst>
                                          <p:attrName>ppt_x</p:attrName>
                                        </p:attrNameLst>
                                      </p:cBhvr>
                                      <p:tavLst>
                                        <p:tav tm="0">
                                          <p:val>
                                            <p:strVal val="ppt_x"/>
                                          </p:val>
                                        </p:tav>
                                        <p:tav tm="100000">
                                          <p:val>
                                            <p:strVal val="ppt_x"/>
                                          </p:val>
                                        </p:tav>
                                      </p:tavLst>
                                    </p:anim>
                                    <p:anim calcmode="lin" valueType="num">
                                      <p:cBhvr additive="base">
                                        <p:cTn id="29" dur="500"/>
                                        <p:tgtEl>
                                          <p:spTgt spid="4"/>
                                        </p:tgtEl>
                                        <p:attrNameLst>
                                          <p:attrName>ppt_y</p:attrName>
                                        </p:attrNameLst>
                                      </p:cBhvr>
                                      <p:tavLst>
                                        <p:tav tm="0">
                                          <p:val>
                                            <p:strVal val="ppt_y"/>
                                          </p:val>
                                        </p:tav>
                                        <p:tav tm="100000">
                                          <p:val>
                                            <p:strVal val="1+ppt_h/2"/>
                                          </p:val>
                                        </p:tav>
                                      </p:tavLst>
                                    </p:anim>
                                    <p:set>
                                      <p:cBhvr>
                                        <p:cTn id="30" dur="1" fill="hold">
                                          <p:stCondLst>
                                            <p:cond delay="499"/>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3.3, III</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200" dirty="0" smtClean="0"/>
              <a:t>“New voices for national identity challenged tendencies to cling to regional identities, contributing to the emergence of a distinctly American cultural expressions.” </a:t>
            </a:r>
            <a:r>
              <a:rPr lang="en-US" sz="1200" dirty="0" smtClean="0"/>
              <a:t>- Page 37 of </a:t>
            </a:r>
            <a:r>
              <a:rPr lang="en-US" sz="1200" dirty="0"/>
              <a:t>the Curriculum Framework</a:t>
            </a:r>
          </a:p>
          <a:p>
            <a:r>
              <a:rPr lang="en-US" sz="2000" dirty="0" smtClean="0"/>
              <a:t>Reasons for the development of political parties:</a:t>
            </a:r>
          </a:p>
          <a:p>
            <a:pPr lvl="1"/>
            <a:r>
              <a:rPr lang="en-US" sz="1800" dirty="0" smtClean="0"/>
              <a:t>Regional reasons for political parties – </a:t>
            </a:r>
          </a:p>
          <a:p>
            <a:pPr lvl="2"/>
            <a:r>
              <a:rPr lang="en-US" sz="1600" dirty="0" smtClean="0"/>
              <a:t>Urban, wealthy, and upper-class individuals tended to be Federalists (merchants and trading)</a:t>
            </a:r>
          </a:p>
          <a:p>
            <a:pPr lvl="2"/>
            <a:r>
              <a:rPr lang="en-US" sz="1600" dirty="0" smtClean="0"/>
              <a:t>Rural, farmers, and lower and middle-class tended to be Democratic-Republicans (Jefferson believed farmers should be the backbone of the economy)</a:t>
            </a:r>
          </a:p>
          <a:p>
            <a:pPr lvl="1"/>
            <a:r>
              <a:rPr lang="en-US" dirty="0" smtClean="0"/>
              <a:t>Economic – Federalists favored Hamilton’s Financial Plan, which included the BUS, Democratic-Republicans were wary of it</a:t>
            </a:r>
          </a:p>
          <a:p>
            <a:pPr lvl="1"/>
            <a:r>
              <a:rPr lang="en-US" dirty="0" smtClean="0"/>
              <a:t>Political – Federalists advocated a strong central government </a:t>
            </a:r>
          </a:p>
          <a:p>
            <a:pPr lvl="1"/>
            <a:r>
              <a:rPr lang="en-US" dirty="0" smtClean="0"/>
              <a:t>Foreign policy – Federalists were pro-British (trade), Democratic-Republicans were pro-French (saw the French Rev. as similar to the American Rev.)</a:t>
            </a:r>
            <a:endParaRPr lang="en-US" dirty="0"/>
          </a:p>
          <a:p>
            <a:r>
              <a:rPr lang="en-US" dirty="0" smtClean="0"/>
              <a:t>Cotton became a staple crop of the South</a:t>
            </a:r>
          </a:p>
          <a:p>
            <a:pPr lvl="1"/>
            <a:r>
              <a:rPr lang="en-US" dirty="0" smtClean="0"/>
              <a:t>Like tobacco, it exhausted land, plantations spread further west</a:t>
            </a:r>
          </a:p>
          <a:p>
            <a:pPr lvl="1"/>
            <a:r>
              <a:rPr lang="en-US" dirty="0" smtClean="0"/>
              <a:t>Soon, slavery was abolished in the North, regional differences emerged on the view of slavery</a:t>
            </a:r>
          </a:p>
          <a:p>
            <a:pPr lvl="1"/>
            <a:r>
              <a:rPr lang="en-US" dirty="0" smtClean="0"/>
              <a:t>Many southerners saw it as a “necessary evil” and later, a “positive good”</a:t>
            </a:r>
            <a:endParaRPr lang="en-US" dirty="0"/>
          </a:p>
          <a:p>
            <a:endParaRPr lang="en-US"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a:p>
          <a:p>
            <a:endParaRPr lang="en-US" sz="2000" dirty="0" smtClean="0"/>
          </a:p>
          <a:p>
            <a:endParaRPr lang="en-US" sz="2000" dirty="0" smtClean="0"/>
          </a:p>
          <a:p>
            <a:endParaRPr lang="en-US" sz="2000" dirty="0" smtClean="0"/>
          </a:p>
          <a:p>
            <a:pPr lvl="1"/>
            <a:endParaRPr lang="en-US" sz="2000" dirty="0" smtClean="0"/>
          </a:p>
        </p:txBody>
      </p:sp>
      <p:pic>
        <p:nvPicPr>
          <p:cNvPr id="4" name="Picture 3" descr="File:Alexander Hamilton portrait by John Trumbull 1806.jpg"/>
          <p:cNvPicPr/>
          <p:nvPr/>
        </p:nvPicPr>
        <p:blipFill>
          <a:blip r:embed="rId2">
            <a:extLst>
              <a:ext uri="{28A0092B-C50C-407E-A947-70E740481C1C}">
                <a14:useLocalDpi xmlns:a14="http://schemas.microsoft.com/office/drawing/2010/main" val="0"/>
              </a:ext>
            </a:extLst>
          </a:blip>
          <a:srcRect/>
          <a:stretch>
            <a:fillRect/>
          </a:stretch>
        </p:blipFill>
        <p:spPr bwMode="auto">
          <a:xfrm>
            <a:off x="4821382" y="741218"/>
            <a:ext cx="2943224" cy="3771900"/>
          </a:xfrm>
          <a:prstGeom prst="rect">
            <a:avLst/>
          </a:prstGeom>
          <a:noFill/>
          <a:ln>
            <a:noFill/>
          </a:ln>
        </p:spPr>
      </p:pic>
      <p:sp>
        <p:nvSpPr>
          <p:cNvPr id="5" name="Rectangular Callout 4"/>
          <p:cNvSpPr/>
          <p:nvPr/>
        </p:nvSpPr>
        <p:spPr>
          <a:xfrm>
            <a:off x="2209800" y="990600"/>
            <a:ext cx="2895600" cy="2209800"/>
          </a:xfrm>
          <a:prstGeom prst="wedgeRectCallout">
            <a:avLst>
              <a:gd name="adj1" fmla="val 81559"/>
              <a:gd name="adj2" fmla="val 6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 </a:t>
            </a:r>
          </a:p>
          <a:p>
            <a:pPr algn="ctr"/>
            <a:r>
              <a:rPr lang="en-US" sz="2800" dirty="0" smtClean="0"/>
              <a:t>trading with Britain!</a:t>
            </a:r>
            <a:endParaRPr lang="en-US" sz="2800" dirty="0"/>
          </a:p>
        </p:txBody>
      </p:sp>
      <p:sp>
        <p:nvSpPr>
          <p:cNvPr id="6" name="Heart 5"/>
          <p:cNvSpPr/>
          <p:nvPr/>
        </p:nvSpPr>
        <p:spPr>
          <a:xfrm>
            <a:off x="3962400" y="1524000"/>
            <a:ext cx="685800" cy="268432"/>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46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nodeType="clickEffect">
                                  <p:stCondLst>
                                    <p:cond delay="0"/>
                                  </p:stCondLst>
                                  <p:childTnLst>
                                    <p:anim calcmode="lin" valueType="num">
                                      <p:cBhvr additive="base">
                                        <p:cTn id="56" dur="500"/>
                                        <p:tgtEl>
                                          <p:spTgt spid="4"/>
                                        </p:tgtEl>
                                        <p:attrNameLst>
                                          <p:attrName>ppt_x</p:attrName>
                                        </p:attrNameLst>
                                      </p:cBhvr>
                                      <p:tavLst>
                                        <p:tav tm="0">
                                          <p:val>
                                            <p:strVal val="ppt_x"/>
                                          </p:val>
                                        </p:tav>
                                        <p:tav tm="100000">
                                          <p:val>
                                            <p:strVal val="ppt_x"/>
                                          </p:val>
                                        </p:tav>
                                      </p:tavLst>
                                    </p:anim>
                                    <p:anim calcmode="lin" valueType="num">
                                      <p:cBhvr additive="base">
                                        <p:cTn id="57" dur="500"/>
                                        <p:tgtEl>
                                          <p:spTgt spid="4"/>
                                        </p:tgtEl>
                                        <p:attrNameLst>
                                          <p:attrName>ppt_y</p:attrName>
                                        </p:attrNameLst>
                                      </p:cBhvr>
                                      <p:tavLst>
                                        <p:tav tm="0">
                                          <p:val>
                                            <p:strVal val="ppt_y"/>
                                          </p:val>
                                        </p:tav>
                                        <p:tav tm="100000">
                                          <p:val>
                                            <p:strVal val="1+ppt_h/2"/>
                                          </p:val>
                                        </p:tav>
                                      </p:tavLst>
                                    </p:anim>
                                    <p:set>
                                      <p:cBhvr>
                                        <p:cTn id="58" dur="1" fill="hold">
                                          <p:stCondLst>
                                            <p:cond delay="499"/>
                                          </p:stCondLst>
                                        </p:cTn>
                                        <p:tgtEl>
                                          <p:spTgt spid="4"/>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6"/>
                                        </p:tgtEl>
                                        <p:attrNameLst>
                                          <p:attrName>ppt_x</p:attrName>
                                        </p:attrNameLst>
                                      </p:cBhvr>
                                      <p:tavLst>
                                        <p:tav tm="0">
                                          <p:val>
                                            <p:strVal val="ppt_x"/>
                                          </p:val>
                                        </p:tav>
                                        <p:tav tm="100000">
                                          <p:val>
                                            <p:strVal val="ppt_x"/>
                                          </p:val>
                                        </p:tav>
                                      </p:tavLst>
                                    </p:anim>
                                    <p:anim calcmode="lin" valueType="num">
                                      <p:cBhvr additive="base">
                                        <p:cTn id="61" dur="500"/>
                                        <p:tgtEl>
                                          <p:spTgt spid="6"/>
                                        </p:tgtEl>
                                        <p:attrNameLst>
                                          <p:attrName>ppt_y</p:attrName>
                                        </p:attrNameLst>
                                      </p:cBhvr>
                                      <p:tavLst>
                                        <p:tav tm="0">
                                          <p:val>
                                            <p:strVal val="ppt_y"/>
                                          </p:val>
                                        </p:tav>
                                        <p:tav tm="100000">
                                          <p:val>
                                            <p:strVal val="1+ppt_h/2"/>
                                          </p:val>
                                        </p:tav>
                                      </p:tavLst>
                                    </p:anim>
                                    <p:set>
                                      <p:cBhvr>
                                        <p:cTn id="62" dur="1" fill="hold">
                                          <p:stCondLst>
                                            <p:cond delay="499"/>
                                          </p:stCondLst>
                                        </p:cTn>
                                        <p:tgtEl>
                                          <p:spTgt spid="6"/>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5"/>
                                        </p:tgtEl>
                                        <p:attrNameLst>
                                          <p:attrName>ppt_x</p:attrName>
                                        </p:attrNameLst>
                                      </p:cBhvr>
                                      <p:tavLst>
                                        <p:tav tm="0">
                                          <p:val>
                                            <p:strVal val="ppt_x"/>
                                          </p:val>
                                        </p:tav>
                                        <p:tav tm="100000">
                                          <p:val>
                                            <p:strVal val="ppt_x"/>
                                          </p:val>
                                        </p:tav>
                                      </p:tavLst>
                                    </p:anim>
                                    <p:anim calcmode="lin" valueType="num">
                                      <p:cBhvr additive="base">
                                        <p:cTn id="65" dur="500"/>
                                        <p:tgtEl>
                                          <p:spTgt spid="5"/>
                                        </p:tgtEl>
                                        <p:attrNameLst>
                                          <p:attrName>ppt_y</p:attrName>
                                        </p:attrNameLst>
                                      </p:cBhvr>
                                      <p:tavLst>
                                        <p:tav tm="0">
                                          <p:val>
                                            <p:strVal val="ppt_y"/>
                                          </p:val>
                                        </p:tav>
                                        <p:tav tm="100000">
                                          <p:val>
                                            <p:strVal val="1+ppt_h/2"/>
                                          </p:val>
                                        </p:tav>
                                      </p:tavLst>
                                    </p:anim>
                                    <p:set>
                                      <p:cBhvr>
                                        <p:cTn id="6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t>Key Concept 3.3, III Cont.</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sz="2200" dirty="0" smtClean="0"/>
              <a:t>**“Republican Motherhood”**</a:t>
            </a:r>
          </a:p>
          <a:p>
            <a:pPr lvl="1"/>
            <a:r>
              <a:rPr lang="en-US" dirty="0" smtClean="0"/>
              <a:t>Emerged during and after the Revolutionary War</a:t>
            </a:r>
          </a:p>
          <a:p>
            <a:pPr lvl="1"/>
            <a:r>
              <a:rPr lang="en-US" dirty="0" smtClean="0"/>
              <a:t>Belief that it was the duty of mothers to raise “good” citizens</a:t>
            </a:r>
          </a:p>
          <a:p>
            <a:pPr lvl="1"/>
            <a:r>
              <a:rPr lang="en-US" dirty="0" smtClean="0"/>
              <a:t>Women became a leading teacher of their children of values and citizenry</a:t>
            </a:r>
          </a:p>
          <a:p>
            <a:pPr lvl="1"/>
            <a:r>
              <a:rPr lang="en-US" dirty="0" smtClean="0"/>
              <a:t>As a result, women gained more access to education </a:t>
            </a:r>
          </a:p>
          <a:p>
            <a:endParaRPr lang="en-US" sz="2200" dirty="0" smtClean="0"/>
          </a:p>
          <a:p>
            <a:endParaRPr lang="en-US" sz="2200" dirty="0"/>
          </a:p>
          <a:p>
            <a:endParaRPr lang="en-US" sz="2200" dirty="0"/>
          </a:p>
          <a:p>
            <a:endParaRPr lang="en-US" sz="2200" dirty="0" smtClean="0"/>
          </a:p>
          <a:p>
            <a:endParaRPr lang="en-US" sz="2200" dirty="0"/>
          </a:p>
          <a:p>
            <a:endParaRPr lang="en-US" dirty="0"/>
          </a:p>
          <a:p>
            <a:endParaRPr lang="en-US" dirty="0" smtClean="0"/>
          </a:p>
          <a:p>
            <a:endParaRPr lang="en-US" dirty="0" smtClean="0"/>
          </a:p>
          <a:p>
            <a:endParaRPr lang="en-US" dirty="0" smtClean="0"/>
          </a:p>
          <a:p>
            <a:endParaRPr lang="en-US" dirty="0" smtClean="0"/>
          </a:p>
          <a:p>
            <a:pPr lvl="1"/>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a:p>
          <a:p>
            <a:endParaRPr lang="en-US" sz="2000" dirty="0" smtClean="0"/>
          </a:p>
          <a:p>
            <a:endParaRPr lang="en-US" sz="2000" dirty="0" smtClean="0"/>
          </a:p>
          <a:p>
            <a:endParaRPr lang="en-US" sz="2000" dirty="0" smtClean="0"/>
          </a:p>
          <a:p>
            <a:pPr lvl="1"/>
            <a:endParaRPr lang="en-US" sz="2000" dirty="0" smtClean="0"/>
          </a:p>
        </p:txBody>
      </p:sp>
    </p:spTree>
    <p:extLst>
      <p:ext uri="{BB962C8B-B14F-4D97-AF65-F5344CB8AC3E}">
        <p14:creationId xmlns:p14="http://schemas.microsoft.com/office/powerpoint/2010/main" val="17035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543800" cy="914400"/>
          </a:xfrm>
        </p:spPr>
        <p:txBody>
          <a:bodyPr/>
          <a:lstStyle/>
          <a:p>
            <a:pPr algn="ctr"/>
            <a:r>
              <a:rPr lang="en-US" dirty="0" smtClean="0"/>
              <a:t>Test Tips</a:t>
            </a:r>
            <a:endParaRPr lang="en-US" dirty="0"/>
          </a:p>
        </p:txBody>
      </p:sp>
      <p:sp>
        <p:nvSpPr>
          <p:cNvPr id="3" name="Content Placeholder 2"/>
          <p:cNvSpPr>
            <a:spLocks noGrp="1"/>
          </p:cNvSpPr>
          <p:nvPr>
            <p:ph idx="1"/>
          </p:nvPr>
        </p:nvSpPr>
        <p:spPr>
          <a:xfrm>
            <a:off x="381000" y="1295400"/>
            <a:ext cx="8534400" cy="5181600"/>
          </a:xfrm>
        </p:spPr>
        <p:txBody>
          <a:bodyPr>
            <a:normAutofit/>
          </a:bodyPr>
          <a:lstStyle/>
          <a:p>
            <a:r>
              <a:rPr lang="en-US" sz="2800" dirty="0" smtClean="0"/>
              <a:t>Multiple-Choice and Short Answer Questions:</a:t>
            </a:r>
          </a:p>
          <a:p>
            <a:pPr lvl="1"/>
            <a:r>
              <a:rPr lang="en-US" sz="2400" dirty="0" smtClean="0"/>
              <a:t>Native American interactions under the New Nation</a:t>
            </a:r>
          </a:p>
          <a:p>
            <a:pPr lvl="1"/>
            <a:r>
              <a:rPr lang="en-US" sz="2400" dirty="0" smtClean="0"/>
              <a:t>Reasons for the development of political parties</a:t>
            </a:r>
          </a:p>
          <a:p>
            <a:pPr lvl="1"/>
            <a:r>
              <a:rPr lang="en-US" sz="2400" dirty="0" smtClean="0"/>
              <a:t>Republican Motherhood – how were women viewed?</a:t>
            </a:r>
          </a:p>
          <a:p>
            <a:pPr lvl="1"/>
            <a:endParaRPr lang="en-US" sz="2400" dirty="0" smtClean="0"/>
          </a:p>
          <a:p>
            <a:r>
              <a:rPr lang="en-US" sz="2800" dirty="0" smtClean="0"/>
              <a:t>Essay Questions:</a:t>
            </a:r>
          </a:p>
          <a:p>
            <a:pPr lvl="1"/>
            <a:r>
              <a:rPr lang="en-US" sz="2400" dirty="0" smtClean="0"/>
              <a:t>Issues that led to the creation of political parties</a:t>
            </a:r>
          </a:p>
          <a:p>
            <a:pPr lvl="1"/>
            <a:endParaRPr lang="en-US" dirty="0" smtClean="0"/>
          </a:p>
          <a:p>
            <a:pPr lvl="1"/>
            <a:endParaRPr lang="en-US" dirty="0" smtClean="0"/>
          </a:p>
          <a:p>
            <a:endParaRPr lang="en-US" dirty="0"/>
          </a:p>
          <a:p>
            <a:endParaRPr lang="en-US" dirty="0"/>
          </a:p>
        </p:txBody>
      </p:sp>
    </p:spTree>
    <p:extLst>
      <p:ext uri="{BB962C8B-B14F-4D97-AF65-F5344CB8AC3E}">
        <p14:creationId xmlns:p14="http://schemas.microsoft.com/office/powerpoint/2010/main" val="373237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27709"/>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a:t>
            </a:r>
            <a:endParaRPr lang="en-US" dirty="0" smtClean="0"/>
          </a:p>
          <a:p>
            <a:pPr lvl="1"/>
            <a:r>
              <a:rPr lang="en-US" dirty="0" smtClean="0"/>
              <a:t>Leave </a:t>
            </a:r>
            <a:r>
              <a:rPr lang="en-US" dirty="0"/>
              <a:t>in </a:t>
            </a:r>
            <a:r>
              <a:rPr lang="en-US" dirty="0" smtClean="0"/>
              <a:t>comments</a:t>
            </a:r>
          </a:p>
          <a:p>
            <a:pPr lvl="1"/>
            <a:endParaRPr lang="en-US" dirty="0"/>
          </a:p>
          <a:p>
            <a:pPr lvl="1"/>
            <a:endParaRPr lang="en-US" dirty="0" smtClean="0"/>
          </a:p>
          <a:p>
            <a:pPr lvl="1"/>
            <a:endParaRPr lang="en-US" dirty="0"/>
          </a:p>
          <a:p>
            <a:pPr lvl="1"/>
            <a:endParaRPr lang="en-US" dirty="0" smtClean="0"/>
          </a:p>
          <a:p>
            <a:pPr lvl="1"/>
            <a:endParaRPr lang="en-US" dirty="0"/>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5" name="Picture 4" descr="File:Alexander Hamilton portrait by John Trumbull 1806.jpg"/>
          <p:cNvPicPr/>
          <p:nvPr/>
        </p:nvPicPr>
        <p:blipFill>
          <a:blip r:embed="rId2">
            <a:extLst>
              <a:ext uri="{28A0092B-C50C-407E-A947-70E740481C1C}">
                <a14:useLocalDpi xmlns:a14="http://schemas.microsoft.com/office/drawing/2010/main" val="0"/>
              </a:ext>
            </a:extLst>
          </a:blip>
          <a:srcRect/>
          <a:stretch>
            <a:fillRect/>
          </a:stretch>
        </p:blipFill>
        <p:spPr bwMode="auto">
          <a:xfrm>
            <a:off x="6200776" y="3044536"/>
            <a:ext cx="2943224" cy="3771900"/>
          </a:xfrm>
          <a:prstGeom prst="rect">
            <a:avLst/>
          </a:prstGeom>
          <a:noFill/>
          <a:ln>
            <a:noFill/>
          </a:ln>
        </p:spPr>
      </p:pic>
      <p:sp>
        <p:nvSpPr>
          <p:cNvPr id="6" name="Rectangular Callout 5"/>
          <p:cNvSpPr/>
          <p:nvPr/>
        </p:nvSpPr>
        <p:spPr>
          <a:xfrm>
            <a:off x="3636818" y="3352800"/>
            <a:ext cx="2895600" cy="2209800"/>
          </a:xfrm>
          <a:prstGeom prst="wedgeRectCallout">
            <a:avLst>
              <a:gd name="adj1" fmla="val 81559"/>
              <a:gd name="adj2" fmla="val 6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 </a:t>
            </a:r>
          </a:p>
          <a:p>
            <a:pPr algn="ctr"/>
            <a:r>
              <a:rPr lang="en-US" sz="2800" dirty="0" smtClean="0"/>
              <a:t>to subscribe to Adam Norris</a:t>
            </a:r>
            <a:endParaRPr lang="en-US" sz="2800" dirty="0"/>
          </a:p>
        </p:txBody>
      </p:sp>
      <p:sp>
        <p:nvSpPr>
          <p:cNvPr id="7" name="Heart 6"/>
          <p:cNvSpPr/>
          <p:nvPr/>
        </p:nvSpPr>
        <p:spPr>
          <a:xfrm>
            <a:off x="5257800" y="3886200"/>
            <a:ext cx="685800" cy="268432"/>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054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4152</TotalTime>
  <Words>960</Words>
  <Application>Microsoft Office PowerPoint</Application>
  <PresentationFormat>On-screen Show (4:3)</PresentationFormat>
  <Paragraphs>173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APUSH Review: Key Concept 3.3 </vt:lpstr>
      <vt:lpstr>The New Curriculum</vt:lpstr>
      <vt:lpstr>Key Concept 3.3, I</vt:lpstr>
      <vt:lpstr>Key Concept 3.3, I Cont.</vt:lpstr>
      <vt:lpstr>Key Concept 3.3, II</vt:lpstr>
      <vt:lpstr>Key Concept 3.3, III</vt:lpstr>
      <vt:lpstr>Key Concept 3.3, III Cont.</vt:lpstr>
      <vt:lpstr>Test Tips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adam</cp:lastModifiedBy>
  <cp:revision>189</cp:revision>
  <dcterms:created xsi:type="dcterms:W3CDTF">2013-11-22T00:02:11Z</dcterms:created>
  <dcterms:modified xsi:type="dcterms:W3CDTF">2014-08-28T22:17:07Z</dcterms:modified>
</cp:coreProperties>
</file>