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1"/>
  </p:notesMasterIdLst>
  <p:sldIdLst>
    <p:sldId id="257" r:id="rId2"/>
    <p:sldId id="262" r:id="rId3"/>
    <p:sldId id="270" r:id="rId4"/>
    <p:sldId id="271" r:id="rId5"/>
    <p:sldId id="272" r:id="rId6"/>
    <p:sldId id="273" r:id="rId7"/>
    <p:sldId id="274" r:id="rId8"/>
    <p:sldId id="269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A0CA6-8DE7-4347-8190-B847254007B5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E6764-CBA3-4FB9-BB65-97D2950C4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75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CE85ECF-9851-4026-B03A-BBA29FF78CD3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8610600" cy="2595025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APUSH Review: Key </a:t>
            </a:r>
            <a:r>
              <a:rPr lang="en-US" sz="5400" dirty="0">
                <a:solidFill>
                  <a:schemeClr val="tx1"/>
                </a:solidFill>
              </a:rPr>
              <a:t>Concept </a:t>
            </a:r>
            <a:r>
              <a:rPr lang="en-US" sz="5400" dirty="0" smtClean="0">
                <a:solidFill>
                  <a:schemeClr val="tx1"/>
                </a:solidFill>
              </a:rPr>
              <a:t>4.2</a:t>
            </a:r>
            <a:r>
              <a:rPr lang="en-US" sz="5400" dirty="0">
                <a:solidFill>
                  <a:schemeClr val="tx1"/>
                </a:solidFill>
              </a:rPr>
              <a:t/>
            </a:r>
            <a:br>
              <a:rPr lang="en-US" sz="5400" dirty="0">
                <a:solidFill>
                  <a:schemeClr val="tx1"/>
                </a:solidFill>
              </a:rPr>
            </a:b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38600"/>
            <a:ext cx="6553200" cy="8382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Everything You Need To </a:t>
            </a:r>
            <a:r>
              <a:rPr lang="en-US" dirty="0">
                <a:solidFill>
                  <a:schemeClr val="tx1"/>
                </a:solidFill>
              </a:rPr>
              <a:t>K</a:t>
            </a:r>
            <a:r>
              <a:rPr lang="en-US" dirty="0" smtClean="0">
                <a:solidFill>
                  <a:schemeClr val="tx1"/>
                </a:solidFill>
              </a:rPr>
              <a:t>now About Key Concept 4.2 To Succeed In APUSH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FF0000"/>
                </a:solidFill>
              </a:rPr>
              <a:t>www.Apushreview.com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Period 4: 1800 – 1848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" y="4495800"/>
            <a:ext cx="3352800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Shout-out to Mrs. Vaughn. Thanks for your support. Good luck to you and your students!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3059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838200"/>
            <a:ext cx="850392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Key Concept 4.2 “Developments in technology, agriculture, and commerce precipitated profound changes in U.S. settlement patterns, regional identities, gender and family relations, political power, and distribution of consumer goods.”</a:t>
            </a:r>
          </a:p>
          <a:p>
            <a:pPr lvl="1"/>
            <a:r>
              <a:rPr lang="en-US" dirty="0" smtClean="0"/>
              <a:t>Page  40 of the Curriculum Framework</a:t>
            </a:r>
            <a:endParaRPr lang="en-US" dirty="0"/>
          </a:p>
          <a:p>
            <a:r>
              <a:rPr lang="en-US" dirty="0" smtClean="0"/>
              <a:t>Big ideas: </a:t>
            </a:r>
          </a:p>
          <a:p>
            <a:pPr lvl="1"/>
            <a:r>
              <a:rPr lang="en-US" dirty="0" smtClean="0"/>
              <a:t>What were the social and economic impacts of the Market Revolution on immigrants, men, women, Natives, and African Americans?</a:t>
            </a:r>
          </a:p>
          <a:p>
            <a:pPr lvl="1"/>
            <a:r>
              <a:rPr lang="en-US" dirty="0" smtClean="0"/>
              <a:t>Why did the South develop a separate identity from other regions?</a:t>
            </a:r>
          </a:p>
          <a:p>
            <a:pPr lvl="1"/>
            <a:r>
              <a:rPr lang="en-US" dirty="0" smtClean="0"/>
              <a:t>Why did sectionalism develop during this time? Was the government successful at reducing sectional tensions? Why?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927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New Curriculum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87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r>
              <a:rPr lang="en-US" sz="1500" dirty="0" smtClean="0"/>
              <a:t>“A global market and communications revolution, influencing and influenced by technological innovations, led to dramatic shifts in the nature of agriculture and manufacturing.” – </a:t>
            </a:r>
            <a:r>
              <a:rPr lang="en-US" sz="1500" dirty="0" err="1" smtClean="0"/>
              <a:t>pg</a:t>
            </a:r>
            <a:r>
              <a:rPr lang="en-US" sz="1500" dirty="0" smtClean="0"/>
              <a:t> 40 of the curriculum framework</a:t>
            </a:r>
          </a:p>
          <a:p>
            <a:r>
              <a:rPr lang="en-US" dirty="0" smtClean="0"/>
              <a:t>Technological innovations that increased efficiency and extended markets </a:t>
            </a:r>
          </a:p>
          <a:p>
            <a:pPr lvl="1"/>
            <a:r>
              <a:rPr lang="en-US" dirty="0" smtClean="0"/>
              <a:t>Textile machines – made production faster – Spinning Jenny</a:t>
            </a:r>
          </a:p>
          <a:p>
            <a:pPr lvl="1"/>
            <a:r>
              <a:rPr lang="en-US" dirty="0" smtClean="0"/>
              <a:t>Steam engines – Allowed boats to go </a:t>
            </a:r>
            <a:r>
              <a:rPr lang="en-US" i="1" dirty="0" smtClean="0"/>
              <a:t>against</a:t>
            </a:r>
            <a:r>
              <a:rPr lang="en-US" dirty="0" smtClean="0"/>
              <a:t> the current</a:t>
            </a:r>
          </a:p>
          <a:p>
            <a:pPr lvl="1"/>
            <a:r>
              <a:rPr lang="en-US" dirty="0" smtClean="0"/>
              <a:t>Interchangeable parts – Eli Whitney – increased production</a:t>
            </a:r>
          </a:p>
          <a:p>
            <a:pPr lvl="1"/>
            <a:r>
              <a:rPr lang="en-US" dirty="0" smtClean="0"/>
              <a:t>Canals – shipping goods farther – Erie Canal</a:t>
            </a:r>
          </a:p>
          <a:p>
            <a:pPr lvl="1"/>
            <a:r>
              <a:rPr lang="en-US" dirty="0" smtClean="0"/>
              <a:t>Railroads – increased drastically </a:t>
            </a:r>
          </a:p>
          <a:p>
            <a:pPr lvl="1"/>
            <a:r>
              <a:rPr lang="en-US" dirty="0"/>
              <a:t>Telegraph – information spread more rapidly </a:t>
            </a:r>
            <a:endParaRPr lang="en-US" dirty="0" smtClean="0"/>
          </a:p>
          <a:p>
            <a:pPr lvl="1"/>
            <a:r>
              <a:rPr lang="en-US" dirty="0" smtClean="0"/>
              <a:t>Samuel Slater – father of the factory system</a:t>
            </a:r>
            <a:endParaRPr lang="en-US" dirty="0"/>
          </a:p>
          <a:p>
            <a:r>
              <a:rPr lang="en-US" dirty="0"/>
              <a:t>More and more Americans shifted from subsistence farming to producing goods; some entrepreneurs focused on financing</a:t>
            </a:r>
          </a:p>
          <a:p>
            <a:pPr lvl="1"/>
            <a:r>
              <a:rPr lang="en-US" dirty="0"/>
              <a:t>Lowell System – </a:t>
            </a:r>
            <a:r>
              <a:rPr lang="en-US" dirty="0" smtClean="0"/>
              <a:t>factory system in MA; farmers daughters worked in factories in 8 hour shifts; boarding houses and dormitories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Concept 4.2 I</a:t>
            </a:r>
            <a:endParaRPr lang="en-US" dirty="0"/>
          </a:p>
        </p:txBody>
      </p:sp>
      <p:pic>
        <p:nvPicPr>
          <p:cNvPr id="1026" name="Picture 2" descr="File:Eli Whitney by Samuel Finley Breese Morse 182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0"/>
            <a:ext cx="2279072" cy="294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Samuel Slater industriali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3733800" cy="423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40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92500" lnSpcReduction="10000"/>
          </a:bodyPr>
          <a:lstStyle/>
          <a:p>
            <a:r>
              <a:rPr lang="en-US" sz="1700" dirty="0" smtClean="0"/>
              <a:t>“Regional economic specialization, especially the demands of cultivating southern cotton, shaped settlement patterns and the national and international economy.” – page 40 of the curriculum framework</a:t>
            </a:r>
          </a:p>
          <a:p>
            <a:r>
              <a:rPr lang="en-US" dirty="0" smtClean="0"/>
              <a:t>Impacts of cotton:</a:t>
            </a:r>
          </a:p>
          <a:p>
            <a:pPr lvl="1"/>
            <a:r>
              <a:rPr lang="en-US" dirty="0" smtClean="0"/>
              <a:t>Raw material used in textile production in the Northeast </a:t>
            </a:r>
          </a:p>
          <a:p>
            <a:pPr lvl="1"/>
            <a:r>
              <a:rPr lang="en-US" dirty="0" smtClean="0"/>
              <a:t>Economic ties increased (specialization for each region)</a:t>
            </a:r>
          </a:p>
          <a:p>
            <a:pPr lvl="1"/>
            <a:r>
              <a:rPr lang="en-US" dirty="0" smtClean="0"/>
              <a:t>Trade with European countries (Britain and France) shaped international economy</a:t>
            </a:r>
          </a:p>
          <a:p>
            <a:pPr lvl="1"/>
            <a:r>
              <a:rPr lang="en-US" dirty="0" smtClean="0"/>
              <a:t>The internal slave trade increased as demand for slaves increased (especially post 1808 – why?)</a:t>
            </a:r>
            <a:endParaRPr lang="en-US" dirty="0"/>
          </a:p>
          <a:p>
            <a:r>
              <a:rPr lang="en-US" dirty="0" smtClean="0"/>
              <a:t>Efforts to create a unified national economy never fully came to fruition:</a:t>
            </a:r>
          </a:p>
          <a:p>
            <a:pPr lvl="1"/>
            <a:r>
              <a:rPr lang="en-US" dirty="0" smtClean="0"/>
              <a:t>The North and Midwest were linked together more than with the South</a:t>
            </a:r>
            <a:endParaRPr lang="en-US" dirty="0"/>
          </a:p>
          <a:p>
            <a:r>
              <a:rPr lang="en-US" dirty="0" smtClean="0"/>
              <a:t>Henry Clay’s </a:t>
            </a:r>
            <a:r>
              <a:rPr lang="en-US" i="1" dirty="0" smtClean="0"/>
              <a:t>American System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Focused on three parts:</a:t>
            </a:r>
          </a:p>
          <a:p>
            <a:pPr marL="1084263" lvl="2" indent="-457200">
              <a:buFont typeface="+mj-lt"/>
              <a:buAutoNum type="arabicPeriod"/>
            </a:pPr>
            <a:r>
              <a:rPr lang="en-US" dirty="0" smtClean="0"/>
              <a:t>Internal improvements – roads, canals, etc.</a:t>
            </a:r>
          </a:p>
          <a:p>
            <a:pPr marL="1084263" lvl="2" indent="-457200">
              <a:buFont typeface="+mj-lt"/>
              <a:buAutoNum type="arabicPeriod"/>
            </a:pPr>
            <a:r>
              <a:rPr lang="en-US" dirty="0" smtClean="0"/>
              <a:t>Tariffs – (1816) goal was to use to fund internal improvements</a:t>
            </a:r>
          </a:p>
          <a:p>
            <a:pPr marL="1084263" lvl="2" indent="-457200">
              <a:buFont typeface="+mj-lt"/>
              <a:buAutoNum type="arabicPeriod"/>
            </a:pPr>
            <a:r>
              <a:rPr lang="en-US" dirty="0" smtClean="0"/>
              <a:t>Bank of the United States</a:t>
            </a:r>
          </a:p>
          <a:p>
            <a:pPr marL="804863" lvl="1" indent="-457200"/>
            <a:r>
              <a:rPr lang="en-US" dirty="0" smtClean="0"/>
              <a:t>The American System had its critics: inter vs. intra state trade</a:t>
            </a:r>
          </a:p>
          <a:p>
            <a:pPr marL="804863" lvl="1" indent="-457200"/>
            <a:r>
              <a:rPr lang="en-US" dirty="0" smtClean="0"/>
              <a:t>Andrew Jackson and the Maysville Road Veto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Concept 4.2 II </a:t>
            </a:r>
            <a:endParaRPr lang="en-US" dirty="0"/>
          </a:p>
        </p:txBody>
      </p:sp>
      <p:pic>
        <p:nvPicPr>
          <p:cNvPr id="2050" name="Picture 2" descr="File:CottonPl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772" y="3429000"/>
            <a:ext cx="4845628" cy="345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Henry Cl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927" y="0"/>
            <a:ext cx="3803073" cy="459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80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Impacts of seeking natural resources:</a:t>
            </a:r>
          </a:p>
          <a:p>
            <a:pPr lvl="1"/>
            <a:r>
              <a:rPr lang="en-US" dirty="0" smtClean="0"/>
              <a:t>Free migration of people – as the population grew, and threats were removed (War of 1812), more Americans expanded West</a:t>
            </a:r>
          </a:p>
          <a:p>
            <a:pPr lvl="2"/>
            <a:r>
              <a:rPr lang="en-US" dirty="0" smtClean="0"/>
              <a:t>Infrastructure (roads, canals – Erie) helped encourage westward expansion</a:t>
            </a:r>
          </a:p>
          <a:p>
            <a:pPr lvl="1"/>
            <a:r>
              <a:rPr lang="en-US" dirty="0" smtClean="0"/>
              <a:t>Forced migration of people:</a:t>
            </a:r>
          </a:p>
          <a:p>
            <a:pPr lvl="2"/>
            <a:r>
              <a:rPr lang="en-US" dirty="0" smtClean="0"/>
              <a:t>Slavery expanded further and further west – cause of Civil War</a:t>
            </a:r>
          </a:p>
          <a:p>
            <a:pPr lvl="2"/>
            <a:r>
              <a:rPr lang="en-US" dirty="0" smtClean="0"/>
              <a:t>Native Americans – Indian Removal Act and the Trail of Tears</a:t>
            </a:r>
          </a:p>
          <a:p>
            <a:r>
              <a:rPr lang="en-US" dirty="0" smtClean="0"/>
              <a:t>New labor systems:</a:t>
            </a:r>
          </a:p>
          <a:p>
            <a:pPr lvl="1"/>
            <a:r>
              <a:rPr lang="en-US" dirty="0" smtClean="0"/>
              <a:t>Unions – </a:t>
            </a:r>
            <a:r>
              <a:rPr lang="en-US" i="1" dirty="0" smtClean="0"/>
              <a:t>Commonwealth v. Hunt</a:t>
            </a:r>
            <a:r>
              <a:rPr lang="en-US" dirty="0" smtClean="0"/>
              <a:t> – MA State Supreme Court decision ruling that labor unions were legal</a:t>
            </a:r>
          </a:p>
          <a:p>
            <a:pPr lvl="2"/>
            <a:r>
              <a:rPr lang="en-US" dirty="0" smtClean="0"/>
              <a:t>Labor unions became more common and influential in later years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Concept 4.2 II (Cont.)</a:t>
            </a:r>
            <a:endParaRPr lang="en-US" dirty="0"/>
          </a:p>
        </p:txBody>
      </p:sp>
      <p:pic>
        <p:nvPicPr>
          <p:cNvPr id="3074" name="Picture 2" descr="File:Trails of Tears 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040" y="3429000"/>
            <a:ext cx="4440960" cy="339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38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85000" lnSpcReduction="20000"/>
          </a:bodyPr>
          <a:lstStyle/>
          <a:p>
            <a:r>
              <a:rPr lang="en-US" sz="1500" dirty="0" smtClean="0"/>
              <a:t>“The economic changes caused by the market revolution had significant effects on migration patterns, gender and family relations, and the distribution of political power.” – page 41 of the curriculum framework</a:t>
            </a:r>
          </a:p>
          <a:p>
            <a:r>
              <a:rPr lang="en-US" dirty="0" smtClean="0"/>
              <a:t>Canals (Erie!) and roads increased American migration westward:</a:t>
            </a:r>
          </a:p>
          <a:p>
            <a:pPr lvl="1"/>
            <a:r>
              <a:rPr lang="en-US" dirty="0" smtClean="0"/>
              <a:t>Easier for westward expansion and shipment of goods</a:t>
            </a:r>
          </a:p>
          <a:p>
            <a:pPr lvl="1"/>
            <a:r>
              <a:rPr lang="en-US" dirty="0" smtClean="0"/>
              <a:t>New community systems developed that replaced old family and local relationships</a:t>
            </a:r>
          </a:p>
          <a:p>
            <a:pPr lvl="2"/>
            <a:r>
              <a:rPr lang="en-US" dirty="0" smtClean="0"/>
              <a:t>Examples: churches, schools, taverns, etc. develop</a:t>
            </a:r>
          </a:p>
          <a:p>
            <a:pPr lvl="2"/>
            <a:r>
              <a:rPr lang="en-US" dirty="0" smtClean="0"/>
              <a:t>Religion played an instrumental role – gatherings for bible readings</a:t>
            </a:r>
            <a:endParaRPr lang="en-US" dirty="0"/>
          </a:p>
          <a:p>
            <a:r>
              <a:rPr lang="en-US" dirty="0" smtClean="0"/>
              <a:t>Immigrants from Europe tended to settle in the East and Midwest:</a:t>
            </a:r>
          </a:p>
          <a:p>
            <a:pPr lvl="1"/>
            <a:r>
              <a:rPr lang="en-US" dirty="0" smtClean="0"/>
              <a:t>Increased interdependence between Northeast and Old Northwest</a:t>
            </a:r>
          </a:p>
          <a:p>
            <a:pPr lvl="2"/>
            <a:r>
              <a:rPr lang="en-US" dirty="0" smtClean="0"/>
              <a:t>Germans – Ohio as farmers</a:t>
            </a:r>
          </a:p>
          <a:p>
            <a:pPr lvl="2"/>
            <a:r>
              <a:rPr lang="en-US" dirty="0" smtClean="0"/>
              <a:t>Irish – cities as urban workers (Potato famine – 1840s and 1850s)</a:t>
            </a:r>
            <a:endParaRPr lang="en-US" dirty="0"/>
          </a:p>
          <a:p>
            <a:r>
              <a:rPr lang="en-US" dirty="0" smtClean="0"/>
              <a:t>The South remained distinct compared to other regions:</a:t>
            </a:r>
          </a:p>
          <a:p>
            <a:pPr lvl="1"/>
            <a:r>
              <a:rPr lang="en-US" dirty="0" smtClean="0"/>
              <a:t>Culturally:  plantations helped define the region – so economically profitable</a:t>
            </a:r>
          </a:p>
          <a:p>
            <a:pPr lvl="2"/>
            <a:r>
              <a:rPr lang="en-US" dirty="0" smtClean="0"/>
              <a:t>Many wealthy whites viewed themselves as “aristocrats”</a:t>
            </a:r>
          </a:p>
          <a:p>
            <a:pPr lvl="1"/>
            <a:r>
              <a:rPr lang="en-US" dirty="0" smtClean="0"/>
              <a:t>Politically: Plantation owners had significant power; laws protected and reinforced slavery</a:t>
            </a:r>
          </a:p>
          <a:p>
            <a:pPr lvl="1"/>
            <a:r>
              <a:rPr lang="en-US" dirty="0" smtClean="0"/>
              <a:t>Ideologically: Honor in the South was different than North; dueling persisted</a:t>
            </a:r>
          </a:p>
          <a:p>
            <a:pPr lvl="2"/>
            <a:r>
              <a:rPr lang="en-US" dirty="0" smtClean="0"/>
              <a:t>George Fitzhugh – defender of slavery; said of women, “Women, like children, have but one right, and that is the right of protection. The right to protection involves the obligation to obey.”</a:t>
            </a:r>
            <a:endParaRPr lang="en-US" dirty="0"/>
          </a:p>
          <a:p>
            <a:r>
              <a:rPr lang="en-US" dirty="0" smtClean="0"/>
              <a:t>Exports to Europe fueled economic growth (King Cotton)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Concept 4.2 III</a:t>
            </a:r>
            <a:endParaRPr lang="en-US" dirty="0"/>
          </a:p>
        </p:txBody>
      </p:sp>
      <p:pic>
        <p:nvPicPr>
          <p:cNvPr id="4098" name="Picture 2" descr="File:Erie-canal 1840 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52825"/>
            <a:ext cx="76200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ile:Skibbereen by James Mahony, 18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06363"/>
            <a:ext cx="2514600" cy="347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33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92500" lnSpcReduction="10000"/>
          </a:bodyPr>
          <a:lstStyle/>
          <a:p>
            <a:r>
              <a:rPr lang="en-US" sz="1500" dirty="0" smtClean="0"/>
              <a:t>“The economic changes caused by the market revolution had significant effects on migration patterns, gender and family relations, and the distribution of political power.” – page 41 of the curriculum framework</a:t>
            </a:r>
          </a:p>
          <a:p>
            <a:r>
              <a:rPr lang="en-US" dirty="0" smtClean="0"/>
              <a:t>As a result of the Market Revolution:</a:t>
            </a:r>
          </a:p>
          <a:p>
            <a:pPr lvl="1"/>
            <a:r>
              <a:rPr lang="en-US" dirty="0" smtClean="0"/>
              <a:t>Gap between rich and poor increased</a:t>
            </a:r>
          </a:p>
          <a:p>
            <a:pPr lvl="1"/>
            <a:r>
              <a:rPr lang="en-US" dirty="0" smtClean="0"/>
              <a:t>A new, emerging middle class developed</a:t>
            </a:r>
          </a:p>
          <a:p>
            <a:pPr lvl="1"/>
            <a:r>
              <a:rPr lang="en-US" dirty="0" smtClean="0"/>
              <a:t>Home and workplace became more separated</a:t>
            </a:r>
          </a:p>
          <a:p>
            <a:pPr lvl="2"/>
            <a:r>
              <a:rPr lang="en-US" dirty="0" smtClean="0"/>
              <a:t>People worked outside the home more often</a:t>
            </a:r>
          </a:p>
          <a:p>
            <a:pPr lvl="1"/>
            <a:r>
              <a:rPr lang="en-US" dirty="0" smtClean="0"/>
              <a:t>Gender and family roles and expectations changed drastically</a:t>
            </a:r>
            <a:endParaRPr lang="en-US" dirty="0"/>
          </a:p>
          <a:p>
            <a:pPr lvl="2"/>
            <a:r>
              <a:rPr lang="en-US" dirty="0" smtClean="0"/>
              <a:t>Cult of Domesticity – Separate Spheres for women; expectation was to be subordinate to men and raise children</a:t>
            </a:r>
          </a:p>
          <a:p>
            <a:pPr lvl="2"/>
            <a:r>
              <a:rPr lang="en-US" dirty="0" smtClean="0"/>
              <a:t>Lydia Maria Child – abolitionist and women’s rights activists</a:t>
            </a:r>
          </a:p>
          <a:p>
            <a:r>
              <a:rPr lang="en-US" dirty="0" smtClean="0"/>
              <a:t>Sectionalism, not nationalism, was a major focus for many political leaders stances on several issues:</a:t>
            </a:r>
          </a:p>
          <a:p>
            <a:pPr lvl="1"/>
            <a:r>
              <a:rPr lang="en-US" dirty="0" smtClean="0"/>
              <a:t>Slavery – increasing tensions between the North and South as the 19</a:t>
            </a:r>
            <a:r>
              <a:rPr lang="en-US" baseline="30000" dirty="0" smtClean="0"/>
              <a:t>th</a:t>
            </a:r>
            <a:r>
              <a:rPr lang="en-US" dirty="0" smtClean="0"/>
              <a:t> century went on (Fugitive Slave Law)</a:t>
            </a:r>
          </a:p>
          <a:p>
            <a:pPr lvl="1"/>
            <a:r>
              <a:rPr lang="en-US" dirty="0" smtClean="0"/>
              <a:t>National Bank – Northeast tended to favor the BUS, South was against </a:t>
            </a:r>
          </a:p>
          <a:p>
            <a:pPr lvl="1"/>
            <a:r>
              <a:rPr lang="en-US" dirty="0" smtClean="0"/>
              <a:t>Internal Improvements – many in the west (Henry Clay) favored; the West was not as developed as other areas</a:t>
            </a:r>
          </a:p>
          <a:p>
            <a:pPr lvl="1"/>
            <a:r>
              <a:rPr lang="en-US" dirty="0" smtClean="0"/>
              <a:t>Tariffs – favored by Northern manufacturers; disliked by Southerners 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Concept 4.2 III Cont. </a:t>
            </a:r>
            <a:endParaRPr lang="en-US" dirty="0"/>
          </a:p>
        </p:txBody>
      </p:sp>
      <p:pic>
        <p:nvPicPr>
          <p:cNvPr id="5122" name="Picture 2" descr="File:Lydia Maria Child engrav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0"/>
            <a:ext cx="295592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34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181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Multiple-Choice and Short Answer Questions:</a:t>
            </a:r>
          </a:p>
          <a:p>
            <a:pPr lvl="1"/>
            <a:r>
              <a:rPr lang="en-US" sz="2000" dirty="0" smtClean="0"/>
              <a:t>Impact of technology on industry and agriculture</a:t>
            </a:r>
          </a:p>
          <a:p>
            <a:pPr lvl="1"/>
            <a:r>
              <a:rPr lang="en-US" sz="2000" dirty="0" smtClean="0"/>
              <a:t>Reasons for immigration and westward expansion</a:t>
            </a:r>
          </a:p>
          <a:p>
            <a:pPr lvl="1"/>
            <a:r>
              <a:rPr lang="en-US" sz="2000" dirty="0" smtClean="0"/>
              <a:t>Impact of Market Revolution</a:t>
            </a:r>
          </a:p>
          <a:p>
            <a:pPr lvl="1"/>
            <a:r>
              <a:rPr lang="en-US" sz="2000" dirty="0" smtClean="0"/>
              <a:t>American System!</a:t>
            </a:r>
          </a:p>
          <a:p>
            <a:r>
              <a:rPr lang="en-US" sz="3200" dirty="0" smtClean="0"/>
              <a:t>Essay Questions:</a:t>
            </a:r>
          </a:p>
          <a:p>
            <a:pPr lvl="1"/>
            <a:r>
              <a:rPr lang="en-US" dirty="0" smtClean="0"/>
              <a:t>Reasons for sectional tensions/emergence of unique regional identities</a:t>
            </a:r>
          </a:p>
          <a:p>
            <a:pPr lvl="1"/>
            <a:r>
              <a:rPr lang="en-US" dirty="0" smtClean="0"/>
              <a:t>Impact of Market Revolution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543800" cy="914400"/>
          </a:xfrm>
        </p:spPr>
        <p:txBody>
          <a:bodyPr/>
          <a:lstStyle/>
          <a:p>
            <a:pPr algn="ctr"/>
            <a:r>
              <a:rPr lang="en-US" dirty="0" smtClean="0"/>
              <a:t>Test 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37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2080" y="1524000"/>
            <a:ext cx="8229600" cy="4762033"/>
          </a:xfr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Help spread the word</a:t>
            </a:r>
          </a:p>
          <a:p>
            <a:r>
              <a:rPr lang="en-US" dirty="0"/>
              <a:t>Questions? Comments? </a:t>
            </a:r>
            <a:endParaRPr lang="en-US" dirty="0" smtClean="0"/>
          </a:p>
          <a:p>
            <a:pPr lvl="1"/>
            <a:r>
              <a:rPr lang="en-US" dirty="0" smtClean="0"/>
              <a:t>Leave </a:t>
            </a:r>
            <a:r>
              <a:rPr lang="en-US" dirty="0"/>
              <a:t>in </a:t>
            </a:r>
            <a:r>
              <a:rPr lang="en-US" dirty="0" smtClean="0"/>
              <a:t>comments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27709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10" y="454611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pic>
        <p:nvPicPr>
          <p:cNvPr id="5" name="Picture 4" descr="File:Henry Cl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782" y="2266765"/>
            <a:ext cx="3803073" cy="459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4191000" y="3048000"/>
            <a:ext cx="2362200" cy="1752600"/>
          </a:xfrm>
          <a:prstGeom prst="wedgeRoundRectCallout">
            <a:avLst>
              <a:gd name="adj1" fmla="val 75941"/>
              <a:gd name="adj2" fmla="val 269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Good luck on your tests, especially the one in May!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405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4828</TotalTime>
  <Words>1067</Words>
  <Application>Microsoft Office PowerPoint</Application>
  <PresentationFormat>On-screen Show (4:3)</PresentationFormat>
  <Paragraphs>155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Waveform</vt:lpstr>
      <vt:lpstr>APUSH Review: Key Concept 4.2 </vt:lpstr>
      <vt:lpstr>The New Curriculum</vt:lpstr>
      <vt:lpstr>Key Concept 4.2 I</vt:lpstr>
      <vt:lpstr>Key Concept 4.2 II </vt:lpstr>
      <vt:lpstr>Key Concept 4.2 II (Cont.)</vt:lpstr>
      <vt:lpstr>Key Concept 4.2 III</vt:lpstr>
      <vt:lpstr>Key Concept 4.2 III Cont. </vt:lpstr>
      <vt:lpstr>Test Tips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The Election of 1844</dc:title>
  <dc:creator>Adam</dc:creator>
  <cp:lastModifiedBy>adam</cp:lastModifiedBy>
  <cp:revision>236</cp:revision>
  <dcterms:created xsi:type="dcterms:W3CDTF">2013-11-22T00:02:11Z</dcterms:created>
  <dcterms:modified xsi:type="dcterms:W3CDTF">2014-09-28T17:58:46Z</dcterms:modified>
</cp:coreProperties>
</file>