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lvl1pPr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6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2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8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4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30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6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2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800" algn="ctr" defTabSz="58420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D455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8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40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>
            <a:lvl1pPr marL="431800" indent="-431800">
              <a:lnSpc>
                <a:spcPct val="100000"/>
              </a:lnSpc>
              <a:spcBef>
                <a:spcPts val="3800"/>
              </a:spcBef>
              <a:defRPr sz="3800"/>
            </a:lvl1pPr>
            <a:lvl2pPr marL="863600" indent="-431800">
              <a:lnSpc>
                <a:spcPct val="100000"/>
              </a:lnSpc>
              <a:spcBef>
                <a:spcPts val="3800"/>
              </a:spcBef>
              <a:defRPr sz="3800"/>
            </a:lvl2pPr>
            <a:lvl3pPr marL="1295400" indent="-431800">
              <a:lnSpc>
                <a:spcPct val="100000"/>
              </a:lnSpc>
              <a:spcBef>
                <a:spcPts val="3800"/>
              </a:spcBef>
              <a:defRPr sz="3800"/>
            </a:lvl3pPr>
            <a:lvl4pPr marL="1727200" indent="-431800">
              <a:lnSpc>
                <a:spcPct val="100000"/>
              </a:lnSpc>
              <a:spcBef>
                <a:spcPts val="3800"/>
              </a:spcBef>
              <a:defRPr sz="3800"/>
            </a:lvl4pPr>
            <a:lvl5pPr marL="2159000" indent="-431800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  <a:endParaRPr sz="38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  <a:endParaRPr sz="38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  <a:endParaRPr sz="38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  <a:endParaRPr sz="38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  <a:endParaRPr sz="4600">
              <a:solidFill>
                <a:srgbClr val="53535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  <a:endParaRPr sz="4600">
              <a:solidFill>
                <a:srgbClr val="53535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  <a:endParaRPr sz="4600">
              <a:solidFill>
                <a:srgbClr val="535353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  <a:endParaRPr sz="4600">
              <a:solidFill>
                <a:srgbClr val="535353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5207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marL="10414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marL="15621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marL="20828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marL="26035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marL="31242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marL="36449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marL="41656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marL="4686300" indent="-520700" defTabSz="584200">
        <a:lnSpc>
          <a:spcPct val="120000"/>
        </a:lnSpc>
        <a:spcBef>
          <a:spcPts val="4600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image" Target="../media/image10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i="1" sz="7200">
                <a:solidFill>
                  <a:srgbClr val="535353"/>
                </a:solidFill>
              </a:rPr>
              <a:t>Government In America</a:t>
            </a:r>
            <a:r>
              <a:rPr cap="all" sz="7200">
                <a:solidFill>
                  <a:srgbClr val="535353"/>
                </a:solidFill>
              </a:rPr>
              <a:t>: Chapter 11, 15th Edition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Interest Groups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How Groups Try to Shape Policy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Litigation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When interest groups fail, courts are often an avenue for change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Civil Rights Movement of the 1950s and 1960s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**Amicus Curiae briefs*** (Friend of the court)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Allows groups to file briefs to the court to give their opinion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Class action lawsuits: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Combines people in similar situations into one large case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Example - Former NFL players suffering from concussions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Going Public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Interest groups often use their image to help sway public opinion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Types of Interest Groups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Economic Interests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The government provides subsidies to many different groups 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Labor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Unions seek better working conditions, higher wages, and fewer hours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 u="sng">
                <a:solidFill>
                  <a:srgbClr val="535353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Union shop</a:t>
            </a:r>
            <a:r>
              <a:rPr sz="2391">
                <a:solidFill>
                  <a:srgbClr val="535353"/>
                </a:solidFill>
              </a:rPr>
              <a:t> - requires workers to join a union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 u="sng">
                <a:solidFill>
                  <a:srgbClr val="535353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Right-to-work-laws</a:t>
            </a:r>
            <a:r>
              <a:rPr sz="2391">
                <a:solidFill>
                  <a:srgbClr val="535353"/>
                </a:solidFill>
              </a:rPr>
              <a:t> - does not require workers to join unions</a:t>
            </a:r>
            <a:endParaRPr sz="2391">
              <a:solidFill>
                <a:srgbClr val="535353"/>
              </a:solidFill>
            </a:endParaRPr>
          </a:p>
          <a:p>
            <a:pPr lvl="2" marL="812291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Taft-Hartley Act (1947) - allowed states to pass right-to-work laws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Decline of union membership:</a:t>
            </a:r>
            <a:endParaRPr sz="2391">
              <a:solidFill>
                <a:srgbClr val="535353"/>
              </a:solidFill>
            </a:endParaRPr>
          </a:p>
          <a:p>
            <a:pPr lvl="2" marL="812291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Lower wages in other countries affects employment in US (outsourcing)</a:t>
            </a:r>
            <a:endParaRPr sz="2391">
              <a:solidFill>
                <a:srgbClr val="535353"/>
              </a:solidFill>
            </a:endParaRPr>
          </a:p>
          <a:p>
            <a:pPr lvl="2" marL="812291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Many workers don’t believe they will benefit from unions</a:t>
            </a:r>
          </a:p>
        </p:txBody>
      </p:sp>
      <p:pic>
        <p:nvPicPr>
          <p:cNvPr id="72" name="505px-Robert_Taft_1939_stands_at_microphon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55261" y="1618712"/>
            <a:ext cx="4287348" cy="5085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1" grpId="1"/>
      <p:bldP build="whole" bldLvl="1" animBg="1" rev="0" advAuto="0" spid="7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Types of Interest Groups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400938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2E52F6"/>
                </a:solidFill>
              </a:rPr>
              <a:t>Business</a:t>
            </a:r>
            <a:endParaRPr sz="3541">
              <a:solidFill>
                <a:srgbClr val="2E52F6"/>
              </a:solidFill>
            </a:endParaRPr>
          </a:p>
          <a:p>
            <a:pPr lvl="1" marL="801877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535353"/>
                </a:solidFill>
              </a:rPr>
              <a:t>Many corporations have offices in D.C.</a:t>
            </a:r>
            <a:endParaRPr sz="3541">
              <a:solidFill>
                <a:srgbClr val="535353"/>
              </a:solidFill>
            </a:endParaRPr>
          </a:p>
          <a:p>
            <a:pPr lvl="1" marL="801877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535353"/>
                </a:solidFill>
              </a:rPr>
              <a:t>Businesses often have differing goals:</a:t>
            </a:r>
            <a:endParaRPr sz="3541">
              <a:solidFill>
                <a:srgbClr val="535353"/>
              </a:solidFill>
            </a:endParaRPr>
          </a:p>
          <a:p>
            <a:pPr lvl="2" marL="1202816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535353"/>
                </a:solidFill>
              </a:rPr>
              <a:t>RRs don’t want more highways, trucking companies do</a:t>
            </a:r>
            <a:endParaRPr sz="3541">
              <a:solidFill>
                <a:srgbClr val="535353"/>
              </a:solidFill>
            </a:endParaRPr>
          </a:p>
          <a:p>
            <a:pPr lvl="0" marL="400938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2E52F6"/>
                </a:solidFill>
              </a:rPr>
              <a:t>Environmental Interests</a:t>
            </a:r>
            <a:endParaRPr sz="3541">
              <a:solidFill>
                <a:srgbClr val="2E52F6"/>
              </a:solidFill>
            </a:endParaRPr>
          </a:p>
          <a:p>
            <a:pPr lvl="1" marL="801877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535353"/>
                </a:solidFill>
              </a:rPr>
              <a:t>Seek to combat pollution and global warming</a:t>
            </a:r>
            <a:endParaRPr sz="3541">
              <a:solidFill>
                <a:srgbClr val="535353"/>
              </a:solidFill>
            </a:endParaRPr>
          </a:p>
          <a:p>
            <a:pPr lvl="1" marL="801877" indent="-400938" defTabSz="449833">
              <a:spcBef>
                <a:spcPts val="3500"/>
              </a:spcBef>
              <a:defRPr sz="1800">
                <a:solidFill>
                  <a:srgbClr val="000000"/>
                </a:solidFill>
              </a:defRPr>
            </a:pPr>
            <a:r>
              <a:rPr sz="3541">
                <a:solidFill>
                  <a:srgbClr val="535353"/>
                </a:solidFill>
              </a:rPr>
              <a:t>Oppose off-shore drilling </a:t>
            </a:r>
          </a:p>
        </p:txBody>
      </p:sp>
      <p:pic>
        <p:nvPicPr>
          <p:cNvPr id="76" name="800px-DC_Street_Sign_-_K_Street_NW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0088" y="2078087"/>
            <a:ext cx="4193681" cy="31452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5" grpId="1"/>
      <p:bldP build="whole" bldLvl="1" animBg="1" rev="0" advAuto="0" spid="76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Types of Interest Groups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2E52F6"/>
                </a:solidFill>
              </a:rPr>
              <a:t>Equality Interests</a:t>
            </a:r>
            <a:endParaRPr sz="1886">
              <a:solidFill>
                <a:srgbClr val="2E52F6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National Association for the Advancement of Colored People (NAACP)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Argued before the Supreme Court in </a:t>
            </a:r>
            <a:r>
              <a:rPr i="1" sz="1886">
                <a:solidFill>
                  <a:srgbClr val="535353"/>
                </a:solidFill>
              </a:rPr>
              <a:t>Brown v. Board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Fought discrimination throughout the US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National Organization for Women (NOW)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Advocate the passage of the Equal Rights Amendment (ERA)</a:t>
            </a:r>
            <a:endParaRPr sz="1886">
              <a:solidFill>
                <a:srgbClr val="535353"/>
              </a:solidFill>
            </a:endParaRPr>
          </a:p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2E52F6"/>
                </a:solidFill>
              </a:rPr>
              <a:t>Consumer and Other Public Interest Lobbies</a:t>
            </a:r>
            <a:endParaRPr sz="1886">
              <a:solidFill>
                <a:srgbClr val="2E52F6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Public Interest Lobbies - organizations that seek to a collective good, and which members of the organization do not directly benefit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Example - consumer advocate groups - </a:t>
            </a:r>
            <a:r>
              <a:rPr i="1" sz="1886">
                <a:solidFill>
                  <a:srgbClr val="535353"/>
                </a:solidFill>
              </a:rPr>
              <a:t>Unsafe at Any Speed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Consumer Product Safety Commission - created by Congress to regulate consumer products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Other public interest groups: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Christian Coalition - advocate moral standards, Common Cause - Advocate for a more transparent government</a:t>
            </a:r>
          </a:p>
        </p:txBody>
      </p:sp>
      <p:pic>
        <p:nvPicPr>
          <p:cNvPr id="80" name="1936_Thurgood_Marshall_NAACP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28150" y="1898650"/>
            <a:ext cx="2882900" cy="430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463px-Betty_Friedan_1960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23679" y="1009650"/>
            <a:ext cx="3255171" cy="4211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400px-Ralph-Nader-1975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56464" y="1974850"/>
            <a:ext cx="3702236" cy="55440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nodeType="afterEffect" presetClass="exi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afterEffect" presetClass="exi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4"/>
      <p:bldP build="whole" bldLvl="1" animBg="1" rev="0" advAuto="0" spid="80" grpId="2"/>
      <p:bldP build="whole" bldLvl="1" animBg="1" rev="0" advAuto="0" spid="81" grpId="5"/>
      <p:bldP build="p" bldLvl="5" animBg="1" rev="0" advAuto="0" spid="79" grpId="1"/>
      <p:bldP build="whole" bldLvl="1" animBg="1" rev="0" advAuto="0" spid="82" grpId="6"/>
      <p:bldP build="whole" bldLvl="1" animBg="1" rev="0" advAuto="0" spid="81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Understanding Interest Groups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317627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2E52F6"/>
                </a:solidFill>
              </a:rPr>
              <a:t>Interest Groups and Democracy</a:t>
            </a:r>
            <a:endParaRPr sz="2806">
              <a:solidFill>
                <a:srgbClr val="2E52F6"/>
              </a:solidFill>
            </a:endParaRPr>
          </a:p>
          <a:p>
            <a:pPr lvl="1" marL="635254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535353"/>
                </a:solidFill>
              </a:rPr>
              <a:t>Madison argued in Federalist 10 that opposing interest                                groups would counterbalance each other</a:t>
            </a:r>
            <a:endParaRPr sz="2806">
              <a:solidFill>
                <a:srgbClr val="535353"/>
              </a:solidFill>
            </a:endParaRPr>
          </a:p>
          <a:p>
            <a:pPr lvl="1" marL="635254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535353"/>
                </a:solidFill>
              </a:rPr>
              <a:t>Elite theorists argue that interest groups corrupt American politics</a:t>
            </a:r>
            <a:endParaRPr sz="2806">
              <a:solidFill>
                <a:srgbClr val="535353"/>
              </a:solidFill>
            </a:endParaRPr>
          </a:p>
          <a:p>
            <a:pPr lvl="1" marL="635254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535353"/>
                </a:solidFill>
              </a:rPr>
              <a:t>Hyperpluralists argue that policymakers seek to appease powerful interest groups</a:t>
            </a:r>
            <a:endParaRPr sz="2806">
              <a:solidFill>
                <a:srgbClr val="535353"/>
              </a:solidFill>
            </a:endParaRPr>
          </a:p>
          <a:p>
            <a:pPr lvl="0" marL="317627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2E52F6"/>
                </a:solidFill>
              </a:rPr>
              <a:t>Interest Groups and the Scope of Government</a:t>
            </a:r>
            <a:endParaRPr sz="2806">
              <a:solidFill>
                <a:srgbClr val="2E52F6"/>
              </a:solidFill>
            </a:endParaRPr>
          </a:p>
          <a:p>
            <a:pPr lvl="1" marL="635254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535353"/>
                </a:solidFill>
              </a:rPr>
              <a:t>Interest groups increase the size of government - ensure that certain government programs never go away</a:t>
            </a:r>
            <a:endParaRPr sz="2806">
              <a:solidFill>
                <a:srgbClr val="535353"/>
              </a:solidFill>
            </a:endParaRPr>
          </a:p>
          <a:p>
            <a:pPr lvl="1" marL="635254" indent="-317627" defTabSz="356362">
              <a:spcBef>
                <a:spcPts val="2800"/>
              </a:spcBef>
              <a:defRPr sz="1800">
                <a:solidFill>
                  <a:srgbClr val="000000"/>
                </a:solidFill>
              </a:defRPr>
            </a:pPr>
            <a:r>
              <a:rPr sz="2806">
                <a:solidFill>
                  <a:srgbClr val="535353"/>
                </a:solidFill>
              </a:rPr>
              <a:t>As the federal government expands, so does the number of interest groups</a:t>
            </a:r>
          </a:p>
        </p:txBody>
      </p:sp>
      <p:pic>
        <p:nvPicPr>
          <p:cNvPr id="86" name="493px-James_Madis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30714" y="176683"/>
            <a:ext cx="3926232" cy="47783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6" grpId="2"/>
      <p:bldP build="p" bldLvl="5" animBg="1" rev="0" advAuto="0" spid="8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Quick Recap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xfrm>
            <a:off x="159246" y="2443807"/>
            <a:ext cx="12489954" cy="6996709"/>
          </a:xfrm>
          <a:prstGeom prst="rect">
            <a:avLst/>
          </a:prstGeom>
        </p:spPr>
        <p:txBody>
          <a:bodyPr/>
          <a:lstStyle/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Interest groups vs. political parties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Pluralist, Elitist, and Hyperpluralist views of interest groups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Free-rider problem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Single-issue groups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Lobbyists - types and goals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PACs and campaign spending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Amicus Curiae Briefs</a:t>
            </a:r>
            <a:endParaRPr sz="3036">
              <a:solidFill>
                <a:srgbClr val="535353"/>
              </a:solidFill>
            </a:endParaRPr>
          </a:p>
          <a:p>
            <a:pPr lvl="0" marL="343662" indent="-343662" defTabSz="385572">
              <a:spcBef>
                <a:spcPts val="3000"/>
              </a:spcBef>
              <a:defRPr sz="1800">
                <a:solidFill>
                  <a:srgbClr val="000000"/>
                </a:solidFill>
              </a:defRPr>
            </a:pPr>
            <a:r>
              <a:rPr sz="3036">
                <a:solidFill>
                  <a:srgbClr val="535353"/>
                </a:solidFill>
              </a:rPr>
              <a:t>Union Shops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See You Back Here For Chapter 12!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3700" indent="-393700">
              <a:lnSpc>
                <a:spcPct val="90000"/>
              </a:lnSpc>
              <a:spcBef>
                <a:spcPts val="28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Avenir Next Medium"/>
                <a:ea typeface="Avenir Next Medium"/>
                <a:cs typeface="Avenir Next Medium"/>
                <a:sym typeface="Avenir Next Medium"/>
              </a:rPr>
              <a:t>Thanks for Watching</a:t>
            </a:r>
            <a:endParaRPr sz="3200">
              <a:solidFill>
                <a:srgbClr val="5E524C"/>
              </a:solidFill>
              <a:effectLst>
                <a:outerShdw sx="100000" sy="100000" kx="0" ky="0" algn="b" rotWithShape="0" blurRad="25400" dist="25400" dir="5520000">
                  <a:srgbClr val="FFFFFF">
                    <a:alpha val="71999"/>
                  </a:srgbClr>
                </a:outerShdw>
              </a:effectLst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lvl="0" marL="320842" indent="-320842">
              <a:lnSpc>
                <a:spcPct val="90000"/>
              </a:lnSpc>
              <a:spcBef>
                <a:spcPts val="28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Avenir Next Medium"/>
                <a:ea typeface="Avenir Next Medium"/>
                <a:cs typeface="Avenir Next Medium"/>
                <a:sym typeface="Avenir Next Medium"/>
              </a:rPr>
              <a:t>Please subscribe, share with others</a:t>
            </a:r>
            <a:endParaRPr sz="3200">
              <a:solidFill>
                <a:srgbClr val="5E524C"/>
              </a:solidFill>
              <a:effectLst>
                <a:outerShdw sx="100000" sy="100000" kx="0" ky="0" algn="b" rotWithShape="0" blurRad="25400" dist="25400" dir="5520000">
                  <a:srgbClr val="FFFFFF">
                    <a:alpha val="71999"/>
                  </a:srgbClr>
                </a:outerShdw>
              </a:effectLst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lvl="0" marL="320842" indent="-320842">
              <a:lnSpc>
                <a:spcPct val="90000"/>
              </a:lnSpc>
              <a:spcBef>
                <a:spcPts val="28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Avenir Next Medium"/>
                <a:ea typeface="Avenir Next Medium"/>
                <a:cs typeface="Avenir Next Medium"/>
                <a:sym typeface="Avenir Next Medium"/>
              </a:rPr>
              <a:t>Check out all my videos related to the new curriculum</a:t>
            </a:r>
            <a:endParaRPr sz="3200">
              <a:solidFill>
                <a:srgbClr val="5E524C"/>
              </a:solidFill>
              <a:effectLst>
                <a:outerShdw sx="100000" sy="100000" kx="0" ky="0" algn="b" rotWithShape="0" blurRad="25400" dist="25400" dir="5520000">
                  <a:srgbClr val="FFFFFF">
                    <a:alpha val="71999"/>
                  </a:srgbClr>
                </a:outerShdw>
              </a:effectLst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lvl="0" marL="320842" indent="-320842">
              <a:lnSpc>
                <a:spcPct val="90000"/>
              </a:lnSpc>
              <a:spcBef>
                <a:spcPts val="28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5E524C"/>
                </a:solidFill>
                <a:effectLst>
                  <a:outerShdw sx="100000" sy="100000" kx="0" ky="0" algn="b" rotWithShape="0" blurRad="25400" dist="25400" dir="5520000">
                    <a:srgbClr val="FFFFFF">
                      <a:alpha val="71999"/>
                    </a:srgbClr>
                  </a:outerShdw>
                </a:effectLst>
                <a:latin typeface="Avenir Next Medium"/>
                <a:ea typeface="Avenir Next Medium"/>
                <a:cs typeface="Avenir Next Medium"/>
                <a:sym typeface="Avenir Next Medium"/>
              </a:rPr>
              <a:t>Best of luck on all your tests!</a:t>
            </a:r>
          </a:p>
        </p:txBody>
      </p:sp>
      <p:pic>
        <p:nvPicPr>
          <p:cNvPr id="93" name="480px-John_Boehner_official_portrai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36246" y="3285033"/>
            <a:ext cx="4152108" cy="51901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The Role of Interest Groups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07212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What is an interest group?</a:t>
            </a:r>
            <a:endParaRPr sz="2714">
              <a:solidFill>
                <a:srgbClr val="535353"/>
              </a:solidFill>
            </a:endParaRPr>
          </a:p>
          <a:p>
            <a:pPr lvl="1" marL="614425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Group of people that share policy goals and engage in politics to meet their goals</a:t>
            </a:r>
            <a:endParaRPr sz="2714">
              <a:solidFill>
                <a:srgbClr val="535353"/>
              </a:solidFill>
            </a:endParaRPr>
          </a:p>
          <a:p>
            <a:pPr lvl="1" marL="614425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Interest groups are protected via the 1st amendment - organize (assembly)</a:t>
            </a:r>
            <a:endParaRPr sz="2714">
              <a:solidFill>
                <a:srgbClr val="535353"/>
              </a:solidFill>
            </a:endParaRPr>
          </a:p>
          <a:p>
            <a:pPr lvl="0" marL="307212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What are the goals of interest groups?</a:t>
            </a:r>
            <a:endParaRPr sz="2714">
              <a:solidFill>
                <a:srgbClr val="535353"/>
              </a:solidFill>
            </a:endParaRPr>
          </a:p>
          <a:p>
            <a:pPr lvl="1" marL="614425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To change policy on the national, state, and/or local levels</a:t>
            </a:r>
            <a:endParaRPr sz="2714">
              <a:solidFill>
                <a:srgbClr val="535353"/>
              </a:solidFill>
            </a:endParaRPr>
          </a:p>
          <a:p>
            <a:pPr lvl="0" marL="307212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How are interest groups different than political parties?</a:t>
            </a:r>
            <a:endParaRPr sz="2714">
              <a:solidFill>
                <a:srgbClr val="535353"/>
              </a:solidFill>
            </a:endParaRPr>
          </a:p>
          <a:p>
            <a:pPr lvl="1" marL="614425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Interest groups don’t run their own candidates</a:t>
            </a:r>
            <a:endParaRPr sz="2714">
              <a:solidFill>
                <a:srgbClr val="535353"/>
              </a:solidFill>
            </a:endParaRPr>
          </a:p>
          <a:p>
            <a:pPr lvl="1" marL="614425" indent="-307212" defTabSz="344677">
              <a:spcBef>
                <a:spcPts val="2700"/>
              </a:spcBef>
              <a:defRPr sz="1800">
                <a:solidFill>
                  <a:srgbClr val="000000"/>
                </a:solidFill>
              </a:defRPr>
            </a:pPr>
            <a:r>
              <a:rPr sz="2714">
                <a:solidFill>
                  <a:srgbClr val="535353"/>
                </a:solidFill>
              </a:rPr>
              <a:t>Interest groups are specialized in one, or a few, policies</a:t>
            </a:r>
          </a:p>
        </p:txBody>
      </p:sp>
      <p:pic>
        <p:nvPicPr>
          <p:cNvPr id="37" name="450px-NRA_Virginia_HQ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58885" y="5098642"/>
            <a:ext cx="3454231" cy="46056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6" grpId="1"/>
      <p:bldP build="whole" bldLvl="1" animBg="1" rev="0" advAuto="0" spid="3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Theories of Interest Group Politics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Pluralism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Believe that interest groups help bring inspiration to all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Group Theory of Politics: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Groups link people and government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Groups compete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Hard for one group to dominate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Groups follow the rules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Groups use resources to their advantage</a:t>
            </a:r>
            <a:endParaRPr sz="2391">
              <a:solidFill>
                <a:srgbClr val="535353"/>
              </a:solidFill>
            </a:endParaRPr>
          </a:p>
          <a:p>
            <a:pPr lvl="2" marL="812291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Labor using numbers vs. Big Business using $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Theories of Interest Group Politics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96798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2E52F6"/>
                </a:solidFill>
              </a:rPr>
              <a:t>Elitism</a:t>
            </a:r>
            <a:endParaRPr sz="2622">
              <a:solidFill>
                <a:srgbClr val="2E52F6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View many interest groups as insignificant</a:t>
            </a:r>
            <a:endParaRPr sz="2622">
              <a:solidFill>
                <a:srgbClr val="535353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Few people and groups have real power</a:t>
            </a:r>
            <a:endParaRPr sz="2622">
              <a:solidFill>
                <a:srgbClr val="535353"/>
              </a:solidFill>
            </a:endParaRPr>
          </a:p>
          <a:p>
            <a:pPr lvl="0" marL="296798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How elitists view interest groups:</a:t>
            </a:r>
            <a:endParaRPr sz="2622">
              <a:solidFill>
                <a:srgbClr val="535353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The number of groups doesn’t matter, only which ones are powerful</a:t>
            </a:r>
            <a:endParaRPr sz="2622">
              <a:solidFill>
                <a:srgbClr val="535353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Large corporations have tremendous power</a:t>
            </a:r>
            <a:endParaRPr sz="2622">
              <a:solidFill>
                <a:srgbClr val="535353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Interlocking directorates have power - individuals sit on boards of similar organizations</a:t>
            </a:r>
            <a:endParaRPr sz="2622">
              <a:solidFill>
                <a:srgbClr val="535353"/>
              </a:solidFill>
            </a:endParaRPr>
          </a:p>
          <a:p>
            <a:pPr lvl="1" marL="593597" indent="-296798" defTabSz="332993">
              <a:spcBef>
                <a:spcPts val="2600"/>
              </a:spcBef>
              <a:defRPr sz="1800">
                <a:solidFill>
                  <a:srgbClr val="000000"/>
                </a:solidFill>
              </a:defRPr>
            </a:pPr>
            <a:r>
              <a:rPr sz="2622">
                <a:solidFill>
                  <a:srgbClr val="535353"/>
                </a:solidFill>
              </a:rPr>
              <a:t>Corporations prevail on big issues</a:t>
            </a:r>
          </a:p>
        </p:txBody>
      </p:sp>
      <p:pic>
        <p:nvPicPr>
          <p:cNvPr id="44" name="Apple_logo_black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43253" y="1799830"/>
            <a:ext cx="3114818" cy="38252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" grpId="2"/>
      <p:bldP build="p" bldLvl="5" animBg="1" rev="0" advAuto="0" spid="4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Theories of Interest Group Politics</a:t>
            </a:r>
          </a:p>
        </p:txBody>
      </p:sp>
      <p:sp>
        <p:nvSpPr>
          <p:cNvPr id="47" name="Shape 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91592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2E52F6"/>
                </a:solidFill>
              </a:rPr>
              <a:t>Hyperpluralism</a:t>
            </a:r>
            <a:endParaRPr sz="2576">
              <a:solidFill>
                <a:srgbClr val="2E52F6"/>
              </a:solidFill>
            </a:endParaRPr>
          </a:p>
          <a:p>
            <a:pPr lvl="1" marL="583184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Belief that interest groups contribute to gridlock - too many views to appease</a:t>
            </a:r>
            <a:endParaRPr sz="2576">
              <a:solidFill>
                <a:srgbClr val="535353"/>
              </a:solidFill>
            </a:endParaRPr>
          </a:p>
          <a:p>
            <a:pPr lvl="0" marL="291592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Iron Triangle:</a:t>
            </a:r>
            <a:endParaRPr sz="2576">
              <a:solidFill>
                <a:srgbClr val="535353"/>
              </a:solidFill>
            </a:endParaRPr>
          </a:p>
          <a:p>
            <a:pPr lvl="1" marL="583184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Relationship between interest groups, Congress, and the bureaucracy (government agencies that carry out legislation)</a:t>
            </a:r>
            <a:endParaRPr sz="2576">
              <a:solidFill>
                <a:srgbClr val="535353"/>
              </a:solidFill>
            </a:endParaRPr>
          </a:p>
          <a:p>
            <a:pPr lvl="1" marL="583184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All parts of the iron triangle protect their own interests</a:t>
            </a:r>
            <a:endParaRPr sz="2576">
              <a:solidFill>
                <a:srgbClr val="535353"/>
              </a:solidFill>
            </a:endParaRPr>
          </a:p>
          <a:p>
            <a:pPr lvl="0" marL="291592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Hyperpluralists view of interest groups:</a:t>
            </a:r>
            <a:endParaRPr sz="2576">
              <a:solidFill>
                <a:srgbClr val="535353"/>
              </a:solidFill>
            </a:endParaRPr>
          </a:p>
          <a:p>
            <a:pPr lvl="1" marL="583184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Groups become powerful as government seeks to appease all</a:t>
            </a:r>
            <a:endParaRPr sz="2576">
              <a:solidFill>
                <a:srgbClr val="535353"/>
              </a:solidFill>
            </a:endParaRPr>
          </a:p>
          <a:p>
            <a:pPr lvl="1" marL="583184" indent="-291592" defTabSz="327152">
              <a:spcBef>
                <a:spcPts val="2500"/>
              </a:spcBef>
              <a:defRPr sz="1800">
                <a:solidFill>
                  <a:srgbClr val="000000"/>
                </a:solidFill>
              </a:defRPr>
            </a:pPr>
            <a:r>
              <a:rPr sz="2576">
                <a:solidFill>
                  <a:srgbClr val="535353"/>
                </a:solidFill>
              </a:rPr>
              <a:t>Policy that is confusing and contradictory often emerge as a result</a:t>
            </a:r>
          </a:p>
        </p:txBody>
      </p:sp>
      <p:pic>
        <p:nvPicPr>
          <p:cNvPr id="48" name="Irontriangl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53767" y="27227"/>
            <a:ext cx="5816601" cy="5041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  <p:bldP build="whole" bldLvl="1" animBg="1" rev="0" advAuto="0" spid="48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What Makes an Interest Group Successful?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0827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2E52F6"/>
                </a:solidFill>
              </a:rPr>
              <a:t>The Surprising Ineffectiveness of Large Groups</a:t>
            </a:r>
            <a:endParaRPr sz="1840">
              <a:solidFill>
                <a:srgbClr val="2E52F6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Smaller groups are often more successful at organizing than larger groups 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Potential groups - people who </a:t>
            </a:r>
            <a:r>
              <a:rPr i="1" sz="1840">
                <a:solidFill>
                  <a:srgbClr val="535353"/>
                </a:solidFill>
              </a:rPr>
              <a:t>could</a:t>
            </a:r>
            <a:r>
              <a:rPr sz="1840">
                <a:solidFill>
                  <a:srgbClr val="535353"/>
                </a:solidFill>
              </a:rPr>
              <a:t> be members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Actual groups - those that </a:t>
            </a:r>
            <a:r>
              <a:rPr i="1" sz="1840">
                <a:solidFill>
                  <a:srgbClr val="535353"/>
                </a:solidFill>
              </a:rPr>
              <a:t>do</a:t>
            </a:r>
            <a:r>
              <a:rPr sz="1840">
                <a:solidFill>
                  <a:srgbClr val="535353"/>
                </a:solidFill>
              </a:rPr>
              <a:t> join a group</a:t>
            </a:r>
            <a:endParaRPr sz="1840">
              <a:solidFill>
                <a:srgbClr val="535353"/>
              </a:solidFill>
            </a:endParaRPr>
          </a:p>
          <a:p>
            <a:pPr lvl="0" marL="20827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Collective goods: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Something that benefits everyone, regardless if they are in a potential or actual group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Example: Higher minimum wage helps those in and not in unions </a:t>
            </a:r>
            <a:endParaRPr sz="1840">
              <a:solidFill>
                <a:srgbClr val="535353"/>
              </a:solidFill>
            </a:endParaRPr>
          </a:p>
          <a:p>
            <a:pPr lvl="0" marL="20827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Free-rider problem: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Not joining a group because an individual could still benefit </a:t>
            </a:r>
            <a:endParaRPr sz="1840">
              <a:solidFill>
                <a:srgbClr val="535353"/>
              </a:solidFill>
            </a:endParaRPr>
          </a:p>
          <a:p>
            <a:pPr lvl="0" marL="20827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Why are smaller groups often more successful than larger groups?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More to gain/lose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Class-action lawsuit spread across millions of people is a small amount of $, but could be substantial to companies</a:t>
            </a:r>
            <a:endParaRPr sz="1840">
              <a:solidFill>
                <a:srgbClr val="535353"/>
              </a:solidFill>
            </a:endParaRPr>
          </a:p>
          <a:p>
            <a:pPr lvl="0" marL="20827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Selective Benefits:</a:t>
            </a:r>
            <a:endParaRPr sz="1840">
              <a:solidFill>
                <a:srgbClr val="535353"/>
              </a:solidFill>
            </a:endParaRPr>
          </a:p>
          <a:p>
            <a:pPr lvl="1" marL="416559" indent="-208279" defTabSz="233679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40">
                <a:solidFill>
                  <a:srgbClr val="535353"/>
                </a:solidFill>
              </a:rPr>
              <a:t>Organizations can restrict benefits to members only (AAA - special trip discounts)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5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What Makes an Interest Group Successful?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2E52F6"/>
                </a:solidFill>
              </a:rPr>
              <a:t>Intensity</a:t>
            </a:r>
            <a:endParaRPr sz="2391">
              <a:solidFill>
                <a:srgbClr val="2E52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Politicians are more likely to react to groups that show they care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Single-issue group: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Tend to focus on one issue (abortion)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Hesitant to compromise</a:t>
            </a:r>
            <a:endParaRPr sz="2391">
              <a:solidFill>
                <a:srgbClr val="535353"/>
              </a:solidFill>
            </a:endParaRPr>
          </a:p>
          <a:p>
            <a:pPr lvl="0" marL="270763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3823F6"/>
                </a:solidFill>
              </a:rPr>
              <a:t>Financial Resources</a:t>
            </a:r>
            <a:endParaRPr sz="2391">
              <a:solidFill>
                <a:srgbClr val="3823F6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Interest groups tend to favor the wealthy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However, interest groups aren’t always successful </a:t>
            </a:r>
            <a:endParaRPr sz="2391">
              <a:solidFill>
                <a:srgbClr val="535353"/>
              </a:solidFill>
            </a:endParaRPr>
          </a:p>
          <a:p>
            <a:pPr lvl="1" marL="541527" indent="-270763" defTabSz="303783">
              <a:spcBef>
                <a:spcPts val="2300"/>
              </a:spcBef>
              <a:defRPr sz="1800">
                <a:solidFill>
                  <a:srgbClr val="000000"/>
                </a:solidFill>
              </a:defRPr>
            </a:pPr>
            <a:r>
              <a:rPr sz="2391">
                <a:solidFill>
                  <a:srgbClr val="535353"/>
                </a:solidFill>
              </a:rPr>
              <a:t>Interest groups often square off against each other</a:t>
            </a:r>
          </a:p>
        </p:txBody>
      </p:sp>
      <p:pic>
        <p:nvPicPr>
          <p:cNvPr id="55" name="497px-Henry_Clay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78214" y="4207113"/>
            <a:ext cx="3822065" cy="4614163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/>
          <p:nvPr/>
        </p:nvSpPr>
        <p:spPr>
          <a:xfrm flipV="1">
            <a:off x="8189160" y="4279700"/>
            <a:ext cx="3800172" cy="4532922"/>
          </a:xfrm>
          <a:prstGeom prst="line">
            <a:avLst/>
          </a:prstGeom>
          <a:ln w="127000">
            <a:solidFill>
              <a:srgbClr val="EB3D44"/>
            </a:solidFill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7" name="Shape 57"/>
          <p:cNvSpPr/>
          <p:nvPr/>
        </p:nvSpPr>
        <p:spPr>
          <a:xfrm flipH="1" flipV="1">
            <a:off x="8270778" y="4247733"/>
            <a:ext cx="3636936" cy="4532923"/>
          </a:xfrm>
          <a:prstGeom prst="line">
            <a:avLst/>
          </a:prstGeom>
          <a:ln w="127000">
            <a:solidFill>
              <a:srgbClr val="EB3D44"/>
            </a:solidFill>
            <a:miter lim="400000"/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" grpId="4"/>
      <p:bldP build="whole" bldLvl="1" animBg="1" rev="0" advAuto="0" spid="57" grpId="3"/>
      <p:bldP build="p" bldLvl="5" animBg="1" rev="0" advAuto="0" spid="54" grpId="1"/>
      <p:bldP build="whole" bldLvl="1" animBg="1" rev="0" advAuto="0" spid="55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How Groups Try to Shape Policy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xfrm>
            <a:off x="333573" y="1652686"/>
            <a:ext cx="12493824" cy="7881343"/>
          </a:xfrm>
          <a:prstGeom prst="rect">
            <a:avLst/>
          </a:prstGeom>
        </p:spPr>
        <p:txBody>
          <a:bodyPr/>
          <a:lstStyle/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2E52F6"/>
                </a:solidFill>
              </a:rPr>
              <a:t>Lobbying</a:t>
            </a:r>
            <a:endParaRPr sz="1886">
              <a:solidFill>
                <a:srgbClr val="2E52F6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Hope to influence government to achieve their goals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Many former members of Congress are lobbyists</a:t>
            </a:r>
            <a:endParaRPr sz="1886">
              <a:solidFill>
                <a:srgbClr val="535353"/>
              </a:solidFill>
            </a:endParaRPr>
          </a:p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Two types of lobbyists: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Those that are paid by a group, regular employee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Those that are hired on a temporary basis</a:t>
            </a:r>
            <a:endParaRPr sz="1886">
              <a:solidFill>
                <a:srgbClr val="535353"/>
              </a:solidFill>
            </a:endParaRPr>
          </a:p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Lobbying Disclosure Act of 1995: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Certain organizations must report:</a:t>
            </a:r>
            <a:endParaRPr sz="1886">
              <a:solidFill>
                <a:srgbClr val="535353"/>
              </a:solidFill>
            </a:endParaRPr>
          </a:p>
          <a:p>
            <a:pPr lvl="2" marL="640461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Their clients and amount of $ paid</a:t>
            </a:r>
            <a:endParaRPr sz="1886">
              <a:solidFill>
                <a:srgbClr val="535353"/>
              </a:solidFill>
            </a:endParaRPr>
          </a:p>
          <a:p>
            <a:pPr lvl="0" marL="213486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4 ways lobbyists can help Congressmen and women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Provide valuable information (experts on certain policies)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Help provide strategies to pass legislation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Provide campaign strategy </a:t>
            </a:r>
            <a:endParaRPr sz="1886">
              <a:solidFill>
                <a:srgbClr val="535353"/>
              </a:solidFill>
            </a:endParaRPr>
          </a:p>
          <a:p>
            <a:pPr lvl="1" marL="426973" indent="-213486" defTabSz="239522">
              <a:spcBef>
                <a:spcPts val="1800"/>
              </a:spcBef>
              <a:defRPr sz="1800">
                <a:solidFill>
                  <a:srgbClr val="000000"/>
                </a:solidFill>
              </a:defRPr>
            </a:pPr>
            <a:r>
              <a:rPr sz="1886">
                <a:solidFill>
                  <a:srgbClr val="535353"/>
                </a:solidFill>
              </a:rPr>
              <a:t>Provide ideas and innovations</a:t>
            </a:r>
          </a:p>
        </p:txBody>
      </p:sp>
      <p:pic>
        <p:nvPicPr>
          <p:cNvPr id="61" name="Dick_Gephard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24159" y="2629360"/>
            <a:ext cx="4720992" cy="65014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" grpId="2"/>
      <p:bldP build="p" bldLvl="5" animBg="1" rev="0" advAuto="0" spid="6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7200">
                <a:solidFill>
                  <a:srgbClr val="535353"/>
                </a:solidFill>
              </a:rPr>
              <a:t>How Groups Try to Shape Policy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137169" y="1414512"/>
            <a:ext cx="12512031" cy="8026004"/>
          </a:xfrm>
          <a:prstGeom prst="rect">
            <a:avLst/>
          </a:prstGeom>
        </p:spPr>
        <p:txBody>
          <a:bodyPr/>
          <a:lstStyle/>
          <a:p>
            <a:pPr lvl="0" marL="218693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2E52F6"/>
                </a:solidFill>
              </a:rPr>
              <a:t>Electioneering</a:t>
            </a:r>
            <a:endParaRPr sz="1932">
              <a:solidFill>
                <a:srgbClr val="2E52F6"/>
              </a:solidFill>
            </a:endParaRPr>
          </a:p>
          <a:p>
            <a:pPr lvl="0" marL="218693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What is it?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Financially assisting candidates (Political Action Committees - PACs) </a:t>
            </a:r>
            <a:endParaRPr sz="1932">
              <a:solidFill>
                <a:srgbClr val="535353"/>
              </a:solidFill>
            </a:endParaRPr>
          </a:p>
          <a:p>
            <a:pPr lvl="0" marL="218693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Almost 1/2 of House Members get most of their campaign $ from PACs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$305 million from PACs in 2008!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PACs overwhelming support incumbents</a:t>
            </a:r>
            <a:endParaRPr sz="1932">
              <a:solidFill>
                <a:srgbClr val="535353"/>
              </a:solidFill>
            </a:endParaRPr>
          </a:p>
          <a:p>
            <a:pPr lvl="0" marL="218693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Why do PACs choose certain candidates?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Similar interests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Support issues they support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Have a geographic connection (from a district where PAC does business)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Involved in agencies that affect the PAC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Influential leadership positions</a:t>
            </a:r>
            <a:endParaRPr sz="1932">
              <a:solidFill>
                <a:srgbClr val="535353"/>
              </a:solidFill>
            </a:endParaRPr>
          </a:p>
          <a:p>
            <a:pPr lvl="0" marL="218693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Interest groups also are involved with elections through:</a:t>
            </a:r>
            <a:endParaRPr sz="1932">
              <a:solidFill>
                <a:srgbClr val="535353"/>
              </a:solidFill>
            </a:endParaRPr>
          </a:p>
          <a:p>
            <a:pPr lvl="1" marL="437387" indent="-218693" defTabSz="245363">
              <a:spcBef>
                <a:spcPts val="1900"/>
              </a:spcBef>
              <a:defRPr sz="1800">
                <a:solidFill>
                  <a:srgbClr val="000000"/>
                </a:solidFill>
              </a:defRPr>
            </a:pPr>
            <a:r>
              <a:rPr sz="1932">
                <a:solidFill>
                  <a:srgbClr val="535353"/>
                </a:solidFill>
              </a:rPr>
              <a:t>Recruit candidates for office, endorse individuals, help volunteer, etc.</a:t>
            </a:r>
          </a:p>
        </p:txBody>
      </p:sp>
      <p:pic>
        <p:nvPicPr>
          <p:cNvPr id="65" name="390px-Brian_Higgins,_official_Congressional_photo_portrai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31201" y="2539882"/>
            <a:ext cx="3760188" cy="57752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" grpId="2"/>
      <p:bldP build="p" bldLvl="5" animBg="1" rev="0" advAuto="0" spid="6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