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Government in America: Chapter 12, 15th Edition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Congress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Congressional Process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208915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Bill - a proposed law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Although anyone can draft (write) a bill, only Congress members can submit them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Assigning a bill to multiple committees simultaneously helps bring more attention to the bill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0" marL="208915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1497FC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Presidents and Congress: Partners and Protagonists</a:t>
            </a:r>
            <a:endParaRPr sz="1692">
              <a:solidFill>
                <a:srgbClr val="1497FC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President is often called the chief legislator - can and does propose many bills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White House staff members lobby Congress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0" marL="208915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1497FC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Party, Constituency, and Ideology</a:t>
            </a:r>
            <a:endParaRPr sz="1692">
              <a:solidFill>
                <a:srgbClr val="1497FC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1497FC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Party Influence</a:t>
            </a:r>
            <a:endParaRPr sz="1692">
              <a:solidFill>
                <a:srgbClr val="1497FC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2" marL="626744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Parties are often united in electing Congressional leaders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2" marL="626744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They often disagree on other issues - civil rights 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1" marL="417830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1497FC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Polarized Politics</a:t>
            </a:r>
            <a:endParaRPr sz="1692">
              <a:solidFill>
                <a:srgbClr val="1497FC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2" marL="626744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Differences between parties have increased in recent years - Republicans move to the Right, Democrats to the Left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2" marL="626744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Compromise is more difficult to obtain</a:t>
            </a:r>
            <a:endParaRPr sz="1692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2" marL="626744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692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State legislatures create House boundaries - often have become increasingly partisan</a:t>
            </a:r>
          </a:p>
        </p:txBody>
      </p:sp>
      <p:pic>
        <p:nvPicPr>
          <p:cNvPr id="69" name="Strom_Thurmo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5133" y="2654300"/>
            <a:ext cx="3810001" cy="444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  <p:bldP build="whole" bldLvl="1" animBg="1" rev="0" advAuto="0" spid="69" grpId="2"/>
      <p:bldP build="whole" bldLvl="1" animBg="1" rev="0" advAuto="0" spid="6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Congressional Process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47823" y="1829643"/>
            <a:ext cx="11896925" cy="7403522"/>
          </a:xfrm>
          <a:prstGeom prst="rect">
            <a:avLst/>
          </a:prstGeom>
        </p:spPr>
        <p:txBody>
          <a:bodyPr/>
          <a:lstStyle/>
          <a:p>
            <a:pPr lvl="0" marL="25780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2088">
              <a:solidFill>
                <a:srgbClr val="1497FC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0" marL="25780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1497FC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Party, Constituency, and Ideology</a:t>
            </a:r>
            <a:endParaRPr sz="2088">
              <a:solidFill>
                <a:srgbClr val="1497FC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1497FC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Constituency Opinion Versus Member Ideology</a:t>
            </a:r>
            <a:endParaRPr sz="2088">
              <a:solidFill>
                <a:srgbClr val="1497FC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2" marL="77342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Views of Representatives: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3" marL="103123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Trustees - “using their best judgement to make policy in the interests of the people” (356)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3" marL="103123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Instructed delegates - “Mirroring the preferences of their constituents” (356) 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3" marL="103123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Politicos - a mix of trustee and instructed delegates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2" marL="77342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Personal ideology is the biggest factor in how a member of Congress votes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2" marL="77342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If a constituency has strong preferences on an issue, members of Congress usually follow through with those beliefs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0" marL="25780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1497FC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Lobbyists and Interest Groups</a:t>
            </a:r>
            <a:endParaRPr sz="2088">
              <a:solidFill>
                <a:srgbClr val="1497FC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Lobbyists tend to focus on those members of Congress that share similar beliefs</a:t>
            </a:r>
            <a:endParaRPr sz="2088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Over the years, lobby regulations have increased, restricting benefits that politicians can receive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Understanding Congress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447823" y="1829643"/>
            <a:ext cx="11896925" cy="7371045"/>
          </a:xfrm>
          <a:prstGeom prst="rect">
            <a:avLst/>
          </a:prstGeom>
        </p:spPr>
        <p:txBody>
          <a:bodyPr/>
          <a:lstStyle/>
          <a:p>
            <a:pPr lvl="0" marL="2667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1497FC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Congress and Democracy </a:t>
            </a:r>
            <a:endParaRPr sz="2160">
              <a:solidFill>
                <a:srgbClr val="1497FC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Americans have little influence over </a:t>
            </a:r>
            <a:r>
              <a:rPr i="1"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how</a:t>
            </a: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 Congress is run - committee appointments, leaders, etc.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People from Montana have more power over Senators than people from California 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0" marL="2667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1497FC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Representativeness Versus Effectiveness</a:t>
            </a:r>
            <a:endParaRPr sz="2160">
              <a:solidFill>
                <a:srgbClr val="1497FC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Congress and committees often have competing interests 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Critics argue Congress appeases to many people and groups, thus the government spends to much $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Opponents argue that there is no oligarchy (rule by a few people or groups)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0" marL="2667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1497FC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Congress and the Scope of Government</a:t>
            </a:r>
            <a:endParaRPr sz="2160">
              <a:solidFill>
                <a:srgbClr val="1497FC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Pork barrel projects are favorable to members of Congress - does this encourage the government to increase its size?</a:t>
            </a:r>
            <a:endParaRPr sz="2160">
              <a:solidFill>
                <a:srgbClr val="FFFFFF"/>
              </a:solidFill>
              <a:effectLst>
                <a:outerShdw sx="100000" sy="100000" kx="0" ky="0" algn="b" rotWithShape="0" blurRad="30480" dist="22860" dir="5400000">
                  <a:srgbClr val="000000"/>
                </a:outerShdw>
              </a:effectLst>
            </a:endParaRPr>
          </a:p>
          <a:p>
            <a:pPr lvl="1" marL="533400" indent="-266700" defTabSz="3505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FFFFFF"/>
                </a:solidFill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rPr>
              <a:t>Many Americans want lower taxes, but want to keep a significant amount of government programs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Requirements to run for Congress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Power of incumbents - why do they win?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Franking privilege 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Campaign spending (PACs)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Differences between House and Senate (revenue bills, impeachment, etc.)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Leadership in each house of Congress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Role of committees in each house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Role of staff members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See You Back Here For Chapter 13!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Thanks for watching!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Subscribe and share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Questions? Comments? Ideas for videos?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Good luck in May!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320477" y="254000"/>
            <a:ext cx="12363847" cy="1511102"/>
          </a:xfrm>
          <a:prstGeom prst="rect">
            <a:avLst/>
          </a:prstGeom>
        </p:spPr>
        <p:txBody>
          <a:bodyPr/>
          <a:lstStyle>
            <a:lvl1pPr algn="ctr">
              <a:defRPr sz="6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Representatives and Senators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447823" y="1724322"/>
            <a:ext cx="11896925" cy="7119839"/>
          </a:xfrm>
          <a:prstGeom prst="rect">
            <a:avLst/>
          </a:prstGeom>
        </p:spPr>
        <p:txBody>
          <a:bodyPr/>
          <a:lstStyle/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0073C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The Members:</a:t>
            </a:r>
            <a:endParaRPr sz="1907">
              <a:solidFill>
                <a:srgbClr val="0073C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535 in total - 100 Senators and 435 members of the House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Requirements to be a member of Congress: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70675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House Requirements - at least 25 years old, citizen for 7 years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70675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Senate Requirements - at least 30 years old, citizen for 9 years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70675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All members must live in the state they represent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Most members are white males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Descriptive representation - being nearly identical to constituents in terms of personal and political characteristics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70675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Rarely happens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Substantive representation - represent interests of groups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0073C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Why Aren’t There More Women in Congress?</a:t>
            </a:r>
            <a:endParaRPr sz="1907">
              <a:solidFill>
                <a:srgbClr val="0073C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Women are nominated by major parties at a smaller rate (31% in 2008)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Women with children tend to be less ambitious than those without when it comes to running for office</a:t>
            </a:r>
          </a:p>
        </p:txBody>
      </p:sp>
      <p:pic>
        <p:nvPicPr>
          <p:cNvPr id="38" name="Aerial_view_of_the_Capitol_Hi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4995" y="151399"/>
            <a:ext cx="4718137" cy="3157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Congressional Elections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32892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0073C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Who Wins Elections?</a:t>
            </a:r>
            <a:endParaRPr sz="2664">
              <a:solidFill>
                <a:srgbClr val="0073C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Incumbents - those that hold an office and are running for re-election 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2" marL="986790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Incumbents often win elections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3" marL="131571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1994 Congressional Elections - significant changes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4" marL="1644650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92% of senators and 89% of representatives won that were incumbents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2" marL="986790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Incumbency is more powerful in the House than Senate - why?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3" marL="131571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Senate serves a larger, more diverse population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3" marL="131571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Senators tend to have less contact with constituents </a:t>
            </a:r>
            <a:endParaRPr sz="2664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3" marL="1315719" indent="-328929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664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Senate seat is more prestigious, tend to get more competition</a:t>
            </a:r>
          </a:p>
        </p:txBody>
      </p:sp>
      <p:pic>
        <p:nvPicPr>
          <p:cNvPr id="42" name="US_House_2014_defeated_incumben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84666"/>
            <a:ext cx="10160000" cy="589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2"/>
      <p:bldP build="whole" bldLvl="1" animBg="1" rev="0" advAuto="0" spid="42" grpId="3"/>
      <p:bldP build="p" bldLvl="5" animBg="1" rev="0" advAuto="0"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Congressional Elections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0073C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The Advantages of Incumbency:</a:t>
            </a:r>
            <a:endParaRPr sz="1907">
              <a:solidFill>
                <a:srgbClr val="0073C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Name recognition - sort of - 28% of Americans could name their House member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Members focus on advertising, credit claiming, and position taking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1497FC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Advertising</a:t>
            </a: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Frequent contact with constituents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**Franking privilege** - using mail without having to pay for postage 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Recorded messages, emails, and other technology are often used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1497FC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Credit Claiming</a:t>
            </a:r>
            <a:endParaRPr sz="1907">
              <a:solidFill>
                <a:srgbClr val="1497FC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Casework - helping individuals or groups achieve a goal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70675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Helping an individual get $ from Social Security on time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Pork Barrel - Federal $ for local projects - bridges, roads, infrastructure</a:t>
            </a:r>
            <a:endParaRPr sz="1907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0" marL="235584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1497FC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Position Taking</a:t>
            </a:r>
            <a:endParaRPr sz="1907">
              <a:solidFill>
                <a:srgbClr val="1497FC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471169" indent="-235584" defTabSz="30962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State where they stand on certain issues and topics</a:t>
            </a:r>
          </a:p>
        </p:txBody>
      </p:sp>
      <p:pic>
        <p:nvPicPr>
          <p:cNvPr id="46" name="800px-Congressional_Frank_1921_T.S._Butl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1466" y="1087966"/>
            <a:ext cx="10160001" cy="337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3"/>
      <p:bldP build="p" bldLvl="5" animBg="1" rev="0" advAuto="0" spid="45" grpId="1"/>
      <p:bldP build="whole" bldLvl="1" animBg="1" rev="0" advAuto="0" spid="4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787400" y="12700"/>
            <a:ext cx="11430000" cy="120451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Congressional Elections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447823" y="1148705"/>
            <a:ext cx="11896925" cy="7695456"/>
          </a:xfrm>
          <a:prstGeom prst="rect">
            <a:avLst/>
          </a:prstGeom>
        </p:spPr>
        <p:txBody>
          <a:bodyPr/>
          <a:lstStyle/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Weak Opponents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House members especially are likely to face weak opponents that have little $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Campaign Spending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House winners spend over $1.5 million, Senators over $8 million!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Open seat (no incumbent)? The one who spends the most usually wins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The Role of Party Identification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For those that identify with a party, they overwhelmingly vote for a House member of the same party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Defeating Incumbents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Negative publicity about incumbent helps challengers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States that lost population may see incumbents challenge each other for a seat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Political shifts - 1994 and 2006 midterm elections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Open Seats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Largest cause of turnover in Congress is when there is no incumbent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Stability and Change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Is stability good? Can gain more expertise, but also become more entrenched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56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How Congress is Organized..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73C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American Bicameralism</a:t>
            </a:r>
            <a:endParaRPr>
              <a:solidFill>
                <a:srgbClr val="0073C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Bicameral - two house legislature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2 Senators per state, House is based on population - Great Compromise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A bill must pass each part of Congress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The House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Parties play an important role - often voting occurs along lines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House can impeach and revenue bills originate here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House Rules Committee: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Determines when bills will be voted on and how much debate time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Members are appointed by the Speaker of the House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The Senate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Can ratify treaties, appointments, and try impeachment cases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Filibuster - provides unlimited debate on bills - Stom Thurmond’s 24 hour and 18 minute filibuster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Cloture - 60 members can vote to end a filibuster; rarely used</a:t>
            </a:r>
          </a:p>
        </p:txBody>
      </p:sp>
      <p:pic>
        <p:nvPicPr>
          <p:cNvPr id="53" name="411px-RogerSherman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2517" y="2419350"/>
            <a:ext cx="2975984" cy="433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2"/>
      <p:bldP build="p" bldLvl="5" animBg="1" rev="0" advAuto="0"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56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How Congress is Organized..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73C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Congressional Leadership</a:t>
            </a:r>
            <a:endParaRPr>
              <a:solidFill>
                <a:srgbClr val="0073C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Party Leadership plays a significant role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The House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Speaker of the House - chosen by the majority party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Often, (s)he is the senior member, 2nd in succession to the presidency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2" marL="6667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Chooses committee assignments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Majority Leader schedules bills, gains support for votes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Whips - carry messages to party members, count votes prior to being cast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Minority Leader - similar role to Majority leader to the party not in power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The Senate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VP is the president of the Senate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Majority Leader - provides a key role in committee assignments, scheduling, etc. 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0" marL="22225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497FC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Congressional Leadership in Perspective</a:t>
            </a:r>
            <a:endParaRPr>
              <a:solidFill>
                <a:srgbClr val="1497FC"/>
              </a:solidFill>
              <a:effectLst>
                <a:outerShdw sx="100000" sy="100000" kx="0" ky="0" algn="b" rotWithShape="0" blurRad="25400" dist="19050" dir="5400000">
                  <a:srgbClr val="000000"/>
                </a:outerShdw>
              </a:effectLst>
            </a:endParaRPr>
          </a:p>
          <a:p>
            <a:pPr lvl="1" marL="444500" indent="-222250" defTabSz="2921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19050" dir="5400000">
                    <a:srgbClr val="000000"/>
                  </a:outerShdw>
                </a:effectLst>
              </a:rPr>
              <a:t>Members of Congress still have autonomy in light of the influence of parties in Congress</a:t>
            </a:r>
          </a:p>
        </p:txBody>
      </p:sp>
      <p:pic>
        <p:nvPicPr>
          <p:cNvPr id="57" name="480px-John_Boehner_official_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2137" y="2019300"/>
            <a:ext cx="3539913" cy="4424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2"/>
      <p:bldP build="p" bldLvl="5" animBg="1" rev="0" advAuto="0"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56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How Congress is Organized..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47823" y="1829643"/>
            <a:ext cx="11896925" cy="7014518"/>
          </a:xfrm>
          <a:prstGeom prst="rect">
            <a:avLst/>
          </a:prstGeom>
        </p:spPr>
        <p:txBody>
          <a:bodyPr/>
          <a:lstStyle/>
          <a:p>
            <a:pPr lvl="0" marL="19557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0073C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The Committees and Subcommittees</a:t>
            </a:r>
            <a:endParaRPr sz="1584">
              <a:solidFill>
                <a:srgbClr val="0073C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Standing Committees - deal with different bills (Agriculture committee, Budget, etc.)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Joint Committees - Members are from both the House and Senate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Conference Committees - formed to reconcile different bills passed by both Houses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Select Committees - have a specific duty - intelligence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0" marL="19557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1497FC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Legislation and Oversight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9,000 bills submitted over 2 years!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Committees often change bills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Legislative oversight</a:t>
            </a: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 - monitor agencies and policies established by Congress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0" marL="19557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1497FC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Getting on a Committee</a:t>
            </a:r>
            <a:endParaRPr sz="1584">
              <a:solidFill>
                <a:srgbClr val="1497FC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Members, especially new ones, want to be appointed to relevant committees 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Committees help members take part in credit claiming to constituents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0" marL="19557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1497FC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Committee Chairs and the Seniority System</a:t>
            </a:r>
            <a:endParaRPr sz="1584">
              <a:solidFill>
                <a:srgbClr val="1497FC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Committee Chairs - schedule hearings, appoint subcommittees, etc. 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Seniority System - generally used to select chairs, but not required 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22352" dist="16764" dir="5400000">
                  <a:srgbClr val="000000"/>
                </a:outerShdw>
              </a:effectLst>
            </a:endParaRPr>
          </a:p>
          <a:p>
            <a:pPr lvl="1" marL="391159" indent="-195579" defTabSz="257047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FFFFFF"/>
                </a:solidFill>
                <a:effectLst>
                  <a:outerShdw sx="100000" sy="100000" kx="0" ky="0" algn="b" rotWithShape="0" blurRad="22352" dist="16764" dir="5400000">
                    <a:srgbClr val="000000"/>
                  </a:outerShdw>
                </a:effectLst>
              </a:rPr>
              <a:t>Term limits have been established on committee chairs</a:t>
            </a:r>
          </a:p>
        </p:txBody>
      </p:sp>
      <p:pic>
        <p:nvPicPr>
          <p:cNvPr id="61" name="800px-Mayta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8314" y="3700126"/>
            <a:ext cx="4364736" cy="3273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  <p:bldP build="whole" bldLvl="1" animBg="1" rev="0" advAuto="0" spid="6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787400" y="254000"/>
            <a:ext cx="11430000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56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How Congress is Organized..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447823" y="1650734"/>
            <a:ext cx="11896925" cy="7950731"/>
          </a:xfrm>
          <a:prstGeom prst="rect">
            <a:avLst/>
          </a:prstGeom>
        </p:spPr>
        <p:txBody>
          <a:bodyPr/>
          <a:lstStyle/>
          <a:p>
            <a:pPr lvl="0" marL="217804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0073C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Caucuses: The Informal Organization of Congress</a:t>
            </a:r>
            <a:endParaRPr sz="1764">
              <a:solidFill>
                <a:srgbClr val="0073C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1" marL="435609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Caucus - Congress members that have similar interests of characteristics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Caucuses promote interests of their group, similar to an interest group, but members are Congress people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Examples? Black caucus, Hispanic caucus, Sunbelt, etc. 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0" marL="217804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1497FC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Congressional Staff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1" marL="435609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1497FC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Personal Staff</a:t>
            </a:r>
            <a:endParaRPr sz="1764">
              <a:solidFill>
                <a:srgbClr val="1497FC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House members- 17 staff members, Senators - 40!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Staff members often help constituents directly, have offices in the districts they represent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Also help draft legislation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1" marL="435609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1497FC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Committee Staff</a:t>
            </a:r>
            <a:endParaRPr sz="1764">
              <a:solidFill>
                <a:srgbClr val="1497FC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2,000 staff members - help draft reports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Lobbyists often focus on committee staff members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1" marL="435609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1497FC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Staff Agencies</a:t>
            </a:r>
            <a:endParaRPr sz="1764">
              <a:solidFill>
                <a:srgbClr val="1497FC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Congressional Research Service - tracks the progress of bills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Government Accountability Office - provides legal options and settles claims against the government</a:t>
            </a:r>
            <a:endParaRPr sz="1764">
              <a:solidFill>
                <a:srgbClr val="FFFFFF"/>
              </a:solidFill>
              <a:effectLst>
                <a:outerShdw sx="100000" sy="100000" kx="0" ky="0" algn="b" rotWithShape="0" blurRad="24892" dist="18669" dir="5400000">
                  <a:srgbClr val="000000"/>
                </a:outerShdw>
              </a:effectLst>
            </a:endParaRPr>
          </a:p>
          <a:p>
            <a:pPr lvl="2" marL="653415" indent="-217804" defTabSz="28625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FFFFFF"/>
                </a:solidFill>
                <a:effectLst>
                  <a:outerShdw sx="100000" sy="100000" kx="0" ky="0" algn="b" rotWithShape="0" blurRad="24892" dist="18669" dir="5400000">
                    <a:srgbClr val="000000"/>
                  </a:outerShdw>
                </a:effectLst>
              </a:rPr>
              <a:t>Congressional Budget Office - analyzes the president’s budget</a:t>
            </a:r>
          </a:p>
        </p:txBody>
      </p:sp>
      <p:pic>
        <p:nvPicPr>
          <p:cNvPr id="65" name="CBCfoundingmemb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985" y="5124450"/>
            <a:ext cx="6743215" cy="4593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  <p:bldP build="whole" bldLvl="1" animBg="1" rev="0" advAuto="0" spid="65" grpId="2"/>
      <p:bldP build="whole" bldLvl="1" animBg="1" rev="0" advAuto="0" spid="65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