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 smtClean="0"/>
              <a:t>Government in America</a:t>
            </a:r>
            <a:r>
              <a:rPr lang="en-US" sz="5400" dirty="0" smtClean="0"/>
              <a:t>; 15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Edition</a:t>
            </a:r>
            <a:br>
              <a:rPr lang="en-US" sz="5400" dirty="0" smtClean="0"/>
            </a:br>
            <a:r>
              <a:rPr lang="en-US" sz="5400" dirty="0" smtClean="0"/>
              <a:t>Chapter 1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Introducing Government in America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www.Apgovreview.com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5366266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Follow me on Twitter </a:t>
            </a:r>
            <a:r>
              <a:rPr lang="en-US" dirty="0" smtClean="0"/>
              <a:t>@</a:t>
            </a:r>
            <a:r>
              <a:rPr lang="en-US" dirty="0" err="1" smtClean="0"/>
              <a:t>AdamNorrisAP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27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Scope Of Government </a:t>
            </a:r>
            <a:r>
              <a:rPr lang="en-US" dirty="0"/>
              <a:t>I</a:t>
            </a:r>
            <a:r>
              <a:rPr lang="en-US" dirty="0" smtClean="0"/>
              <a:t>n America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Governments spend about 1/3 of GDP</a:t>
            </a:r>
          </a:p>
          <a:p>
            <a:r>
              <a:rPr lang="en-US" dirty="0" smtClean="0"/>
              <a:t>24 million Americans are government employees</a:t>
            </a:r>
          </a:p>
          <a:p>
            <a:r>
              <a:rPr lang="en-US" dirty="0" smtClean="0"/>
              <a:t>Social Security consumes 1/5 of the national budget – Baby Boomers</a:t>
            </a:r>
          </a:p>
          <a:p>
            <a:r>
              <a:rPr lang="en-US" dirty="0" smtClean="0"/>
              <a:t>Except for a few Clinton surpluses, the government has run deficits since 1969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Walletssn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505200"/>
            <a:ext cx="3657600" cy="2299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934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257800" y="2933699"/>
            <a:ext cx="34290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Follow me on twitter </a:t>
            </a:r>
            <a:r>
              <a:rPr lang="en-US" sz="2400" dirty="0" smtClean="0">
                <a:solidFill>
                  <a:schemeClr val="tx1"/>
                </a:solidFill>
              </a:rPr>
              <a:t>@</a:t>
            </a:r>
            <a:r>
              <a:rPr lang="en-US" sz="2000" dirty="0" err="1" smtClean="0">
                <a:solidFill>
                  <a:schemeClr val="tx1"/>
                </a:solidFill>
              </a:rPr>
              <a:t>AdamNorrisAP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27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Politics and Government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n-US" sz="3200" dirty="0" smtClean="0"/>
              <a:t>Big Ideas:</a:t>
            </a:r>
          </a:p>
          <a:p>
            <a:pPr lvl="1"/>
            <a:r>
              <a:rPr lang="en-US" sz="2800" dirty="0" smtClean="0"/>
              <a:t>Many Americans under 30 don’t vote or follow politics</a:t>
            </a:r>
          </a:p>
          <a:p>
            <a:pPr lvl="2"/>
            <a:r>
              <a:rPr lang="en-US" sz="2400" dirty="0" smtClean="0"/>
              <a:t>Many Americans over 65 do</a:t>
            </a:r>
          </a:p>
          <a:p>
            <a:pPr lvl="2"/>
            <a:r>
              <a:rPr lang="en-US" sz="2400" dirty="0" smtClean="0"/>
              <a:t>Why the discrepancy? </a:t>
            </a:r>
          </a:p>
          <a:p>
            <a:pPr lvl="3"/>
            <a:r>
              <a:rPr lang="en-US" sz="2000" dirty="0" smtClean="0"/>
              <a:t>Apathy for young voters</a:t>
            </a:r>
          </a:p>
          <a:p>
            <a:pPr lvl="3"/>
            <a:r>
              <a:rPr lang="en-US" sz="2000" dirty="0" smtClean="0"/>
              <a:t>Senior citizens are interested in issues that affect them (Social Security, Medicare)</a:t>
            </a:r>
            <a:endParaRPr lang="en-US" sz="2000" dirty="0"/>
          </a:p>
          <a:p>
            <a:pPr lvl="1"/>
            <a:r>
              <a:rPr lang="en-US" sz="2800" dirty="0" smtClean="0"/>
              <a:t>Although there are more news outlets, news itself can be avoided more than in the past</a:t>
            </a:r>
          </a:p>
          <a:p>
            <a:pPr lvl="2"/>
            <a:r>
              <a:rPr lang="en-US" sz="2400" dirty="0" smtClean="0"/>
              <a:t>Cable TV, sports, computers, phones, etc.</a:t>
            </a:r>
          </a:p>
          <a:p>
            <a:pPr lvl="2"/>
            <a:r>
              <a:rPr lang="en-US" sz="2400" dirty="0" smtClean="0"/>
              <a:t>Nixon averaged a rating of 50 for his addresses; Obama averaged 24</a:t>
            </a:r>
          </a:p>
          <a:p>
            <a:endParaRPr lang="en-US" dirty="0"/>
          </a:p>
        </p:txBody>
      </p:sp>
      <p:pic>
        <p:nvPicPr>
          <p:cNvPr id="4" name="Picture 3" descr="File:Nixon edited transcript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"/>
            <a:ext cx="617220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558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27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n-US" sz="2800" dirty="0" smtClean="0"/>
              <a:t>What is government?</a:t>
            </a:r>
          </a:p>
          <a:p>
            <a:pPr lvl="1"/>
            <a:r>
              <a:rPr lang="en-US" sz="2400" dirty="0" smtClean="0"/>
              <a:t>“The institutions that make decisions for a society collectively” (p. 8)</a:t>
            </a:r>
            <a:endParaRPr lang="en-US" sz="2400" dirty="0"/>
          </a:p>
          <a:p>
            <a:pPr lvl="2"/>
            <a:r>
              <a:rPr lang="en-US" sz="2000" dirty="0" smtClean="0"/>
              <a:t>The federal government is made up of Congress, the President, courts, and agencies</a:t>
            </a:r>
          </a:p>
          <a:p>
            <a:r>
              <a:rPr lang="en-US" sz="2800" dirty="0" smtClean="0"/>
              <a:t>What do all governments have in common?</a:t>
            </a:r>
          </a:p>
          <a:p>
            <a:pPr lvl="1"/>
            <a:r>
              <a:rPr lang="en-US" sz="2400" dirty="0" smtClean="0"/>
              <a:t>Providing a national defense – US spends $650 billion a year</a:t>
            </a:r>
          </a:p>
          <a:p>
            <a:pPr lvl="1"/>
            <a:r>
              <a:rPr lang="en-US" sz="2400" dirty="0" smtClean="0"/>
              <a:t>Provide public services – roads, libraries, schools, etc.</a:t>
            </a:r>
          </a:p>
          <a:p>
            <a:pPr lvl="1"/>
            <a:r>
              <a:rPr lang="en-US" sz="2400" dirty="0" smtClean="0"/>
              <a:t>Preserve order – National Guard could be used in rioting</a:t>
            </a:r>
          </a:p>
          <a:p>
            <a:pPr lvl="1"/>
            <a:r>
              <a:rPr lang="en-US" sz="2400" dirty="0" smtClean="0"/>
              <a:t>Socialize the young – provide education</a:t>
            </a:r>
          </a:p>
          <a:p>
            <a:pPr lvl="1"/>
            <a:r>
              <a:rPr lang="en-US" sz="2400" dirty="0" smtClean="0"/>
              <a:t>Collect taxes – used to pay for public goods and services</a:t>
            </a:r>
            <a:endParaRPr lang="en-US" sz="24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National Guard Logo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870" y="360218"/>
            <a:ext cx="3604260" cy="360426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554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27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n-US" dirty="0" smtClean="0"/>
              <a:t>What is politics?</a:t>
            </a:r>
          </a:p>
          <a:p>
            <a:pPr lvl="1"/>
            <a:r>
              <a:rPr lang="en-US" dirty="0" smtClean="0"/>
              <a:t>“Determines whom we select as our government leaders and what policies these leaders pursue.” (p. 9)</a:t>
            </a:r>
          </a:p>
          <a:p>
            <a:r>
              <a:rPr lang="en-US" dirty="0" smtClean="0"/>
              <a:t>Media focuses on the “who” of politics:</a:t>
            </a:r>
          </a:p>
          <a:p>
            <a:pPr lvl="1"/>
            <a:r>
              <a:rPr lang="en-US" dirty="0" smtClean="0"/>
              <a:t>Voters, candidates, parties, etc.</a:t>
            </a:r>
            <a:endParaRPr lang="en-US" dirty="0"/>
          </a:p>
          <a:p>
            <a:r>
              <a:rPr lang="en-US" dirty="0" smtClean="0"/>
              <a:t>“What” of politics:</a:t>
            </a:r>
          </a:p>
          <a:p>
            <a:pPr lvl="1"/>
            <a:r>
              <a:rPr lang="en-US" dirty="0" smtClean="0"/>
              <a:t>Benefits, taxes, etc.</a:t>
            </a:r>
            <a:endParaRPr lang="en-US" dirty="0"/>
          </a:p>
          <a:p>
            <a:r>
              <a:rPr lang="en-US" dirty="0" smtClean="0"/>
              <a:t>“How” of politics:</a:t>
            </a:r>
          </a:p>
          <a:p>
            <a:pPr lvl="1"/>
            <a:r>
              <a:rPr lang="en-US" dirty="0" smtClean="0"/>
              <a:t>Ways of participation – voting, lobbying, etc.</a:t>
            </a:r>
            <a:endParaRPr lang="en-US" dirty="0"/>
          </a:p>
          <a:p>
            <a:r>
              <a:rPr lang="en-US" dirty="0" smtClean="0"/>
              <a:t>Single-issue groups:</a:t>
            </a:r>
          </a:p>
          <a:p>
            <a:pPr lvl="1"/>
            <a:r>
              <a:rPr lang="en-US" dirty="0" smtClean="0"/>
              <a:t>Supporters who vote for a candidate usually on the basis of one issue (abortion, gun laws, etc.)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24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27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The Policymaking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n-US" dirty="0" smtClean="0"/>
              <a:t>How do people get involved in a democracy?</a:t>
            </a:r>
          </a:p>
          <a:p>
            <a:pPr lvl="1"/>
            <a:r>
              <a:rPr lang="en-US" dirty="0" smtClean="0"/>
              <a:t>Voting, involvement in parties, interest groups, etc.</a:t>
            </a:r>
            <a:endParaRPr lang="en-US" dirty="0"/>
          </a:p>
          <a:p>
            <a:r>
              <a:rPr lang="en-US" dirty="0" smtClean="0"/>
              <a:t>Linkage Institutions:</a:t>
            </a:r>
          </a:p>
          <a:p>
            <a:pPr lvl="1"/>
            <a:r>
              <a:rPr lang="en-US" dirty="0" smtClean="0"/>
              <a:t>Groups that let policymakers in government know the preference of Americans</a:t>
            </a:r>
          </a:p>
          <a:p>
            <a:pPr lvl="2"/>
            <a:r>
              <a:rPr lang="en-US" dirty="0" smtClean="0"/>
              <a:t>Linkage Institutions include parties, media, etc.</a:t>
            </a:r>
            <a:endParaRPr lang="en-US" dirty="0"/>
          </a:p>
          <a:p>
            <a:r>
              <a:rPr lang="en-US" dirty="0" smtClean="0"/>
              <a:t>Policy Agenda:</a:t>
            </a:r>
          </a:p>
          <a:p>
            <a:pPr lvl="1"/>
            <a:r>
              <a:rPr lang="en-US" dirty="0" smtClean="0"/>
              <a:t>“Issues that attract the serious attention of public officials and other people actively involved in politics at a given time” (p. 11)</a:t>
            </a:r>
            <a:endParaRPr lang="en-US" dirty="0"/>
          </a:p>
          <a:p>
            <a:pPr lvl="1"/>
            <a:r>
              <a:rPr lang="en-US" dirty="0" smtClean="0"/>
              <a:t>Americans tend to vote for candidates that support their major concerns</a:t>
            </a:r>
          </a:p>
          <a:p>
            <a:pPr lvl="1"/>
            <a:r>
              <a:rPr lang="en-US" dirty="0" smtClean="0"/>
              <a:t>Bad news affects policy agenda </a:t>
            </a:r>
          </a:p>
          <a:p>
            <a:r>
              <a:rPr lang="en-US" dirty="0" smtClean="0"/>
              <a:t>Policymaking Institutions:</a:t>
            </a:r>
          </a:p>
          <a:p>
            <a:pPr lvl="1"/>
            <a:r>
              <a:rPr lang="en-US" dirty="0" smtClean="0"/>
              <a:t>Congress, President, Courts, (some argue bureaucracy – government agencies as well)</a:t>
            </a:r>
          </a:p>
          <a:p>
            <a:pPr lvl="2"/>
            <a:r>
              <a:rPr lang="en-US" dirty="0" smtClean="0"/>
              <a:t>Most policies involve multiple institutions’ involvement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0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27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n-US" dirty="0" smtClean="0"/>
              <a:t>What is democracy?</a:t>
            </a:r>
          </a:p>
          <a:p>
            <a:pPr lvl="1"/>
            <a:r>
              <a:rPr lang="en-US" dirty="0" smtClean="0"/>
              <a:t>“A system of selecting policymakers and of organizing government so that policy reflects citizens’ preference.” (p. 13)</a:t>
            </a:r>
            <a:endParaRPr lang="en-US" dirty="0"/>
          </a:p>
          <a:p>
            <a:r>
              <a:rPr lang="en-US" dirty="0" smtClean="0"/>
              <a:t>Originally, the framers feared giving people many democratic elements we have and know today</a:t>
            </a:r>
          </a:p>
          <a:p>
            <a:r>
              <a:rPr lang="en-US" dirty="0" smtClean="0"/>
              <a:t>5 criteria of an “ideal democratic process” (p. 14)</a:t>
            </a:r>
          </a:p>
          <a:p>
            <a:pPr lvl="1"/>
            <a:r>
              <a:rPr lang="en-US" dirty="0" smtClean="0"/>
              <a:t>Equality in voting</a:t>
            </a:r>
          </a:p>
          <a:p>
            <a:pPr lvl="1"/>
            <a:r>
              <a:rPr lang="en-US" dirty="0" smtClean="0"/>
              <a:t>Effective participation</a:t>
            </a:r>
          </a:p>
          <a:p>
            <a:pPr lvl="1"/>
            <a:r>
              <a:rPr lang="en-US" dirty="0" smtClean="0"/>
              <a:t>Enlightened understanding – free press and free speech</a:t>
            </a:r>
          </a:p>
          <a:p>
            <a:pPr lvl="1"/>
            <a:r>
              <a:rPr lang="en-US" dirty="0" smtClean="0"/>
              <a:t>Citizen control of the agenda – 1 group should not control policy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nclusion</a:t>
            </a:r>
            <a:endParaRPr lang="en-US" dirty="0"/>
          </a:p>
          <a:p>
            <a:r>
              <a:rPr lang="en-US" dirty="0" smtClean="0"/>
              <a:t>Restraints protecting the minority from the majority: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amendment</a:t>
            </a:r>
          </a:p>
          <a:p>
            <a:r>
              <a:rPr lang="en-US" dirty="0" smtClean="0"/>
              <a:t>In a representative government, the officials should reflect the will of citizens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Scene at the Signing of the Constitution of the United Stat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164" y="3463636"/>
            <a:ext cx="5444836" cy="33943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643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27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Democracy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n-US" sz="2800" dirty="0" smtClean="0"/>
              <a:t>3 theories of American Democracy</a:t>
            </a:r>
          </a:p>
          <a:p>
            <a:pPr lvl="1"/>
            <a:r>
              <a:rPr lang="en-US" sz="2400" dirty="0" smtClean="0"/>
              <a:t>Pluralism:</a:t>
            </a:r>
          </a:p>
          <a:p>
            <a:pPr lvl="2"/>
            <a:r>
              <a:rPr lang="en-US" sz="2000" dirty="0" smtClean="0"/>
              <a:t>Interest groups can influence public policy (NRA, NOW, UAW)</a:t>
            </a:r>
            <a:endParaRPr lang="en-US" sz="2000" dirty="0"/>
          </a:p>
          <a:p>
            <a:pPr lvl="2"/>
            <a:r>
              <a:rPr lang="en-US" sz="2000" dirty="0" smtClean="0"/>
              <a:t>Groups can heavily influence policy (Civil Rights in the 1950s and 1960s) through various government avenues (courts)</a:t>
            </a:r>
          </a:p>
          <a:p>
            <a:pPr lvl="2"/>
            <a:r>
              <a:rPr lang="en-US" sz="2000" dirty="0" smtClean="0"/>
              <a:t>Critics of pluralism argue that certain groups have too much power</a:t>
            </a:r>
          </a:p>
          <a:p>
            <a:pPr lvl="1"/>
            <a:r>
              <a:rPr lang="en-US" sz="2400" dirty="0" smtClean="0"/>
              <a:t>Elitism:</a:t>
            </a:r>
          </a:p>
          <a:p>
            <a:pPr lvl="2"/>
            <a:r>
              <a:rPr lang="en-US" sz="2000" dirty="0" smtClean="0"/>
              <a:t>Belief that upper-class has too much power</a:t>
            </a:r>
          </a:p>
          <a:p>
            <a:pPr lvl="2"/>
            <a:r>
              <a:rPr lang="en-US" sz="2000" dirty="0" smtClean="0"/>
              <a:t>Argue that a few people are the decision makers in government</a:t>
            </a:r>
            <a:endParaRPr lang="en-US" sz="2000" dirty="0"/>
          </a:p>
          <a:p>
            <a:pPr lvl="1"/>
            <a:r>
              <a:rPr lang="en-US" sz="2400" dirty="0" err="1" smtClean="0"/>
              <a:t>Hyperpluralism</a:t>
            </a:r>
            <a:r>
              <a:rPr lang="en-US" sz="2400" dirty="0" smtClean="0"/>
              <a:t>:</a:t>
            </a:r>
          </a:p>
          <a:p>
            <a:pPr lvl="2"/>
            <a:r>
              <a:rPr lang="en-US" sz="2000" dirty="0" smtClean="0"/>
              <a:t>Belief that the government is weaker due to the many groups</a:t>
            </a:r>
          </a:p>
          <a:p>
            <a:pPr lvl="2"/>
            <a:r>
              <a:rPr lang="en-US" sz="2000" dirty="0" smtClean="0"/>
              <a:t>Too many groups leads to nothing getting done</a:t>
            </a:r>
          </a:p>
          <a:p>
            <a:pPr lvl="2"/>
            <a:r>
              <a:rPr lang="en-US" sz="2000" dirty="0" smtClean="0"/>
              <a:t>Overlapping powers by governments makes it hard to implement policy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27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Democracy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Challenges to Democracy</a:t>
            </a:r>
          </a:p>
          <a:p>
            <a:r>
              <a:rPr lang="en-US" sz="2800" dirty="0" smtClean="0"/>
              <a:t>Increased Complexity of Issues:</a:t>
            </a:r>
          </a:p>
          <a:p>
            <a:pPr lvl="1"/>
            <a:r>
              <a:rPr lang="en-US" sz="2400" dirty="0" smtClean="0"/>
              <a:t>So many complex issues leads to elite experts</a:t>
            </a:r>
          </a:p>
          <a:p>
            <a:r>
              <a:rPr lang="en-US" sz="2800" dirty="0" smtClean="0"/>
              <a:t>Limited Participation in Government:</a:t>
            </a:r>
          </a:p>
          <a:p>
            <a:pPr lvl="1"/>
            <a:r>
              <a:rPr lang="en-US" sz="2400" dirty="0" smtClean="0"/>
              <a:t>Low voter turnout by youths can lead to challenges in the future</a:t>
            </a:r>
            <a:endParaRPr lang="en-US" sz="2400" dirty="0"/>
          </a:p>
          <a:p>
            <a:r>
              <a:rPr lang="en-US" sz="2800" dirty="0" smtClean="0"/>
              <a:t>Escalating Campaign Costs:</a:t>
            </a:r>
          </a:p>
          <a:p>
            <a:pPr lvl="1"/>
            <a:r>
              <a:rPr lang="en-US" sz="2400" dirty="0" smtClean="0"/>
              <a:t>Political Action Committees (PAC’S) fund campaigns and are very influential</a:t>
            </a:r>
            <a:endParaRPr lang="en-US" sz="2400" dirty="0"/>
          </a:p>
          <a:p>
            <a:r>
              <a:rPr lang="en-US" sz="2800" dirty="0" smtClean="0"/>
              <a:t>Diverse Political Interests:</a:t>
            </a:r>
          </a:p>
          <a:p>
            <a:pPr lvl="1"/>
            <a:r>
              <a:rPr lang="en-US" sz="2400" dirty="0" smtClean="0"/>
              <a:t>Can lead to policy gridlock in which nothing gets done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68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27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Democracy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American Political Culture and Democracy</a:t>
            </a:r>
          </a:p>
          <a:p>
            <a:r>
              <a:rPr lang="en-US" dirty="0" smtClean="0"/>
              <a:t>5 elements </a:t>
            </a:r>
          </a:p>
          <a:p>
            <a:pPr lvl="1"/>
            <a:r>
              <a:rPr lang="en-US" dirty="0" smtClean="0"/>
              <a:t>Liberty:</a:t>
            </a:r>
          </a:p>
          <a:p>
            <a:pPr lvl="2"/>
            <a:r>
              <a:rPr lang="en-US" dirty="0" smtClean="0"/>
              <a:t>Immigrants mostly say freedom when asked why they came to America</a:t>
            </a:r>
          </a:p>
          <a:p>
            <a:pPr lvl="2"/>
            <a:r>
              <a:rPr lang="en-US" dirty="0" smtClean="0"/>
              <a:t>Freedom of speech and religion </a:t>
            </a:r>
          </a:p>
          <a:p>
            <a:pPr lvl="1"/>
            <a:r>
              <a:rPr lang="en-US" dirty="0" smtClean="0"/>
              <a:t>Egalitarianism:</a:t>
            </a:r>
          </a:p>
          <a:p>
            <a:pPr lvl="2"/>
            <a:r>
              <a:rPr lang="en-US" dirty="0" smtClean="0"/>
              <a:t>Equal opportunity due to lack of monarchy or aristocracy</a:t>
            </a:r>
          </a:p>
          <a:p>
            <a:pPr lvl="2"/>
            <a:r>
              <a:rPr lang="en-US" dirty="0" smtClean="0"/>
              <a:t>Equality is not and cannot be guaranteed, but everyone can have a chance to be successful</a:t>
            </a:r>
            <a:endParaRPr lang="en-US" dirty="0"/>
          </a:p>
          <a:p>
            <a:pPr lvl="1"/>
            <a:r>
              <a:rPr lang="en-US" dirty="0" smtClean="0"/>
              <a:t>Individualism:</a:t>
            </a:r>
          </a:p>
          <a:p>
            <a:pPr lvl="2"/>
            <a:r>
              <a:rPr lang="en-US" dirty="0" smtClean="0"/>
              <a:t>American has a unique identity, in large part, due to the frontier</a:t>
            </a:r>
          </a:p>
          <a:p>
            <a:pPr lvl="3"/>
            <a:r>
              <a:rPr lang="en-US" dirty="0" smtClean="0"/>
              <a:t>Frederick Jackson Turner</a:t>
            </a:r>
          </a:p>
          <a:p>
            <a:pPr lvl="1"/>
            <a:r>
              <a:rPr lang="en-US" dirty="0" smtClean="0"/>
              <a:t>Laissez-faire:</a:t>
            </a:r>
          </a:p>
          <a:p>
            <a:pPr lvl="2"/>
            <a:r>
              <a:rPr lang="en-US" dirty="0" smtClean="0"/>
              <a:t>Preference for limited government and free markets</a:t>
            </a:r>
          </a:p>
          <a:p>
            <a:pPr lvl="2"/>
            <a:r>
              <a:rPr lang="en-US" dirty="0" smtClean="0"/>
              <a:t>Americans pay less taxes than other democracies</a:t>
            </a:r>
          </a:p>
          <a:p>
            <a:pPr lvl="1"/>
            <a:r>
              <a:rPr lang="en-US" dirty="0" smtClean="0"/>
              <a:t>Populism:</a:t>
            </a:r>
          </a:p>
          <a:p>
            <a:pPr lvl="2"/>
            <a:r>
              <a:rPr lang="en-US" dirty="0" smtClean="0"/>
              <a:t>Advocates the rights of average citizens against the privileged elites</a:t>
            </a:r>
          </a:p>
          <a:p>
            <a:pPr lvl="3"/>
            <a:r>
              <a:rPr lang="en-US" dirty="0" smtClean="0"/>
              <a:t>William Jennings Bryan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Frederick Jackson Turne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066800"/>
            <a:ext cx="2404745" cy="291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Smith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19200"/>
            <a:ext cx="3147060" cy="35725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839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3241</TotalTime>
  <Words>865</Words>
  <Application>Microsoft Office PowerPoint</Application>
  <PresentationFormat>On-screen Show (4:3)</PresentationFormat>
  <Paragraphs>238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Government in America; 15th Edition Chapter 1</vt:lpstr>
      <vt:lpstr>Politics and Government Matter</vt:lpstr>
      <vt:lpstr>Government</vt:lpstr>
      <vt:lpstr>Politics</vt:lpstr>
      <vt:lpstr>The Policymaking System</vt:lpstr>
      <vt:lpstr>Democracy</vt:lpstr>
      <vt:lpstr>Democracy Continued</vt:lpstr>
      <vt:lpstr>Democracy Continued</vt:lpstr>
      <vt:lpstr>Democracy Continued</vt:lpstr>
      <vt:lpstr>The Scope Of Government In America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79</cp:revision>
  <dcterms:created xsi:type="dcterms:W3CDTF">2013-11-22T00:02:11Z</dcterms:created>
  <dcterms:modified xsi:type="dcterms:W3CDTF">2014-08-07T22:10:36Z</dcterms:modified>
</cp:coreProperties>
</file>