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13"/>
  </p:notesMasterIdLst>
  <p:sldIdLst>
    <p:sldId id="257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72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7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12/13/2014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08364"/>
            <a:ext cx="66675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/>
              <a:t>Government in America</a:t>
            </a:r>
            <a:r>
              <a:rPr lang="en-US" sz="5400" dirty="0" smtClean="0"/>
              <a:t>; 15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Edition</a:t>
            </a:r>
            <a:br>
              <a:rPr lang="en-US" sz="5400" dirty="0" smtClean="0"/>
            </a:br>
            <a:r>
              <a:rPr lang="en-US" sz="5400" dirty="0" smtClean="0"/>
              <a:t>Chapter 10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8768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Elections and Voting Behavior</a:t>
            </a:r>
            <a:endParaRPr lang="en-US" sz="36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14400" y="0"/>
            <a:ext cx="68580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www.Apgovreview.com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1066800"/>
          </a:xfrm>
        </p:spPr>
        <p:txBody>
          <a:bodyPr/>
          <a:lstStyle/>
          <a:p>
            <a:pPr algn="ctr"/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3 types of elections</a:t>
            </a:r>
          </a:p>
          <a:p>
            <a:r>
              <a:rPr lang="en-US" sz="2800" dirty="0" smtClean="0"/>
              <a:t>Referendum</a:t>
            </a:r>
          </a:p>
          <a:p>
            <a:r>
              <a:rPr lang="en-US" sz="2800" dirty="0" smtClean="0"/>
              <a:t>Initiative</a:t>
            </a:r>
          </a:p>
          <a:p>
            <a:r>
              <a:rPr lang="en-US" sz="2800" dirty="0" smtClean="0"/>
              <a:t>Political Efficacy</a:t>
            </a:r>
          </a:p>
          <a:p>
            <a:r>
              <a:rPr lang="en-US" sz="2800" dirty="0" smtClean="0"/>
              <a:t>Motor Voter Act</a:t>
            </a:r>
          </a:p>
          <a:p>
            <a:r>
              <a:rPr lang="en-US" sz="2800" dirty="0" smtClean="0"/>
              <a:t>Categories related to voter turnout</a:t>
            </a:r>
          </a:p>
          <a:p>
            <a:r>
              <a:rPr lang="en-US" sz="2800" dirty="0" smtClean="0"/>
              <a:t>Electoral College - Impacts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2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4" descr="File:Cla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25" y="2819400"/>
            <a:ext cx="2962275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4419600" y="2971800"/>
            <a:ext cx="1660525" cy="1447800"/>
          </a:xfrm>
          <a:prstGeom prst="wedgeRoundRectCallout">
            <a:avLst>
              <a:gd name="adj1" fmla="val 110159"/>
              <a:gd name="adj2" fmla="val 347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Congrats, you are half-way done with this book!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How American Elections Work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r>
              <a:rPr lang="en-US" dirty="0" smtClean="0"/>
              <a:t>3 Types of Elections:</a:t>
            </a:r>
            <a:endParaRPr lang="en-US" dirty="0"/>
          </a:p>
          <a:p>
            <a:pPr lvl="1"/>
            <a:r>
              <a:rPr lang="en-US" sz="2600" dirty="0" smtClean="0"/>
              <a:t>Primary – determines party nominations</a:t>
            </a:r>
          </a:p>
          <a:p>
            <a:pPr lvl="1"/>
            <a:r>
              <a:rPr lang="en-US" sz="2600" dirty="0" smtClean="0"/>
              <a:t>General – Determines the winner between parties</a:t>
            </a:r>
          </a:p>
          <a:p>
            <a:pPr lvl="1"/>
            <a:r>
              <a:rPr lang="en-US" sz="2600" dirty="0" smtClean="0"/>
              <a:t>Specific policy questions – voters vote on issues</a:t>
            </a:r>
          </a:p>
          <a:p>
            <a:r>
              <a:rPr lang="en-US" sz="2800" dirty="0" smtClean="0"/>
              <a:t>Referendum – voters can pass or deny a law (bonds, decriminalization of drugs, etc.)</a:t>
            </a:r>
          </a:p>
          <a:p>
            <a:r>
              <a:rPr lang="en-US" sz="2800" dirty="0" smtClean="0"/>
              <a:t>Initiative Petition – citizens can propose laws if they receive signatures equal to 10% of previous election’s voters</a:t>
            </a:r>
          </a:p>
          <a:p>
            <a:pPr lvl="1"/>
            <a:r>
              <a:rPr lang="en-US" sz="2600" dirty="0" smtClean="0"/>
              <a:t>Grass-roots</a:t>
            </a:r>
            <a:endParaRPr lang="en-US" sz="26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1026" name="Picture 2" descr="File:Robert M La Follette, S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79664"/>
            <a:ext cx="3162300" cy="427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3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A Tale of Three Elections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1800:</a:t>
            </a:r>
          </a:p>
          <a:p>
            <a:pPr lvl="1"/>
            <a:r>
              <a:rPr lang="en-US" dirty="0" smtClean="0"/>
              <a:t>Adams vs. Jefferson</a:t>
            </a:r>
          </a:p>
          <a:p>
            <a:pPr lvl="2"/>
            <a:r>
              <a:rPr lang="en-US" dirty="0" smtClean="0"/>
              <a:t>No campaigning by the candidates</a:t>
            </a:r>
          </a:p>
          <a:p>
            <a:pPr lvl="2"/>
            <a:r>
              <a:rPr lang="en-US" dirty="0" smtClean="0"/>
              <a:t>Jefferson wins – “Revolution of 1800” peaceful transition of power</a:t>
            </a:r>
          </a:p>
          <a:p>
            <a:pPr lvl="3"/>
            <a:r>
              <a:rPr lang="en-US" dirty="0" smtClean="0"/>
              <a:t>Burr and Jefferson tied in the Electoral College – House chose Jefferson after 35 ballots </a:t>
            </a:r>
            <a:endParaRPr lang="en-US" dirty="0"/>
          </a:p>
          <a:p>
            <a:r>
              <a:rPr lang="en-US" sz="2800" dirty="0" smtClean="0"/>
              <a:t>1896: </a:t>
            </a:r>
          </a:p>
          <a:p>
            <a:pPr lvl="1"/>
            <a:r>
              <a:rPr lang="en-US" dirty="0" smtClean="0"/>
              <a:t>McKinley (R) v. Bryan (D) </a:t>
            </a:r>
          </a:p>
          <a:p>
            <a:pPr lvl="2"/>
            <a:r>
              <a:rPr lang="en-US" dirty="0" smtClean="0"/>
              <a:t>Issues were tariffs and the gold standard</a:t>
            </a:r>
          </a:p>
          <a:p>
            <a:pPr lvl="2"/>
            <a:r>
              <a:rPr lang="en-US" dirty="0" smtClean="0"/>
              <a:t>McKinley campaigned at home via “front-porch”</a:t>
            </a:r>
          </a:p>
          <a:p>
            <a:pPr lvl="2"/>
            <a:r>
              <a:rPr lang="en-US" dirty="0" smtClean="0"/>
              <a:t>Bryan campaigned heavily across the country by train – 18,000 miles</a:t>
            </a:r>
          </a:p>
          <a:p>
            <a:pPr lvl="2"/>
            <a:r>
              <a:rPr lang="en-US" dirty="0" smtClean="0"/>
              <a:t>80% voter turnout</a:t>
            </a:r>
          </a:p>
          <a:p>
            <a:pPr lvl="2"/>
            <a:r>
              <a:rPr lang="en-US" dirty="0" smtClean="0"/>
              <a:t>McKinley beat Bryan</a:t>
            </a:r>
          </a:p>
          <a:p>
            <a:r>
              <a:rPr lang="en-US" dirty="0" smtClean="0"/>
              <a:t>2008:</a:t>
            </a:r>
          </a:p>
          <a:p>
            <a:pPr lvl="1"/>
            <a:r>
              <a:rPr lang="en-US" dirty="0" smtClean="0"/>
              <a:t>McCain (R) v. Obama (D)</a:t>
            </a:r>
          </a:p>
          <a:p>
            <a:pPr lvl="2"/>
            <a:r>
              <a:rPr lang="en-US" dirty="0" smtClean="0"/>
              <a:t>Obama narrowly defeated Hillary Clinton in the primaries</a:t>
            </a:r>
          </a:p>
          <a:p>
            <a:pPr lvl="2"/>
            <a:r>
              <a:rPr lang="en-US" dirty="0" smtClean="0"/>
              <a:t>McCain was tied to the Bush Administration</a:t>
            </a:r>
          </a:p>
          <a:p>
            <a:pPr lvl="2"/>
            <a:r>
              <a:rPr lang="en-US" dirty="0" smtClean="0"/>
              <a:t>Obama ran on “Change” and won</a:t>
            </a:r>
          </a:p>
          <a:p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5" name="Picture 4" descr="File:Wjb189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6858000" cy="417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File:Front porch campaign 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5943600" cy="388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465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Whether to Vote: A Citizen’s First Choice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Over time, suffrage has expanded greatly</a:t>
            </a:r>
          </a:p>
          <a:p>
            <a:pPr lvl="1"/>
            <a:r>
              <a:rPr lang="en-US" dirty="0" smtClean="0"/>
              <a:t>1800 – only white, property-owning males 21 and older could vote</a:t>
            </a:r>
          </a:p>
          <a:p>
            <a:pPr lvl="1"/>
            <a:r>
              <a:rPr lang="en-US" dirty="0" smtClean="0"/>
              <a:t>Today – virtually all citizens 18 and older</a:t>
            </a:r>
          </a:p>
          <a:p>
            <a:pPr lvl="1"/>
            <a:r>
              <a:rPr lang="en-US" dirty="0" smtClean="0"/>
              <a:t>As suffrage expanded, the voter turnout rate has decreased</a:t>
            </a:r>
            <a:endParaRPr lang="en-US" dirty="0"/>
          </a:p>
          <a:p>
            <a:r>
              <a:rPr lang="en-US" sz="2800" dirty="0" smtClean="0"/>
              <a:t>Deciding Whether to Vote:</a:t>
            </a:r>
          </a:p>
          <a:p>
            <a:pPr lvl="1"/>
            <a:r>
              <a:rPr lang="en-US" dirty="0" smtClean="0"/>
              <a:t>Potentially high opportunity cost to voting</a:t>
            </a:r>
          </a:p>
          <a:p>
            <a:pPr lvl="2"/>
            <a:r>
              <a:rPr lang="en-US" dirty="0" smtClean="0"/>
              <a:t>Debates about whether to have election day be a holiday or on a weekend</a:t>
            </a:r>
            <a:endParaRPr lang="en-US" dirty="0"/>
          </a:p>
          <a:p>
            <a:pPr lvl="1"/>
            <a:r>
              <a:rPr lang="en-US" dirty="0" smtClean="0"/>
              <a:t>Political efficacy – the belief that an individual can have an impact on the government</a:t>
            </a:r>
          </a:p>
          <a:p>
            <a:pPr lvl="2"/>
            <a:r>
              <a:rPr lang="en-US" dirty="0" smtClean="0"/>
              <a:t>The higher one’s political efficacy, the more likely one is to vote</a:t>
            </a:r>
          </a:p>
          <a:p>
            <a:pPr lvl="1"/>
            <a:r>
              <a:rPr lang="en-US" dirty="0" smtClean="0"/>
              <a:t>Some people vote out of civic duty, even if they feel their vote won’t make much of a difference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945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Whether to Vote: A Citizen’s First Choice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Registering to Vote:</a:t>
            </a:r>
          </a:p>
          <a:p>
            <a:pPr lvl="1"/>
            <a:r>
              <a:rPr lang="en-US" dirty="0" smtClean="0"/>
              <a:t>Voter Registration Laws:</a:t>
            </a:r>
          </a:p>
          <a:p>
            <a:pPr lvl="2"/>
            <a:r>
              <a:rPr lang="en-US" dirty="0" smtClean="0"/>
              <a:t>Created to help prevent voter corruption</a:t>
            </a:r>
          </a:p>
          <a:p>
            <a:pPr lvl="2"/>
            <a:r>
              <a:rPr lang="en-US" dirty="0" smtClean="0"/>
              <a:t>Vary by states</a:t>
            </a:r>
          </a:p>
          <a:p>
            <a:pPr lvl="2"/>
            <a:r>
              <a:rPr lang="en-US" dirty="0" smtClean="0"/>
              <a:t>Some states made it more difficult to register</a:t>
            </a:r>
          </a:p>
          <a:p>
            <a:pPr lvl="2"/>
            <a:r>
              <a:rPr lang="en-US" dirty="0" smtClean="0"/>
              <a:t>Motor Voter Act (1993) – states are required to allow registration on driver’s license applications</a:t>
            </a:r>
            <a:endParaRPr lang="en-US" dirty="0"/>
          </a:p>
          <a:p>
            <a:r>
              <a:rPr lang="en-US" dirty="0" smtClean="0"/>
              <a:t>Who Votes?</a:t>
            </a:r>
          </a:p>
          <a:p>
            <a:pPr lvl="1"/>
            <a:r>
              <a:rPr lang="en-US" dirty="0" smtClean="0"/>
              <a:t>Categories related to voter turnout:</a:t>
            </a:r>
          </a:p>
          <a:p>
            <a:pPr lvl="2"/>
            <a:r>
              <a:rPr lang="en-US" dirty="0" smtClean="0"/>
              <a:t>Education – the higher the education, the higher the turnout</a:t>
            </a:r>
          </a:p>
          <a:p>
            <a:pPr lvl="2"/>
            <a:r>
              <a:rPr lang="en-US" dirty="0" smtClean="0"/>
              <a:t>Age – The older an individual, the more likely they are to vote</a:t>
            </a:r>
          </a:p>
          <a:p>
            <a:pPr lvl="2"/>
            <a:r>
              <a:rPr lang="en-US" dirty="0" smtClean="0"/>
              <a:t>Race – minorities usually vote less often (African Americans voted in high numbers in 2008)</a:t>
            </a:r>
          </a:p>
          <a:p>
            <a:pPr lvl="2"/>
            <a:r>
              <a:rPr lang="en-US" dirty="0" smtClean="0"/>
              <a:t>Gender – Women vote at slightly higher rates than men</a:t>
            </a:r>
          </a:p>
          <a:p>
            <a:pPr lvl="2"/>
            <a:r>
              <a:rPr lang="en-US" dirty="0" smtClean="0"/>
              <a:t>Marital status – married couples vote more often</a:t>
            </a:r>
          </a:p>
          <a:p>
            <a:pPr lvl="2"/>
            <a:r>
              <a:rPr lang="en-US" dirty="0" smtClean="0"/>
              <a:t>Government Employees – vote more often as well</a:t>
            </a:r>
          </a:p>
          <a:p>
            <a:pPr lvl="1"/>
            <a:r>
              <a:rPr lang="en-US" dirty="0" smtClean="0"/>
              <a:t>These categories are cumulative – the more one belongs to, the more likely they will vote</a:t>
            </a:r>
            <a:endParaRPr lang="en-US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2050" name="Picture 2" descr="File:NYSDMV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0"/>
            <a:ext cx="291465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38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How American’s Vote: Explaining Citizens’ Decisions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Mandate Theory of Elections – belief that the winning candidate has a mandate (authority) to carry out their platform</a:t>
            </a:r>
          </a:p>
          <a:p>
            <a:pPr lvl="1"/>
            <a:r>
              <a:rPr lang="en-US" dirty="0" smtClean="0"/>
              <a:t>Polk and Manifest Destiny in 1844</a:t>
            </a:r>
          </a:p>
          <a:p>
            <a:pPr lvl="1"/>
            <a:r>
              <a:rPr lang="en-US" dirty="0" smtClean="0"/>
              <a:t>Bush in 2004</a:t>
            </a:r>
          </a:p>
          <a:p>
            <a:r>
              <a:rPr lang="en-US" dirty="0" smtClean="0"/>
              <a:t>Party Identification:</a:t>
            </a:r>
          </a:p>
          <a:p>
            <a:pPr lvl="1"/>
            <a:r>
              <a:rPr lang="en-US" dirty="0" smtClean="0"/>
              <a:t>Party identification helps voters decide who to vote for when little is known about a candidate</a:t>
            </a:r>
          </a:p>
          <a:p>
            <a:pPr lvl="1"/>
            <a:r>
              <a:rPr lang="en-US" dirty="0" smtClean="0"/>
              <a:t>Over time, people vote for candidates of different parties rather than just one party (ticket-splitting or floating voters)</a:t>
            </a:r>
            <a:endParaRPr lang="en-US" dirty="0"/>
          </a:p>
          <a:p>
            <a:r>
              <a:rPr lang="en-US" dirty="0" smtClean="0"/>
              <a:t>Candidate Evaluation…..</a:t>
            </a:r>
            <a:endParaRPr lang="en-US" dirty="0"/>
          </a:p>
          <a:p>
            <a:pPr lvl="1"/>
            <a:r>
              <a:rPr lang="en-US" dirty="0" smtClean="0"/>
              <a:t>3 aspects of a candidates image that are important to the public: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dirty="0" smtClean="0"/>
              <a:t>Integrity – the higher the perceived integrity, the more likely a candidate is to receive votes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dirty="0" smtClean="0"/>
              <a:t>Reliability – The more reliable a candidate is perceived to be, the more likely they are to receive votes (Kerry as a “flip-flopper” in ’04)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dirty="0" smtClean="0"/>
              <a:t>Competence – arguably the most influential of the 3; perceived intelligence matters for candidates</a:t>
            </a:r>
          </a:p>
          <a:p>
            <a:pPr lvl="1"/>
            <a:endParaRPr lang="en-US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5122" name="Picture 2" descr="File:James Polk restor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0"/>
            <a:ext cx="2514600" cy="302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38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How American’s Vote: Explaining Citizens’ Decisions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Policy Voting:</a:t>
            </a:r>
          </a:p>
          <a:p>
            <a:pPr lvl="1"/>
            <a:r>
              <a:rPr lang="en-US" dirty="0" smtClean="0"/>
              <a:t>The idea that how people vote is based on their preferences of issues</a:t>
            </a:r>
            <a:endParaRPr lang="en-US" dirty="0"/>
          </a:p>
          <a:p>
            <a:pPr lvl="1"/>
            <a:r>
              <a:rPr lang="en-US" dirty="0" smtClean="0"/>
              <a:t>4 Conditions of policy voting: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dirty="0" smtClean="0"/>
              <a:t>Voters understand their own positions on policies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dirty="0" smtClean="0"/>
              <a:t>Voters know where candidates stand on issues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dirty="0" smtClean="0"/>
              <a:t>Voters see differences on issues between candidates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dirty="0" smtClean="0"/>
              <a:t>Voters vote for the candidate that matches up with their policy preferences</a:t>
            </a:r>
          </a:p>
          <a:p>
            <a:pPr lvl="2"/>
            <a:r>
              <a:rPr lang="en-US" dirty="0" smtClean="0"/>
              <a:t>It is not always easy to meet all 4 conditions</a:t>
            </a:r>
            <a:endParaRPr lang="en-US" dirty="0"/>
          </a:p>
          <a:p>
            <a:pPr lvl="1"/>
            <a:r>
              <a:rPr lang="en-US" dirty="0" smtClean="0"/>
              <a:t>Obstacles to policy voting:</a:t>
            </a:r>
          </a:p>
          <a:p>
            <a:pPr lvl="2"/>
            <a:r>
              <a:rPr lang="en-US" dirty="0" smtClean="0"/>
              <a:t>Candidates are often ambiguous on issues</a:t>
            </a:r>
          </a:p>
          <a:p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5464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Last Battle: The Electoral College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Why is there an electoral college?</a:t>
            </a:r>
          </a:p>
          <a:p>
            <a:pPr lvl="1"/>
            <a:r>
              <a:rPr lang="en-US" dirty="0" smtClean="0"/>
              <a:t>Framers did not want the people to elect the president</a:t>
            </a:r>
          </a:p>
          <a:p>
            <a:r>
              <a:rPr lang="en-US" dirty="0" smtClean="0"/>
              <a:t>How are electoral votes determined?</a:t>
            </a:r>
          </a:p>
          <a:p>
            <a:pPr lvl="1"/>
            <a:r>
              <a:rPr lang="en-US" dirty="0" smtClean="0"/>
              <a:t>2 Senators per state, plus number of members of the House</a:t>
            </a:r>
          </a:p>
          <a:p>
            <a:pPr lvl="1"/>
            <a:r>
              <a:rPr lang="en-US" dirty="0" smtClean="0"/>
              <a:t>538 electoral votes total (100 Senators + 435 members of the House + 3 for D.C.)</a:t>
            </a:r>
          </a:p>
          <a:p>
            <a:pPr lvl="1"/>
            <a:r>
              <a:rPr lang="en-US" dirty="0" smtClean="0"/>
              <a:t>1 more than half electoral votes needed to win the presidency (270)</a:t>
            </a:r>
          </a:p>
          <a:p>
            <a:r>
              <a:rPr lang="en-US" dirty="0" smtClean="0"/>
              <a:t>State parties select electoral voters</a:t>
            </a:r>
            <a:endParaRPr lang="en-US" dirty="0"/>
          </a:p>
          <a:p>
            <a:r>
              <a:rPr lang="en-US" dirty="0" smtClean="0"/>
              <a:t>Winner-take-all approach:</a:t>
            </a:r>
          </a:p>
          <a:p>
            <a:pPr lvl="1"/>
            <a:r>
              <a:rPr lang="en-US" dirty="0" smtClean="0"/>
              <a:t>48 states give all electoral votes to the candidate that wins the most popular votes in the state</a:t>
            </a:r>
          </a:p>
          <a:p>
            <a:pPr lvl="1"/>
            <a:r>
              <a:rPr lang="en-US" dirty="0" smtClean="0"/>
              <a:t>ME and NE divide up votes based on winners of congressional districts</a:t>
            </a:r>
            <a:endParaRPr lang="en-US" dirty="0"/>
          </a:p>
          <a:p>
            <a:r>
              <a:rPr lang="en-US" dirty="0" smtClean="0"/>
              <a:t>No electoral majority?</a:t>
            </a:r>
          </a:p>
          <a:p>
            <a:pPr lvl="1"/>
            <a:r>
              <a:rPr lang="en-US" dirty="0" smtClean="0"/>
              <a:t>The House of Representatives (12</a:t>
            </a:r>
            <a:r>
              <a:rPr lang="en-US" baseline="30000" dirty="0" smtClean="0"/>
              <a:t>th</a:t>
            </a:r>
            <a:r>
              <a:rPr lang="en-US" dirty="0" smtClean="0"/>
              <a:t> Amendment) chooses among the top 3 candidates (see “Corrupt Bargain of 1824”)</a:t>
            </a:r>
          </a:p>
          <a:p>
            <a:r>
              <a:rPr lang="en-US" dirty="0" smtClean="0"/>
              <a:t>Impact of Electoral College?</a:t>
            </a:r>
          </a:p>
          <a:p>
            <a:pPr lvl="1"/>
            <a:r>
              <a:rPr lang="en-US" dirty="0" smtClean="0"/>
              <a:t>Smaller states are often overlooked in campaigns</a:t>
            </a:r>
          </a:p>
          <a:p>
            <a:pPr lvl="2"/>
            <a:r>
              <a:rPr lang="en-US" dirty="0" smtClean="0"/>
              <a:t>Candidates often campaign mostly in close “swing” states</a:t>
            </a:r>
          </a:p>
          <a:p>
            <a:pPr lvl="1"/>
            <a:r>
              <a:rPr lang="en-US" dirty="0" smtClean="0"/>
              <a:t>Smaller states are often overrepresented due to the electors for Senators</a:t>
            </a:r>
          </a:p>
          <a:p>
            <a:pPr lvl="1"/>
            <a:r>
              <a:rPr lang="en-US" dirty="0" smtClean="0"/>
              <a:t>Helps reinforce the two-party system</a:t>
            </a:r>
            <a:endParaRPr lang="en-US" dirty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1026" name="Picture 2" descr="File:Electoral map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941" y="0"/>
            <a:ext cx="4926059" cy="3048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8" name="Picture 4" descr="File:Cla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850" y="914400"/>
            <a:ext cx="2962275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91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Understanding Elections and Voting Behavior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Elections not only select policymakers, but they shape public policy</a:t>
            </a:r>
          </a:p>
          <a:p>
            <a:r>
              <a:rPr lang="en-US" sz="2800" dirty="0" smtClean="0"/>
              <a:t>Democracy and Elections:</a:t>
            </a:r>
          </a:p>
          <a:p>
            <a:pPr lvl="1"/>
            <a:r>
              <a:rPr lang="en-US" b="1" dirty="0" smtClean="0"/>
              <a:t>Retrospective voting </a:t>
            </a:r>
            <a:r>
              <a:rPr lang="en-US" dirty="0" smtClean="0"/>
              <a:t>– “what have you done for me lately?”</a:t>
            </a:r>
            <a:endParaRPr lang="en-US" dirty="0"/>
          </a:p>
          <a:p>
            <a:pPr lvl="1"/>
            <a:r>
              <a:rPr lang="en-US" dirty="0" smtClean="0"/>
              <a:t>The economy has a huge impact on incumbent politicians</a:t>
            </a:r>
          </a:p>
          <a:p>
            <a:r>
              <a:rPr lang="en-US" dirty="0" smtClean="0"/>
              <a:t>Elections and the Scope of Government:</a:t>
            </a:r>
          </a:p>
          <a:p>
            <a:pPr lvl="1"/>
            <a:r>
              <a:rPr lang="en-US" dirty="0" smtClean="0"/>
              <a:t>Those that believe they can influence the government tend to believe the government should have increased power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dirty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2197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5392</TotalTime>
  <Words>996</Words>
  <Application>Microsoft Office PowerPoint</Application>
  <PresentationFormat>On-screen Show (4:3)</PresentationFormat>
  <Paragraphs>228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Government in America; 15th Edition Chapter 10</vt:lpstr>
      <vt:lpstr>How American Elections Work</vt:lpstr>
      <vt:lpstr>A Tale of Three Elections</vt:lpstr>
      <vt:lpstr>Whether to Vote: A Citizen’s First Choice</vt:lpstr>
      <vt:lpstr>Whether to Vote: A Citizen’s First Choice</vt:lpstr>
      <vt:lpstr>How American’s Vote: Explaining Citizens’ Decisions</vt:lpstr>
      <vt:lpstr>How American’s Vote: Explaining Citizens’ Decisions</vt:lpstr>
      <vt:lpstr>The Last Battle: The Electoral College</vt:lpstr>
      <vt:lpstr>Understanding Elections and Voting Behavior</vt:lpstr>
      <vt:lpstr>Quick Recap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246</cp:revision>
  <dcterms:created xsi:type="dcterms:W3CDTF">2013-11-22T00:02:11Z</dcterms:created>
  <dcterms:modified xsi:type="dcterms:W3CDTF">2014-12-14T00:49:31Z</dcterms:modified>
</cp:coreProperties>
</file>