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143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/>
              <a:t>Government in America</a:t>
            </a:r>
            <a:r>
              <a:rPr lang="en-US" sz="5400" dirty="0" smtClean="0"/>
              <a:t>; 15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Edition</a:t>
            </a:r>
            <a:br>
              <a:rPr lang="en-US" sz="5400" dirty="0" smtClean="0"/>
            </a:br>
            <a:r>
              <a:rPr lang="en-US" sz="5400" dirty="0" smtClean="0"/>
              <a:t>Chapter 2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www.Apgovreview.com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36626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me on Twitter @</a:t>
            </a:r>
            <a:r>
              <a:rPr lang="en-US" dirty="0" err="1" smtClean="0"/>
              <a:t>AdamNorrisAP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Madisonian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The Constitution created a republic, not a direct democracy</a:t>
            </a:r>
          </a:p>
          <a:p>
            <a:pPr lvl="1"/>
            <a:r>
              <a:rPr lang="en-US" dirty="0" smtClean="0"/>
              <a:t>Republic – using the consent of the governed to elect representatives to make decisions</a:t>
            </a:r>
          </a:p>
          <a:p>
            <a:pPr lvl="1"/>
            <a:r>
              <a:rPr lang="en-US" dirty="0" smtClean="0"/>
              <a:t>Direct Democracy – citizens voting on issues</a:t>
            </a:r>
            <a:endParaRPr lang="en-US" dirty="0"/>
          </a:p>
          <a:p>
            <a:r>
              <a:rPr lang="en-US" dirty="0" smtClean="0"/>
              <a:t>Checks and Balances makes change more difficult</a:t>
            </a:r>
          </a:p>
          <a:p>
            <a:pPr lvl="1"/>
            <a:r>
              <a:rPr lang="en-US" dirty="0" smtClean="0"/>
              <a:t>Laws must pass through a series of obstacles</a:t>
            </a:r>
          </a:p>
          <a:p>
            <a:pPr lvl="2"/>
            <a:r>
              <a:rPr lang="en-US" dirty="0" smtClean="0"/>
              <a:t>Both houses, president signing, possible court case later….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Ratifying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Federalists – those that supported the Constitution</a:t>
            </a:r>
          </a:p>
          <a:p>
            <a:r>
              <a:rPr lang="en-US" dirty="0" smtClean="0"/>
              <a:t>Anti-Federalists – those that opposed the Constitution</a:t>
            </a:r>
          </a:p>
          <a:p>
            <a:r>
              <a:rPr lang="en-US" i="1" dirty="0" smtClean="0"/>
              <a:t>Federalist Papers</a:t>
            </a:r>
            <a:endParaRPr lang="en-US" dirty="0" smtClean="0"/>
          </a:p>
          <a:p>
            <a:pPr lvl="1"/>
            <a:r>
              <a:rPr lang="en-US" dirty="0" smtClean="0"/>
              <a:t>Written by Alexander Hamilton, James Madison, and John Jay</a:t>
            </a:r>
          </a:p>
          <a:p>
            <a:pPr lvl="1"/>
            <a:r>
              <a:rPr lang="en-US" dirty="0" smtClean="0"/>
              <a:t>Purpose was to try to persuade the ratification of the Constitution</a:t>
            </a:r>
            <a:endParaRPr lang="en-US" dirty="0"/>
          </a:p>
          <a:p>
            <a:pPr lvl="1"/>
            <a:r>
              <a:rPr lang="en-US" dirty="0" smtClean="0"/>
              <a:t>85 essays total - #10 and #51 most popular</a:t>
            </a:r>
          </a:p>
          <a:p>
            <a:pPr lvl="2"/>
            <a:r>
              <a:rPr lang="en-US" dirty="0" smtClean="0"/>
              <a:t>#10 – factions are inevitable</a:t>
            </a:r>
          </a:p>
          <a:p>
            <a:pPr lvl="2"/>
            <a:r>
              <a:rPr lang="en-US" dirty="0" smtClean="0"/>
              <a:t>#51 – separation of powers</a:t>
            </a:r>
          </a:p>
          <a:p>
            <a:r>
              <a:rPr lang="en-US" dirty="0" smtClean="0"/>
              <a:t>Why did Anti-Federalists oppose the Constitution?</a:t>
            </a:r>
          </a:p>
          <a:p>
            <a:pPr lvl="1"/>
            <a:r>
              <a:rPr lang="en-US" dirty="0" smtClean="0"/>
              <a:t>Fear of strong central government</a:t>
            </a:r>
          </a:p>
          <a:p>
            <a:pPr lvl="1"/>
            <a:r>
              <a:rPr lang="en-US" dirty="0" smtClean="0"/>
              <a:t>Lack of protection of liberties</a:t>
            </a:r>
            <a:endParaRPr lang="en-US" dirty="0"/>
          </a:p>
          <a:p>
            <a:pPr lvl="1"/>
            <a:r>
              <a:rPr lang="en-US" dirty="0" smtClean="0"/>
              <a:t>The solution?</a:t>
            </a:r>
          </a:p>
          <a:p>
            <a:r>
              <a:rPr lang="en-US" dirty="0" smtClean="0"/>
              <a:t>The Bill of Rights!</a:t>
            </a:r>
            <a:endParaRPr lang="en-US" dirty="0"/>
          </a:p>
          <a:p>
            <a:r>
              <a:rPr lang="en-US" dirty="0" smtClean="0"/>
              <a:t>George Washington became president on April 30, 1789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Federali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18" y="3698240"/>
            <a:ext cx="2298382" cy="315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3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Changing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2 ways to amend the Constitution:</a:t>
            </a:r>
          </a:p>
          <a:p>
            <a:pPr lvl="1"/>
            <a:r>
              <a:rPr lang="en-US" dirty="0" smtClean="0"/>
              <a:t>2/3 of Congress can propose an amendment -&gt; ¾ of state legislatures or ¾ of state conventions must ratify</a:t>
            </a:r>
          </a:p>
          <a:p>
            <a:pPr lvl="1"/>
            <a:r>
              <a:rPr lang="en-US" dirty="0" smtClean="0"/>
              <a:t>National Convention of 2/3 states can propose -&gt; ¾ of state legislatures or ¾ of state conventions must ratify</a:t>
            </a:r>
            <a:endParaRPr lang="en-US" dirty="0"/>
          </a:p>
          <a:p>
            <a:pPr lvl="1"/>
            <a:r>
              <a:rPr lang="en-US" u="sng" dirty="0" smtClean="0"/>
              <a:t>The president and Supreme Court has NO role in the amendment process</a:t>
            </a:r>
          </a:p>
          <a:p>
            <a:r>
              <a:rPr lang="en-US" dirty="0" smtClean="0"/>
              <a:t>Most amendments have expanded liberty and equality</a:t>
            </a:r>
          </a:p>
          <a:p>
            <a:pPr lvl="1"/>
            <a:r>
              <a:rPr lang="en-US" dirty="0" smtClean="0"/>
              <a:t>Bill of Rights, Reconstruction amendments – 13 – 15 </a:t>
            </a:r>
          </a:p>
          <a:p>
            <a:r>
              <a:rPr lang="en-US" dirty="0" smtClean="0"/>
              <a:t>Equal Rights Amendment (ERA):</a:t>
            </a:r>
          </a:p>
          <a:p>
            <a:pPr lvl="1"/>
            <a:r>
              <a:rPr lang="en-US" dirty="0" smtClean="0"/>
              <a:t>Proposed but never ratified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Equal Rights Amendment Map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58000" cy="43326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4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Changing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Informal Process of Constitutional Change</a:t>
            </a:r>
          </a:p>
          <a:p>
            <a:pPr lvl="1"/>
            <a:r>
              <a:rPr lang="en-US" dirty="0" smtClean="0"/>
              <a:t>Judicial Interpretation:</a:t>
            </a:r>
          </a:p>
          <a:p>
            <a:pPr lvl="2"/>
            <a:r>
              <a:rPr lang="en-US" b="1" u="sng" dirty="0" smtClean="0"/>
              <a:t>**Judicial Review </a:t>
            </a:r>
            <a:r>
              <a:rPr lang="en-US" dirty="0" smtClean="0"/>
              <a:t>– established through Marbury v. Madison**</a:t>
            </a:r>
            <a:endParaRPr lang="en-US" dirty="0"/>
          </a:p>
          <a:p>
            <a:pPr lvl="2"/>
            <a:r>
              <a:rPr lang="en-US" i="1" dirty="0" smtClean="0"/>
              <a:t>Plessy v. Ferguson</a:t>
            </a:r>
            <a:r>
              <a:rPr lang="en-US" dirty="0" smtClean="0"/>
              <a:t> – Supreme Court stated separate but equal did NOT violate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3"/>
            <a:r>
              <a:rPr lang="en-US" dirty="0" smtClean="0"/>
              <a:t>later reversed in </a:t>
            </a:r>
            <a:r>
              <a:rPr lang="en-US" i="1" dirty="0" smtClean="0"/>
              <a:t>Brown v. Board</a:t>
            </a:r>
            <a:endParaRPr lang="en-US" dirty="0" smtClean="0"/>
          </a:p>
          <a:p>
            <a:pPr lvl="1"/>
            <a:r>
              <a:rPr lang="en-US" dirty="0" smtClean="0"/>
              <a:t>Changing Political Practice:</a:t>
            </a:r>
          </a:p>
          <a:p>
            <a:pPr lvl="2"/>
            <a:r>
              <a:rPr lang="en-US" dirty="0" smtClean="0"/>
              <a:t>After 1800, political parties require electors for the electoral college to vote for the state’s popular vote winner</a:t>
            </a:r>
          </a:p>
          <a:p>
            <a:pPr lvl="1"/>
            <a:r>
              <a:rPr lang="en-US" dirty="0" smtClean="0"/>
              <a:t>Technology:</a:t>
            </a:r>
          </a:p>
          <a:p>
            <a:pPr lvl="2"/>
            <a:r>
              <a:rPr lang="en-US" dirty="0" smtClean="0"/>
              <a:t>Media can reach Americans on issues</a:t>
            </a:r>
          </a:p>
          <a:p>
            <a:pPr lvl="2"/>
            <a:r>
              <a:rPr lang="en-US" dirty="0" smtClean="0"/>
              <a:t>Presidential powers have increased (weapons)</a:t>
            </a:r>
          </a:p>
          <a:p>
            <a:pPr lvl="1"/>
            <a:r>
              <a:rPr lang="en-US" dirty="0" smtClean="0"/>
              <a:t>Increasing Demands on Policymakers:</a:t>
            </a:r>
          </a:p>
          <a:p>
            <a:pPr lvl="2"/>
            <a:r>
              <a:rPr lang="en-US" dirty="0" smtClean="0"/>
              <a:t>Presidential powers during war increases</a:t>
            </a:r>
          </a:p>
          <a:p>
            <a:pPr lvl="3"/>
            <a:r>
              <a:rPr lang="en-US" dirty="0" smtClean="0"/>
              <a:t>Patriot Act – powers for wiretapping and surveillance of suspected terrorists</a:t>
            </a:r>
            <a:endParaRPr lang="en-US" dirty="0"/>
          </a:p>
          <a:p>
            <a:r>
              <a:rPr lang="en-US" dirty="0" smtClean="0"/>
              <a:t>The Constitution is flexible and has the oldest functioning Constitution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Plaque of Marbury v. Madison at SCOTUS Build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667000"/>
            <a:ext cx="6393873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9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Understanding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Since its inception, the Constitution has become much more democratic</a:t>
            </a:r>
          </a:p>
          <a:p>
            <a:pPr lvl="1"/>
            <a:r>
              <a:rPr lang="en-US" dirty="0" smtClean="0"/>
              <a:t>5 of the last 17 amendments expand the electorate</a:t>
            </a:r>
          </a:p>
          <a:p>
            <a:pPr lvl="2"/>
            <a:r>
              <a:rPr lang="en-US" dirty="0" smtClean="0"/>
              <a:t>15 – suffrage for African American males</a:t>
            </a:r>
          </a:p>
          <a:p>
            <a:pPr lvl="2"/>
            <a:r>
              <a:rPr lang="en-US" dirty="0" smtClean="0"/>
              <a:t>19 – women’s suffrage</a:t>
            </a:r>
          </a:p>
          <a:p>
            <a:pPr lvl="2"/>
            <a:r>
              <a:rPr lang="en-US" dirty="0" smtClean="0"/>
              <a:t>23 – electoral votes for D.C.</a:t>
            </a:r>
          </a:p>
          <a:p>
            <a:pPr lvl="2"/>
            <a:r>
              <a:rPr lang="en-US" dirty="0" smtClean="0"/>
              <a:t>24 – eliminated poll taxes</a:t>
            </a:r>
          </a:p>
          <a:p>
            <a:pPr lvl="2"/>
            <a:r>
              <a:rPr lang="en-US" dirty="0" smtClean="0"/>
              <a:t>26 – lowered voting age to 18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Influences of the Enlightenment – John Locke and Thomas Paine</a:t>
            </a:r>
          </a:p>
          <a:p>
            <a:r>
              <a:rPr lang="en-US" dirty="0" smtClean="0"/>
              <a:t>Articles provided a weak central government and were ineffective</a:t>
            </a:r>
          </a:p>
          <a:p>
            <a:r>
              <a:rPr lang="en-US" dirty="0" smtClean="0"/>
              <a:t>Shays’ Rebellion influenced the Constitution</a:t>
            </a:r>
          </a:p>
          <a:p>
            <a:r>
              <a:rPr lang="en-US" dirty="0" smtClean="0"/>
              <a:t>Compromises at the Constitution were based on representation</a:t>
            </a:r>
          </a:p>
          <a:p>
            <a:r>
              <a:rPr lang="en-US" dirty="0" smtClean="0"/>
              <a:t>The Federalist Papers #10 and #51 – factions are unavoidable, can be checked </a:t>
            </a:r>
            <a:endParaRPr lang="en-US" dirty="0"/>
          </a:p>
          <a:p>
            <a:r>
              <a:rPr lang="en-US" dirty="0" smtClean="0"/>
              <a:t>Be able to identify specific checks and balances</a:t>
            </a:r>
          </a:p>
          <a:p>
            <a:r>
              <a:rPr lang="en-US" i="1" dirty="0" smtClean="0"/>
              <a:t>Marbury v. Madison </a:t>
            </a:r>
            <a:r>
              <a:rPr lang="en-US" dirty="0" smtClean="0"/>
              <a:t>established judicial review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29200" y="3352800"/>
            <a:ext cx="34290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Follow me on twitter @</a:t>
            </a:r>
            <a:r>
              <a:rPr lang="en-US" sz="2000" dirty="0" err="1" smtClean="0">
                <a:solidFill>
                  <a:schemeClr val="tx1"/>
                </a:solidFill>
              </a:rPr>
              <a:t>AdamNorrisAP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Politics in Action: Amending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constitution?</a:t>
            </a:r>
          </a:p>
          <a:p>
            <a:pPr lvl="1"/>
            <a:r>
              <a:rPr lang="en-US" dirty="0" smtClean="0"/>
              <a:t>“A nation’s basic law. It creates political institutions, allocates power within government, and often provides guarantees to citizens.” (p. 30)</a:t>
            </a:r>
            <a:endParaRPr lang="en-US" dirty="0"/>
          </a:p>
          <a:p>
            <a:r>
              <a:rPr lang="en-US" dirty="0" smtClean="0"/>
              <a:t>The US Constitution is the supreme law of the land</a:t>
            </a:r>
          </a:p>
          <a:p>
            <a:pPr lvl="1"/>
            <a:r>
              <a:rPr lang="en-US" dirty="0" smtClean="0"/>
              <a:t>Guarantees individual rights</a:t>
            </a:r>
          </a:p>
          <a:p>
            <a:pPr lvl="2"/>
            <a:r>
              <a:rPr lang="en-US" dirty="0" smtClean="0"/>
              <a:t>Even unpopular opinions (Texas v. Johnson)</a:t>
            </a:r>
          </a:p>
          <a:p>
            <a:pPr lvl="1"/>
            <a:r>
              <a:rPr lang="en-US" dirty="0" smtClean="0"/>
              <a:t>Limits power of the government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US flag burn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5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Origins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British/colonial relationship changed after the French and Indian War</a:t>
            </a:r>
          </a:p>
          <a:p>
            <a:pPr lvl="1"/>
            <a:r>
              <a:rPr lang="en-US" dirty="0" smtClean="0"/>
              <a:t>Britain began implementing taxes</a:t>
            </a:r>
            <a:endParaRPr lang="en-US" dirty="0"/>
          </a:p>
          <a:p>
            <a:r>
              <a:rPr lang="en-US" i="1" dirty="0" smtClean="0"/>
              <a:t>Common Sense:</a:t>
            </a:r>
            <a:endParaRPr lang="en-US" dirty="0" smtClean="0"/>
          </a:p>
          <a:p>
            <a:pPr lvl="1"/>
            <a:r>
              <a:rPr lang="en-US" dirty="0" smtClean="0"/>
              <a:t>T-Paine, influenced the Declaration of Independence</a:t>
            </a:r>
          </a:p>
          <a:p>
            <a:r>
              <a:rPr lang="en-US" smtClean="0"/>
              <a:t>Written by </a:t>
            </a:r>
            <a:r>
              <a:rPr lang="en-US" dirty="0" smtClean="0"/>
              <a:t>many, mostly Thomas Jefferson</a:t>
            </a:r>
          </a:p>
          <a:p>
            <a:pPr lvl="1"/>
            <a:r>
              <a:rPr lang="en-US" dirty="0" smtClean="0"/>
              <a:t>List of grievances against the King</a:t>
            </a:r>
          </a:p>
          <a:p>
            <a:r>
              <a:rPr lang="en-US" dirty="0" smtClean="0"/>
              <a:t>John Locke:</a:t>
            </a:r>
          </a:p>
          <a:p>
            <a:pPr lvl="1"/>
            <a:r>
              <a:rPr lang="en-US" i="1" dirty="0" smtClean="0"/>
              <a:t>The Second Treatise of Civil Government</a:t>
            </a:r>
            <a:endParaRPr lang="en-US" dirty="0" smtClean="0"/>
          </a:p>
          <a:p>
            <a:pPr lvl="1"/>
            <a:r>
              <a:rPr lang="en-US" dirty="0" smtClean="0"/>
              <a:t>Natural Rights – inherent rights, not dependent on government – life, liberty, and property</a:t>
            </a:r>
          </a:p>
          <a:p>
            <a:pPr lvl="1"/>
            <a:r>
              <a:rPr lang="en-US" dirty="0" smtClean="0"/>
              <a:t>Consent of the governed – people decide on government officials</a:t>
            </a:r>
          </a:p>
          <a:p>
            <a:pPr lvl="1"/>
            <a:r>
              <a:rPr lang="en-US" dirty="0" smtClean="0"/>
              <a:t>Limited government – restrictions on what government can do</a:t>
            </a:r>
          </a:p>
          <a:p>
            <a:pPr lvl="2"/>
            <a:r>
              <a:rPr lang="en-US" dirty="0" smtClean="0"/>
              <a:t>Must post laws</a:t>
            </a:r>
          </a:p>
          <a:p>
            <a:pPr lvl="2"/>
            <a:r>
              <a:rPr lang="en-US" dirty="0" smtClean="0"/>
              <a:t>Cannot take property without consent</a:t>
            </a:r>
          </a:p>
          <a:p>
            <a:pPr lvl="1"/>
            <a:r>
              <a:rPr lang="en-US" dirty="0" smtClean="0"/>
              <a:t>Revolting should be saved until injustices are severe</a:t>
            </a:r>
            <a:endParaRPr lang="en-US" dirty="0"/>
          </a:p>
        </p:txBody>
      </p:sp>
      <p:pic>
        <p:nvPicPr>
          <p:cNvPr id="4" name="Picture 3" descr="File:Thomas Pa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3850640"/>
            <a:ext cx="2195513" cy="300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ohnLock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708"/>
            <a:ext cx="2902585" cy="3553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4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Government That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Articles of Confederation:</a:t>
            </a:r>
          </a:p>
          <a:p>
            <a:pPr lvl="1"/>
            <a:r>
              <a:rPr lang="en-US" dirty="0" smtClean="0"/>
              <a:t>National legislature with one house – each state received one vote</a:t>
            </a:r>
          </a:p>
          <a:p>
            <a:pPr lvl="1"/>
            <a:r>
              <a:rPr lang="en-US" dirty="0" smtClean="0"/>
              <a:t>No executive branch or national court </a:t>
            </a:r>
          </a:p>
          <a:p>
            <a:pPr lvl="1"/>
            <a:r>
              <a:rPr lang="en-US" dirty="0" smtClean="0"/>
              <a:t>States had much power – fear of a strong central government</a:t>
            </a:r>
            <a:endParaRPr lang="en-US" dirty="0"/>
          </a:p>
          <a:p>
            <a:pPr lvl="1"/>
            <a:r>
              <a:rPr lang="en-US" dirty="0" smtClean="0"/>
              <a:t>Required unanimous consent to amend the Articles</a:t>
            </a:r>
          </a:p>
          <a:p>
            <a:r>
              <a:rPr lang="en-US" dirty="0" smtClean="0"/>
              <a:t>Other problems?</a:t>
            </a:r>
          </a:p>
          <a:p>
            <a:pPr lvl="1"/>
            <a:r>
              <a:rPr lang="en-US" dirty="0" smtClean="0"/>
              <a:t>No national military – Shays’ Rebellion</a:t>
            </a:r>
          </a:p>
          <a:p>
            <a:pPr lvl="1"/>
            <a:r>
              <a:rPr lang="en-US" dirty="0" smtClean="0"/>
              <a:t>Federal government could not collect taxes</a:t>
            </a:r>
          </a:p>
          <a:p>
            <a:r>
              <a:rPr lang="en-US" dirty="0" smtClean="0"/>
              <a:t>Northwest Land Ordinance of 1787:</a:t>
            </a:r>
          </a:p>
          <a:p>
            <a:pPr lvl="1"/>
            <a:r>
              <a:rPr lang="en-US" dirty="0" smtClean="0"/>
              <a:t>Process for adding new land to the union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Northwest-territory-usa-178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233035" cy="422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1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Government That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states added their own bill of rights</a:t>
            </a:r>
          </a:p>
          <a:p>
            <a:pPr lvl="1"/>
            <a:r>
              <a:rPr lang="en-US" dirty="0" smtClean="0"/>
              <a:t>Many freedoms similar to the Bill of Rights</a:t>
            </a:r>
            <a:endParaRPr lang="en-US" dirty="0"/>
          </a:p>
          <a:p>
            <a:r>
              <a:rPr lang="en-US" dirty="0" smtClean="0"/>
              <a:t>Many state legislatures were powerful – more accountable to voters</a:t>
            </a:r>
          </a:p>
          <a:p>
            <a:r>
              <a:rPr lang="en-US" dirty="0" smtClean="0"/>
              <a:t>Shays’ Rebellion:</a:t>
            </a:r>
          </a:p>
          <a:p>
            <a:pPr lvl="1"/>
            <a:r>
              <a:rPr lang="en-US" dirty="0" smtClean="0"/>
              <a:t>MA rebellion against foreclosures on farms</a:t>
            </a:r>
          </a:p>
          <a:p>
            <a:pPr lvl="1"/>
            <a:r>
              <a:rPr lang="en-US" dirty="0" smtClean="0"/>
              <a:t>Rebellion attacked courthouses</a:t>
            </a:r>
          </a:p>
          <a:p>
            <a:pPr lvl="1"/>
            <a:r>
              <a:rPr lang="en-US" dirty="0" smtClean="0"/>
              <a:t>Demonstrated a major weakness of the Articles</a:t>
            </a:r>
          </a:p>
          <a:p>
            <a:pPr lvl="1"/>
            <a:r>
              <a:rPr lang="en-US" dirty="0" smtClean="0"/>
              <a:t>In a sense, Shays’ was instrumental in the Constitutional Convention</a:t>
            </a:r>
            <a:endParaRPr lang="en-US" dirty="0"/>
          </a:p>
          <a:p>
            <a:r>
              <a:rPr lang="en-US" dirty="0" smtClean="0"/>
              <a:t>Annapolis Convention:</a:t>
            </a:r>
          </a:p>
          <a:p>
            <a:pPr lvl="1"/>
            <a:r>
              <a:rPr lang="en-US" dirty="0" smtClean="0"/>
              <a:t>Purpose was to discuss the Articles, only 5 states showed up</a:t>
            </a:r>
          </a:p>
          <a:p>
            <a:pPr lvl="1"/>
            <a:r>
              <a:rPr lang="en-US" dirty="0" smtClean="0"/>
              <a:t>Promise to meet in Philadelphia the following year (Constitutional Convention)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Alexander Hamilton portrait by John Trumbull 18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3246437" cy="384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0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Making a Constitution: The Philadelphia Convention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All states except RI showed up</a:t>
            </a:r>
          </a:p>
          <a:p>
            <a:r>
              <a:rPr lang="en-US" dirty="0" smtClean="0"/>
              <a:t>4 philosophies of government:</a:t>
            </a:r>
          </a:p>
          <a:p>
            <a:pPr lvl="1"/>
            <a:r>
              <a:rPr lang="en-US" dirty="0" smtClean="0"/>
              <a:t>Human Nature – belief that people were self-interested</a:t>
            </a:r>
          </a:p>
          <a:p>
            <a:pPr lvl="1"/>
            <a:r>
              <a:rPr lang="en-US" dirty="0" smtClean="0"/>
              <a:t>Political Conflict – Madison believed the distribution of wealth was the cause of conflict</a:t>
            </a:r>
          </a:p>
          <a:p>
            <a:pPr lvl="2"/>
            <a:r>
              <a:rPr lang="en-US" dirty="0" smtClean="0"/>
              <a:t>Leads to a rise of factions</a:t>
            </a:r>
          </a:p>
          <a:p>
            <a:pPr lvl="2"/>
            <a:r>
              <a:rPr lang="en-US" dirty="0" smtClean="0"/>
              <a:t>There were ways to check the power of factions (Federalist #10)</a:t>
            </a:r>
            <a:endParaRPr lang="en-US" dirty="0"/>
          </a:p>
          <a:p>
            <a:pPr lvl="1"/>
            <a:r>
              <a:rPr lang="en-US" dirty="0" smtClean="0"/>
              <a:t>Objects of Government – belief that government should preserve right to achieve wealth</a:t>
            </a:r>
          </a:p>
          <a:p>
            <a:pPr lvl="1"/>
            <a:r>
              <a:rPr lang="en-US" dirty="0" smtClean="0"/>
              <a:t>Nature of Government – balanced government – separation of powers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ames Madi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962400"/>
            <a:ext cx="2514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3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Critical Issues at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Representation!!!</a:t>
            </a:r>
          </a:p>
          <a:p>
            <a:pPr lvl="1"/>
            <a:r>
              <a:rPr lang="en-US" dirty="0" smtClean="0"/>
              <a:t>NJ Plan (small state) William Patterson</a:t>
            </a:r>
          </a:p>
          <a:p>
            <a:pPr lvl="2"/>
            <a:r>
              <a:rPr lang="en-US" dirty="0" smtClean="0"/>
              <a:t>Proposed a unicameral legislature with equal representation per state (similar to Articles)</a:t>
            </a:r>
          </a:p>
          <a:p>
            <a:pPr lvl="1"/>
            <a:r>
              <a:rPr lang="en-US" dirty="0" smtClean="0"/>
              <a:t>Virginia Plan (large state) Edmund Randolph</a:t>
            </a:r>
          </a:p>
          <a:p>
            <a:pPr lvl="2"/>
            <a:r>
              <a:rPr lang="en-US" dirty="0" smtClean="0"/>
              <a:t>Proposed a bicameral legislature with representation to be based on population</a:t>
            </a:r>
            <a:endParaRPr lang="en-US" dirty="0"/>
          </a:p>
          <a:p>
            <a:pPr lvl="1"/>
            <a:r>
              <a:rPr lang="en-US" dirty="0" smtClean="0"/>
              <a:t>Connecticut Compromise (Great) </a:t>
            </a:r>
          </a:p>
          <a:p>
            <a:pPr lvl="2"/>
            <a:r>
              <a:rPr lang="en-US" dirty="0" smtClean="0"/>
              <a:t>Created a bicameral legislature (House – based on population, Senate – equal representation)</a:t>
            </a:r>
          </a:p>
          <a:p>
            <a:pPr lvl="3"/>
            <a:r>
              <a:rPr lang="en-US" dirty="0" smtClean="0"/>
              <a:t>Citizens in smaller states have more power over Senators than larger states</a:t>
            </a:r>
          </a:p>
          <a:p>
            <a:r>
              <a:rPr lang="en-US" dirty="0" smtClean="0"/>
              <a:t>Slavery:</a:t>
            </a:r>
          </a:p>
          <a:p>
            <a:pPr lvl="1"/>
            <a:r>
              <a:rPr lang="en-US" dirty="0" smtClean="0"/>
              <a:t>1787, only MA outlawed slavery</a:t>
            </a:r>
          </a:p>
          <a:p>
            <a:pPr lvl="1"/>
            <a:r>
              <a:rPr lang="en-US" dirty="0" smtClean="0"/>
              <a:t>Constitution banned the importation of slaves after 1808</a:t>
            </a:r>
          </a:p>
          <a:p>
            <a:pPr lvl="1"/>
            <a:r>
              <a:rPr lang="en-US" dirty="0" smtClean="0"/>
              <a:t>3/5 Compromise:</a:t>
            </a:r>
          </a:p>
          <a:p>
            <a:pPr lvl="2"/>
            <a:r>
              <a:rPr lang="en-US" dirty="0" smtClean="0"/>
              <a:t>3 out of 5 slaves would be counted towards representation in the House</a:t>
            </a:r>
          </a:p>
          <a:p>
            <a:r>
              <a:rPr lang="en-US" dirty="0"/>
              <a:t>Voting requirements were left to states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RogerShermanPortra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489835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Critical Issues at the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Economic Issues:</a:t>
            </a:r>
          </a:p>
          <a:p>
            <a:pPr lvl="1"/>
            <a:r>
              <a:rPr lang="en-US" dirty="0" smtClean="0"/>
              <a:t>Under Articles, each state could:</a:t>
            </a:r>
          </a:p>
          <a:p>
            <a:pPr lvl="2"/>
            <a:r>
              <a:rPr lang="en-US" dirty="0" smtClean="0"/>
              <a:t>Create tariffs on goods from other states</a:t>
            </a:r>
          </a:p>
          <a:p>
            <a:pPr lvl="2"/>
            <a:r>
              <a:rPr lang="en-US" dirty="0" smtClean="0"/>
              <a:t>Issue own currency</a:t>
            </a:r>
          </a:p>
          <a:p>
            <a:pPr lvl="1"/>
            <a:r>
              <a:rPr lang="en-US" dirty="0" smtClean="0"/>
              <a:t>Congress was in charge of virtually all economic policies</a:t>
            </a:r>
          </a:p>
          <a:p>
            <a:pPr lvl="2"/>
            <a:r>
              <a:rPr lang="en-US" dirty="0" smtClean="0"/>
              <a:t>Taxing, borrowing, appropriating $</a:t>
            </a:r>
          </a:p>
          <a:p>
            <a:pPr lvl="2"/>
            <a:r>
              <a:rPr lang="en-US" dirty="0" smtClean="0"/>
              <a:t>Punish counterfeiters, patents and copyrights</a:t>
            </a:r>
          </a:p>
          <a:p>
            <a:pPr lvl="2"/>
            <a:r>
              <a:rPr lang="en-US" dirty="0" smtClean="0"/>
              <a:t>**Regulate interstate trade**</a:t>
            </a:r>
          </a:p>
          <a:p>
            <a:r>
              <a:rPr lang="en-US" dirty="0" smtClean="0"/>
              <a:t>Personal Freedoms under the ratified Constitution:</a:t>
            </a:r>
          </a:p>
          <a:p>
            <a:pPr lvl="1"/>
            <a:r>
              <a:rPr lang="en-US" dirty="0" smtClean="0"/>
              <a:t>Prohibits suspension of writ of habeas corpus in most cases</a:t>
            </a:r>
          </a:p>
          <a:p>
            <a:pPr lvl="1"/>
            <a:r>
              <a:rPr lang="en-US" dirty="0" smtClean="0"/>
              <a:t>Cannot pass bills of attainder (no judicial trial)</a:t>
            </a:r>
          </a:p>
          <a:p>
            <a:pPr lvl="1"/>
            <a:r>
              <a:rPr lang="en-US" dirty="0" smtClean="0"/>
              <a:t>Prohibits passage of ex post facto laws</a:t>
            </a:r>
          </a:p>
          <a:p>
            <a:pPr lvl="1"/>
            <a:r>
              <a:rPr lang="en-US" dirty="0" smtClean="0"/>
              <a:t>Strict rules for conviction of treason</a:t>
            </a:r>
          </a:p>
          <a:p>
            <a:pPr lvl="1"/>
            <a:r>
              <a:rPr lang="en-US" dirty="0" smtClean="0"/>
              <a:t>Trial by jury in almost all cases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Madisonian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framers feared the power of the non-wealthy majority</a:t>
            </a:r>
          </a:p>
          <a:p>
            <a:pPr lvl="1"/>
            <a:r>
              <a:rPr lang="en-US" dirty="0" smtClean="0"/>
              <a:t>***Safe-guards were set up ***</a:t>
            </a:r>
            <a:endParaRPr lang="en-US" dirty="0"/>
          </a:p>
          <a:p>
            <a:pPr lvl="2"/>
            <a:r>
              <a:rPr lang="en-US" dirty="0" smtClean="0"/>
              <a:t>Most government was beyond control of the majority - Separation of Powers</a:t>
            </a:r>
          </a:p>
          <a:p>
            <a:pPr lvl="2"/>
            <a:r>
              <a:rPr lang="en-US" dirty="0" smtClean="0"/>
              <a:t>Checks and balances</a:t>
            </a:r>
          </a:p>
          <a:p>
            <a:r>
              <a:rPr lang="en-US" dirty="0" smtClean="0"/>
              <a:t>Limiting Majority Control</a:t>
            </a:r>
          </a:p>
          <a:p>
            <a:pPr lvl="1"/>
            <a:r>
              <a:rPr lang="en-US" dirty="0" smtClean="0"/>
              <a:t>House of Reps was only part of 3 branches directly elected by the people</a:t>
            </a:r>
          </a:p>
          <a:p>
            <a:pPr lvl="2"/>
            <a:r>
              <a:rPr lang="en-US" dirty="0" smtClean="0"/>
              <a:t>Occurred every 2 years, whereas Senators are 6 years, with 1/3 up for reelection every 2 years</a:t>
            </a:r>
            <a:endParaRPr lang="en-US" dirty="0"/>
          </a:p>
          <a:p>
            <a:pPr lvl="1"/>
            <a:r>
              <a:rPr lang="en-US" dirty="0" smtClean="0"/>
              <a:t>Judges serve for life</a:t>
            </a:r>
          </a:p>
          <a:p>
            <a:r>
              <a:rPr lang="en-US" dirty="0" smtClean="0"/>
              <a:t>Separating Powers:</a:t>
            </a:r>
          </a:p>
          <a:p>
            <a:pPr lvl="1"/>
            <a:r>
              <a:rPr lang="en-US" dirty="0" smtClean="0"/>
              <a:t>3 branches each having distinct powers</a:t>
            </a:r>
            <a:endParaRPr lang="en-US" dirty="0"/>
          </a:p>
          <a:p>
            <a:r>
              <a:rPr lang="en-US" dirty="0" smtClean="0"/>
              <a:t>Creating Checks and Balances:</a:t>
            </a:r>
          </a:p>
          <a:p>
            <a:pPr lvl="1"/>
            <a:r>
              <a:rPr lang="en-US" dirty="0" smtClean="0"/>
              <a:t>Using power against power to limit government actions</a:t>
            </a:r>
          </a:p>
          <a:p>
            <a:r>
              <a:rPr lang="en-US" dirty="0" smtClean="0"/>
              <a:t>Federal System (Federalism)</a:t>
            </a:r>
          </a:p>
          <a:p>
            <a:pPr lvl="1"/>
            <a:r>
              <a:rPr lang="en-US" dirty="0" smtClean="0"/>
              <a:t>Established to divide power between the federal and state governments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Montesquieu 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33" y="4003040"/>
            <a:ext cx="2686367" cy="285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3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3421</TotalTime>
  <Words>1265</Words>
  <Application>Microsoft Office PowerPoint</Application>
  <PresentationFormat>On-screen Show (4:3)</PresentationFormat>
  <Paragraphs>313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Government in America; 15th Edition Chapter 2</vt:lpstr>
      <vt:lpstr>Politics in Action: Amending the Constitution</vt:lpstr>
      <vt:lpstr>The Origins of the Constitution</vt:lpstr>
      <vt:lpstr>The Government That Failed</vt:lpstr>
      <vt:lpstr>The Government That Failed</vt:lpstr>
      <vt:lpstr>Making a Constitution: The Philadelphia Convention</vt:lpstr>
      <vt:lpstr>Critical Issues at the Convention</vt:lpstr>
      <vt:lpstr>Critical Issues at the Convention</vt:lpstr>
      <vt:lpstr>The Madisonian System</vt:lpstr>
      <vt:lpstr>The Madisonian System</vt:lpstr>
      <vt:lpstr>Ratifying the Constitution</vt:lpstr>
      <vt:lpstr>Changing the Constitution</vt:lpstr>
      <vt:lpstr>Changing the Constitution</vt:lpstr>
      <vt:lpstr>Understanding the Constitution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92</cp:revision>
  <dcterms:created xsi:type="dcterms:W3CDTF">2013-11-22T00:02:11Z</dcterms:created>
  <dcterms:modified xsi:type="dcterms:W3CDTF">2014-08-12T00:33:23Z</dcterms:modified>
</cp:coreProperties>
</file>