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5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0CA6-8DE7-4347-8190-B847254007B5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6764-CBA3-4FB9-BB65-97D2950C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E85ECF-9851-4026-B03A-BBA29FF78C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143000"/>
            <a:ext cx="8610600" cy="2595025"/>
          </a:xfrm>
        </p:spPr>
        <p:txBody>
          <a:bodyPr>
            <a:noAutofit/>
          </a:bodyPr>
          <a:lstStyle/>
          <a:p>
            <a:pPr algn="ctr"/>
            <a:r>
              <a:rPr lang="en-US" sz="5400" i="1" dirty="0" smtClean="0"/>
              <a:t>Government in America</a:t>
            </a:r>
            <a:r>
              <a:rPr lang="en-US" sz="5400" dirty="0" smtClean="0"/>
              <a:t>; 15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Edition</a:t>
            </a:r>
            <a:br>
              <a:rPr lang="en-US" sz="5400" dirty="0" smtClean="0"/>
            </a:br>
            <a:r>
              <a:rPr lang="en-US" sz="5400" dirty="0" smtClean="0"/>
              <a:t>Chapter 3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Federalism</a:t>
            </a:r>
            <a:endParaRPr lang="en-US" sz="36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www.Apgovreview.com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366266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 me on Twitter @</a:t>
            </a:r>
            <a:r>
              <a:rPr lang="en-US" dirty="0" err="1" smtClean="0"/>
              <a:t>AdamNorrisAP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Intergovernmental Relations Today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Roughly $600 billion in federal funds led to many state and local groups that lobby for money</a:t>
            </a:r>
          </a:p>
          <a:p>
            <a:pPr lvl="1"/>
            <a:r>
              <a:rPr lang="en-US" i="1" dirty="0" smtClean="0"/>
              <a:t>Universalism</a:t>
            </a:r>
            <a:r>
              <a:rPr lang="en-US" dirty="0"/>
              <a:t> </a:t>
            </a:r>
            <a:r>
              <a:rPr lang="en-US" dirty="0" smtClean="0"/>
              <a:t>– The idea that everyone benefits on some level from grants</a:t>
            </a:r>
          </a:p>
          <a:p>
            <a:r>
              <a:rPr lang="en-US" i="1" dirty="0" smtClean="0"/>
              <a:t>Mandates</a:t>
            </a:r>
            <a:r>
              <a:rPr lang="en-US" dirty="0" smtClean="0"/>
              <a:t> – requirements put on states and local governments to provide certain services</a:t>
            </a:r>
          </a:p>
          <a:p>
            <a:pPr lvl="1"/>
            <a:r>
              <a:rPr lang="en-US" dirty="0" smtClean="0"/>
              <a:t>Penalties may arise if requirements are not met</a:t>
            </a:r>
          </a:p>
          <a:p>
            <a:pPr lvl="1"/>
            <a:r>
              <a:rPr lang="en-US" i="1" dirty="0" smtClean="0"/>
              <a:t>Unfunded mandates</a:t>
            </a:r>
            <a:r>
              <a:rPr lang="en-US" dirty="0" smtClean="0"/>
              <a:t> – requirements from the federal government with no $ provided (Americans With Disabilities Act, 1990 – required access to public facilities)</a:t>
            </a:r>
            <a:endParaRPr lang="en-US" i="1" dirty="0"/>
          </a:p>
          <a:p>
            <a:r>
              <a:rPr lang="en-US" dirty="0" smtClean="0"/>
              <a:t>Mandates can increase the burden on state budgets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Bush signs in ADA of 19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21" y="685800"/>
            <a:ext cx="4752975" cy="3147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3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Understanding Federalism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With so many levels in federalism, there are more opportunities for participation</a:t>
            </a:r>
          </a:p>
          <a:p>
            <a:pPr lvl="1"/>
            <a:r>
              <a:rPr lang="en-US" dirty="0" smtClean="0"/>
              <a:t>Most citizens have better access to state gov’t officials</a:t>
            </a:r>
            <a:endParaRPr lang="en-US" dirty="0"/>
          </a:p>
          <a:p>
            <a:r>
              <a:rPr lang="en-US" dirty="0" smtClean="0"/>
              <a:t>Positives of Federalism:</a:t>
            </a:r>
          </a:p>
          <a:p>
            <a:pPr lvl="1"/>
            <a:r>
              <a:rPr lang="en-US" dirty="0" smtClean="0"/>
              <a:t>Political parties can have influence in state gov’ts, even if they do not in the national gov’t</a:t>
            </a:r>
          </a:p>
          <a:p>
            <a:pPr lvl="1"/>
            <a:r>
              <a:rPr lang="en-US" dirty="0" smtClean="0"/>
              <a:t>States can make changes that the national level has not:</a:t>
            </a:r>
          </a:p>
          <a:p>
            <a:pPr lvl="2"/>
            <a:r>
              <a:rPr lang="en-US" dirty="0" smtClean="0"/>
              <a:t>Minimum wage – federal is $7.25/hour; NY - $8.00 (will go to $8.75 on 12/31/14)</a:t>
            </a:r>
          </a:p>
          <a:p>
            <a:r>
              <a:rPr lang="en-US" dirty="0" smtClean="0"/>
              <a:t>Negatives of Federalism:</a:t>
            </a:r>
          </a:p>
          <a:p>
            <a:pPr lvl="1"/>
            <a:r>
              <a:rPr lang="en-US" dirty="0" smtClean="0"/>
              <a:t>States can be discouraged to provide benefits:</a:t>
            </a:r>
          </a:p>
          <a:p>
            <a:pPr lvl="2"/>
            <a:r>
              <a:rPr lang="en-US" dirty="0" smtClean="0"/>
              <a:t>States with better welfare benefits can attract people from other states, which can negatively affect the state’s budget</a:t>
            </a:r>
          </a:p>
          <a:p>
            <a:pPr lvl="1"/>
            <a:r>
              <a:rPr lang="en-US" dirty="0" smtClean="0"/>
              <a:t>There are 89,527 American governments – can be burdensome, expensive to operate</a:t>
            </a:r>
            <a:endParaRPr lang="en-US" dirty="0"/>
          </a:p>
          <a:p>
            <a:r>
              <a:rPr lang="en-US" dirty="0" smtClean="0"/>
              <a:t>Why </a:t>
            </a:r>
            <a:r>
              <a:rPr lang="en-US" dirty="0" smtClean="0"/>
              <a:t>is </a:t>
            </a:r>
            <a:r>
              <a:rPr lang="en-US" dirty="0" smtClean="0"/>
              <a:t>the </a:t>
            </a:r>
            <a:r>
              <a:rPr lang="en-US" dirty="0" smtClean="0"/>
              <a:t>federal gov’t often asked to solve issues?</a:t>
            </a:r>
          </a:p>
          <a:p>
            <a:pPr lvl="1"/>
            <a:r>
              <a:rPr lang="en-US" dirty="0" smtClean="0"/>
              <a:t>States do not have resources and $ that the fed gov’t does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7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Supremacy Clause</a:t>
            </a:r>
          </a:p>
          <a:p>
            <a:r>
              <a:rPr lang="en-US" dirty="0" smtClean="0"/>
              <a:t>The federal government uses the commerce and elastic clauses to increase its powers</a:t>
            </a:r>
          </a:p>
          <a:p>
            <a:pPr lvl="1"/>
            <a:r>
              <a:rPr lang="en-US" i="1" dirty="0" smtClean="0"/>
              <a:t>Gibbons v. Ogden</a:t>
            </a:r>
            <a:r>
              <a:rPr lang="en-US" dirty="0" smtClean="0"/>
              <a:t>, Bank of the US</a:t>
            </a:r>
            <a:endParaRPr lang="en-US" i="1" dirty="0"/>
          </a:p>
          <a:p>
            <a:r>
              <a:rPr lang="en-US" dirty="0" smtClean="0"/>
              <a:t>Be able to identify enumerated, reserved, and concurrent powers</a:t>
            </a:r>
          </a:p>
          <a:p>
            <a:r>
              <a:rPr lang="en-US" dirty="0" smtClean="0"/>
              <a:t>Dual federalism – layer cake</a:t>
            </a:r>
          </a:p>
          <a:p>
            <a:r>
              <a:rPr lang="en-US" dirty="0" smtClean="0"/>
              <a:t>Cooperative – marble cake</a:t>
            </a:r>
          </a:p>
          <a:p>
            <a:r>
              <a:rPr lang="en-US" dirty="0" smtClean="0"/>
              <a:t>Categorical grants - $ used for specific purpose</a:t>
            </a:r>
          </a:p>
          <a:p>
            <a:r>
              <a:rPr lang="en-US" dirty="0" smtClean="0"/>
              <a:t>Block grants – more leeway for states to spend $</a:t>
            </a:r>
          </a:p>
          <a:p>
            <a:r>
              <a:rPr lang="en-US" dirty="0" smtClean="0"/>
              <a:t>Federalism helps increase participation in government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27709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8229600" cy="4762033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</a:t>
            </a:r>
            <a:endParaRPr lang="en-US" dirty="0" smtClean="0"/>
          </a:p>
          <a:p>
            <a:pPr lvl="1"/>
            <a:r>
              <a:rPr lang="en-US" dirty="0" smtClean="0"/>
              <a:t>Leave </a:t>
            </a:r>
            <a:r>
              <a:rPr lang="en-US" dirty="0"/>
              <a:t>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562600" y="1066800"/>
            <a:ext cx="28956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Follow me on twitter @</a:t>
            </a:r>
            <a:r>
              <a:rPr lang="en-US" dirty="0" err="1" smtClean="0">
                <a:solidFill>
                  <a:schemeClr val="tx1"/>
                </a:solidFill>
              </a:rPr>
              <a:t>AdamNorrisAP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File:Cla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80" y="3434080"/>
            <a:ext cx="2966720" cy="34340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ular Callout 6"/>
          <p:cNvSpPr/>
          <p:nvPr/>
        </p:nvSpPr>
        <p:spPr>
          <a:xfrm>
            <a:off x="4800600" y="3886200"/>
            <a:ext cx="1905000" cy="990600"/>
          </a:xfrm>
          <a:prstGeom prst="wedgeRoundRectCallout">
            <a:avLst>
              <a:gd name="adj1" fmla="val 83167"/>
              <a:gd name="adj2" fmla="val 457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still live on in AP </a:t>
            </a:r>
            <a:r>
              <a:rPr lang="en-US" dirty="0" err="1" smtClean="0"/>
              <a:t>Gov</a:t>
            </a:r>
            <a:r>
              <a:rPr lang="en-US" dirty="0" smtClean="0"/>
              <a:t>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Defining </a:t>
            </a:r>
            <a:r>
              <a:rPr lang="en-US" i="1" dirty="0" smtClean="0"/>
              <a:t>Federalism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“a way of organizing a nation so that two or more levels of government have formal authority over the same area and people.”</a:t>
            </a:r>
          </a:p>
          <a:p>
            <a:pPr lvl="1"/>
            <a:r>
              <a:rPr lang="en-US" dirty="0" smtClean="0"/>
              <a:t>Essentially it’s the division of power between different levels of government (federal and states)</a:t>
            </a:r>
            <a:endParaRPr lang="en-US" dirty="0"/>
          </a:p>
          <a:p>
            <a:r>
              <a:rPr lang="en-US" dirty="0" smtClean="0"/>
              <a:t>Most nations do not use federalism</a:t>
            </a:r>
          </a:p>
          <a:p>
            <a:r>
              <a:rPr lang="en-US" i="1" dirty="0" smtClean="0"/>
              <a:t>Unitary governments </a:t>
            </a:r>
            <a:r>
              <a:rPr lang="en-US" dirty="0" smtClean="0"/>
              <a:t>– the central government has all the power (France)</a:t>
            </a:r>
          </a:p>
          <a:p>
            <a:r>
              <a:rPr lang="en-US" i="1" dirty="0" smtClean="0"/>
              <a:t>Confederation</a:t>
            </a:r>
            <a:r>
              <a:rPr lang="en-US" dirty="0" smtClean="0"/>
              <a:t> – weak federal government, most power is in states or similar entity</a:t>
            </a:r>
          </a:p>
          <a:p>
            <a:r>
              <a:rPr lang="en-US" i="1" dirty="0" smtClean="0"/>
              <a:t>Intergovernmental</a:t>
            </a:r>
            <a:r>
              <a:rPr lang="en-US" dirty="0" smtClean="0"/>
              <a:t> </a:t>
            </a:r>
            <a:r>
              <a:rPr lang="en-US" i="1" dirty="0" smtClean="0"/>
              <a:t>relations</a:t>
            </a:r>
            <a:r>
              <a:rPr lang="en-US" dirty="0" smtClean="0"/>
              <a:t> – interactions among federal, state, and local governments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CSA FLAG 28.11.1861-1.5.1863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27" y="838200"/>
            <a:ext cx="6858000" cy="380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5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Defining </a:t>
            </a:r>
            <a:r>
              <a:rPr lang="en-US" i="1" dirty="0" smtClean="0"/>
              <a:t>Federalism </a:t>
            </a:r>
            <a:r>
              <a:rPr lang="en-US" dirty="0" smtClean="0"/>
              <a:t>Cont.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Importance of Federalism:</a:t>
            </a:r>
          </a:p>
          <a:p>
            <a:pPr lvl="1"/>
            <a:r>
              <a:rPr lang="en-US" dirty="0" smtClean="0"/>
              <a:t>Decentralizes politics – senators elected to represent states, not the nation</a:t>
            </a:r>
          </a:p>
          <a:p>
            <a:pPr lvl="1"/>
            <a:r>
              <a:rPr lang="en-US" dirty="0" smtClean="0"/>
              <a:t>Strengthens the judicial branch – settles disputes </a:t>
            </a:r>
          </a:p>
          <a:p>
            <a:r>
              <a:rPr lang="en-US" dirty="0" smtClean="0"/>
              <a:t>Federal government can influence state policies</a:t>
            </a:r>
          </a:p>
          <a:p>
            <a:pPr lvl="1"/>
            <a:r>
              <a:rPr lang="en-US" dirty="0" smtClean="0"/>
              <a:t>Drinking age was raised to 21, based on federal funding for highways</a:t>
            </a:r>
            <a:endParaRPr lang="en-US" dirty="0"/>
          </a:p>
          <a:p>
            <a:r>
              <a:rPr lang="en-US" dirty="0" smtClean="0"/>
              <a:t>States have influenced almost all national policy</a:t>
            </a:r>
          </a:p>
          <a:p>
            <a:pPr lvl="1"/>
            <a:r>
              <a:rPr lang="en-US" dirty="0" smtClean="0"/>
              <a:t>Child labor, minimum-wage, unemployment, etc. began in states prior to adoption at the national level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Charles Schumer official portrai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91" y="3989185"/>
            <a:ext cx="2559050" cy="285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34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Constitutional Basis of Federalism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did federalism develop?</a:t>
            </a:r>
          </a:p>
          <a:p>
            <a:pPr lvl="1"/>
            <a:r>
              <a:rPr lang="en-US" dirty="0" smtClean="0"/>
              <a:t>Large area of land, widely dispersed population</a:t>
            </a:r>
            <a:endParaRPr lang="en-US" dirty="0"/>
          </a:p>
          <a:p>
            <a:r>
              <a:rPr lang="en-US" dirty="0" smtClean="0"/>
              <a:t>What are powers given to states?</a:t>
            </a:r>
          </a:p>
          <a:p>
            <a:pPr lvl="1"/>
            <a:r>
              <a:rPr lang="en-US" dirty="0" smtClean="0"/>
              <a:t>Intrastate commerce, elections (both state and national), reserved powers – education, etc.</a:t>
            </a:r>
          </a:p>
          <a:p>
            <a:r>
              <a:rPr lang="en-US" dirty="0" smtClean="0"/>
              <a:t>What are powers given to the federal gov’t? (</a:t>
            </a:r>
            <a:r>
              <a:rPr lang="en-US" i="1" dirty="0" smtClean="0"/>
              <a:t>Enumerated Powers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Coin money, declare war, interstate commerce, make treaties, etc.</a:t>
            </a:r>
          </a:p>
          <a:p>
            <a:r>
              <a:rPr lang="en-US" dirty="0" smtClean="0"/>
              <a:t>What are powers given to both?</a:t>
            </a:r>
          </a:p>
          <a:p>
            <a:pPr lvl="1"/>
            <a:r>
              <a:rPr lang="en-US" dirty="0" smtClean="0"/>
              <a:t>Tax, borrow money, make laws, etc.</a:t>
            </a:r>
          </a:p>
          <a:p>
            <a:r>
              <a:rPr lang="en-US" b="1" dirty="0" smtClean="0"/>
              <a:t>Supremacy Clause</a:t>
            </a:r>
            <a:r>
              <a:rPr lang="en-US" dirty="0" smtClean="0"/>
              <a:t>:</a:t>
            </a:r>
            <a:endParaRPr lang="en-US" b="1" dirty="0" smtClean="0"/>
          </a:p>
          <a:p>
            <a:pPr lvl="1"/>
            <a:r>
              <a:rPr lang="en-US" dirty="0" smtClean="0"/>
              <a:t>The constitution, laws of the national government, and treaties are supreme law of land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Map of territorial growth 1775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838200"/>
            <a:ext cx="4359275" cy="570992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4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Constitutional Basis of Federalism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10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 amendment:</a:t>
            </a:r>
          </a:p>
          <a:p>
            <a:pPr lvl="1"/>
            <a:r>
              <a:rPr lang="en-US" sz="3200" dirty="0" smtClean="0"/>
              <a:t>Powers reserved for the states; all powers not granted to federal government are given to the states - education</a:t>
            </a:r>
            <a:endParaRPr lang="en-US" sz="3200" dirty="0"/>
          </a:p>
          <a:p>
            <a:pPr lvl="1"/>
            <a:r>
              <a:rPr lang="en-US" sz="3200" dirty="0" smtClean="0"/>
              <a:t>The Supreme Court has ruled this amendment does NOT mean that states are superior to federal gov’t</a:t>
            </a:r>
          </a:p>
          <a:p>
            <a:r>
              <a:rPr lang="en-US" sz="3800" dirty="0" smtClean="0"/>
              <a:t>11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 amendment:</a:t>
            </a:r>
          </a:p>
          <a:p>
            <a:pPr lvl="1"/>
            <a:r>
              <a:rPr lang="en-US" sz="3200" dirty="0" smtClean="0"/>
              <a:t>Prohibits individual damage suits against state officials</a:t>
            </a:r>
          </a:p>
          <a:p>
            <a:r>
              <a:rPr lang="en-US" sz="3800" dirty="0" smtClean="0"/>
              <a:t>How has National Supremacy been established?</a:t>
            </a:r>
          </a:p>
          <a:p>
            <a:pPr lvl="1"/>
            <a:r>
              <a:rPr lang="en-US" sz="3200" i="1" dirty="0" smtClean="0"/>
              <a:t>Implied Powers</a:t>
            </a:r>
            <a:r>
              <a:rPr lang="en-US" sz="3200" dirty="0" smtClean="0"/>
              <a:t>:</a:t>
            </a:r>
          </a:p>
          <a:p>
            <a:pPr lvl="2"/>
            <a:r>
              <a:rPr lang="en-US" sz="2600" dirty="0" smtClean="0"/>
              <a:t>Congress has the power to make “all laws necessary and proper….” (elastic clause)</a:t>
            </a:r>
          </a:p>
          <a:p>
            <a:pPr lvl="2"/>
            <a:r>
              <a:rPr lang="en-US" sz="2600" dirty="0" smtClean="0"/>
              <a:t>Used to uphold the constitutionality of the BUS in </a:t>
            </a:r>
            <a:r>
              <a:rPr lang="en-US" sz="2600" i="1" dirty="0" smtClean="0"/>
              <a:t>McCulloch v. Maryland</a:t>
            </a:r>
            <a:r>
              <a:rPr lang="en-US" sz="2600" dirty="0" smtClean="0"/>
              <a:t> </a:t>
            </a:r>
          </a:p>
          <a:p>
            <a:pPr lvl="2"/>
            <a:r>
              <a:rPr lang="en-US" sz="2600" dirty="0" smtClean="0"/>
              <a:t>Helped establish the superiority of federal over state power</a:t>
            </a:r>
            <a:endParaRPr lang="en-US" sz="2600" dirty="0"/>
          </a:p>
          <a:p>
            <a:pPr lvl="1"/>
            <a:r>
              <a:rPr lang="en-US" sz="3200" i="1" dirty="0"/>
              <a:t>Commerce Power</a:t>
            </a:r>
            <a:r>
              <a:rPr lang="en-US" sz="3200" dirty="0"/>
              <a:t>:</a:t>
            </a:r>
          </a:p>
          <a:p>
            <a:pPr lvl="2"/>
            <a:r>
              <a:rPr lang="en-US" sz="2600" i="1" dirty="0"/>
              <a:t>Gibbons v. Ogden</a:t>
            </a:r>
            <a:r>
              <a:rPr lang="en-US" sz="2600" dirty="0"/>
              <a:t> – the Supreme Court ruled that Congress, not individual states could control </a:t>
            </a:r>
            <a:r>
              <a:rPr lang="en-US" sz="2600" u="sng" dirty="0"/>
              <a:t>inter</a:t>
            </a:r>
            <a:r>
              <a:rPr lang="en-US" sz="2600" dirty="0"/>
              <a:t>state commerce</a:t>
            </a:r>
          </a:p>
          <a:p>
            <a:pPr lvl="2"/>
            <a:r>
              <a:rPr lang="en-US" sz="2600" dirty="0"/>
              <a:t>This is used today to regulate TVs, radios, phones, etc.</a:t>
            </a:r>
          </a:p>
          <a:p>
            <a:pPr lvl="2"/>
            <a:r>
              <a:rPr lang="en-US" sz="2600" dirty="0"/>
              <a:t>Huge source of power for the federal government</a:t>
            </a:r>
          </a:p>
          <a:p>
            <a:pPr lvl="1"/>
            <a:r>
              <a:rPr lang="en-US" sz="3200" dirty="0"/>
              <a:t>The Civil War:</a:t>
            </a:r>
          </a:p>
          <a:p>
            <a:pPr lvl="2"/>
            <a:r>
              <a:rPr lang="en-US" sz="2600" dirty="0"/>
              <a:t>Helped settle the states vs. federal gov’t argument</a:t>
            </a:r>
          </a:p>
          <a:p>
            <a:pPr lvl="1"/>
            <a:r>
              <a:rPr lang="en-US" sz="3200" dirty="0"/>
              <a:t>The struggle for racial equality:</a:t>
            </a:r>
          </a:p>
          <a:p>
            <a:pPr lvl="2"/>
            <a:r>
              <a:rPr lang="en-US" sz="2600" dirty="0"/>
              <a:t>The federal government stepped in during the Civil Rights Movement of 1950s and 1960s</a:t>
            </a:r>
          </a:p>
          <a:p>
            <a:pPr lvl="3"/>
            <a:r>
              <a:rPr lang="en-US" sz="2200" i="1" dirty="0"/>
              <a:t>Brown v. Board</a:t>
            </a:r>
            <a:r>
              <a:rPr lang="en-US" sz="2200" dirty="0"/>
              <a:t>, national guard used to ensure students were allowed to attend schools</a:t>
            </a:r>
            <a:endParaRPr lang="en-US" sz="2200" i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Cla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2966720" cy="343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DanielWebst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6927"/>
            <a:ext cx="2667000" cy="342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101st Airborne at Little Rock Central High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72" y="1706154"/>
            <a:ext cx="6858000" cy="45237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5-Point Star 6"/>
          <p:cNvSpPr/>
          <p:nvPr/>
        </p:nvSpPr>
        <p:spPr>
          <a:xfrm>
            <a:off x="304800" y="3987165"/>
            <a:ext cx="533400" cy="2882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895600" y="4017530"/>
            <a:ext cx="533400" cy="2882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Constitutional Basis of Federalism Cont.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Obligation of states to one another:</a:t>
            </a:r>
          </a:p>
          <a:p>
            <a:pPr lvl="1"/>
            <a:r>
              <a:rPr lang="en-US" i="1" dirty="0" smtClean="0"/>
              <a:t>Full Faith and Credit</a:t>
            </a:r>
            <a:r>
              <a:rPr lang="en-US" dirty="0" smtClean="0"/>
              <a:t>:</a:t>
            </a:r>
            <a:endParaRPr lang="en-US" dirty="0"/>
          </a:p>
          <a:p>
            <a:pPr lvl="2"/>
            <a:r>
              <a:rPr lang="en-US" dirty="0" smtClean="0"/>
              <a:t>States recognize public acts, records and other proceedings of other state (marriage and driver’s licenses)</a:t>
            </a:r>
          </a:p>
          <a:p>
            <a:pPr lvl="3"/>
            <a:r>
              <a:rPr lang="en-US" dirty="0" smtClean="0"/>
              <a:t>However, Congress created the Defense of Marriage Act (DOMA) which allowed states to not acknowledge gay marriages, and would not allow the federal government to recognize gay marriage</a:t>
            </a:r>
          </a:p>
          <a:p>
            <a:pPr lvl="3"/>
            <a:r>
              <a:rPr lang="en-US" dirty="0" smtClean="0"/>
              <a:t>Latter part of DOMA was declared unconstitutional in 2013</a:t>
            </a:r>
            <a:endParaRPr lang="en-US" dirty="0"/>
          </a:p>
          <a:p>
            <a:pPr lvl="1"/>
            <a:r>
              <a:rPr lang="en-US" i="1" dirty="0" smtClean="0"/>
              <a:t>Extradition</a:t>
            </a:r>
            <a:r>
              <a:rPr lang="en-US" dirty="0" smtClean="0"/>
              <a:t>:</a:t>
            </a:r>
            <a:endParaRPr lang="en-US" i="1" dirty="0" smtClean="0"/>
          </a:p>
          <a:p>
            <a:pPr lvl="2"/>
            <a:r>
              <a:rPr lang="en-US" dirty="0" smtClean="0"/>
              <a:t>States regularly ship criminals to other states for crimes committed there</a:t>
            </a:r>
          </a:p>
          <a:p>
            <a:pPr lvl="1"/>
            <a:r>
              <a:rPr lang="en-US" i="1" dirty="0" smtClean="0"/>
              <a:t>Privileges and Immunities</a:t>
            </a:r>
            <a:r>
              <a:rPr lang="en-US" dirty="0" smtClean="0"/>
              <a:t>:</a:t>
            </a:r>
            <a:endParaRPr lang="en-US" i="1" dirty="0" smtClean="0"/>
          </a:p>
          <a:p>
            <a:pPr lvl="2"/>
            <a:r>
              <a:rPr lang="en-US" dirty="0" smtClean="0"/>
              <a:t>Prevents a state from discriminating against citizens of another state </a:t>
            </a:r>
          </a:p>
          <a:p>
            <a:pPr lvl="2"/>
            <a:r>
              <a:rPr lang="en-US" dirty="0" smtClean="0"/>
              <a:t>This is often very complicated (in-state vs. out of state tuition for college)</a:t>
            </a:r>
          </a:p>
          <a:p>
            <a:pPr lvl="2"/>
            <a:r>
              <a:rPr lang="en-US" dirty="0" smtClean="0"/>
              <a:t>However, the Supreme Court </a:t>
            </a:r>
            <a:r>
              <a:rPr lang="en-US" dirty="0"/>
              <a:t>(</a:t>
            </a:r>
            <a:r>
              <a:rPr lang="en-US" i="1" dirty="0"/>
              <a:t>Saenz v. Roe) </a:t>
            </a:r>
            <a:r>
              <a:rPr lang="en-US" dirty="0" smtClean="0"/>
              <a:t>ruled that California could NOT require a waiting period for welfare benefits for new residents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1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Intergovernmental Relations Today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Dual Federalism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State and federal government are supreme in their own sphere </a:t>
            </a:r>
          </a:p>
          <a:p>
            <a:pPr lvl="2"/>
            <a:r>
              <a:rPr lang="en-US" dirty="0" smtClean="0"/>
              <a:t>Layer cake</a:t>
            </a:r>
          </a:p>
          <a:p>
            <a:pPr lvl="2"/>
            <a:r>
              <a:rPr lang="en-US" dirty="0" smtClean="0"/>
              <a:t>Federal government is responsible for foreign policy, states are responsible for education</a:t>
            </a:r>
            <a:endParaRPr lang="en-US" dirty="0"/>
          </a:p>
          <a:p>
            <a:r>
              <a:rPr lang="en-US" i="1" dirty="0" smtClean="0"/>
              <a:t>Cooperative Federalism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State and federal government share responsibilities</a:t>
            </a:r>
          </a:p>
          <a:p>
            <a:pPr lvl="2"/>
            <a:r>
              <a:rPr lang="en-US" dirty="0" smtClean="0"/>
              <a:t>Marble cake</a:t>
            </a:r>
          </a:p>
          <a:p>
            <a:pPr lvl="2"/>
            <a:r>
              <a:rPr lang="en-US" dirty="0" smtClean="0"/>
              <a:t>Law enforcement post-9/11</a:t>
            </a:r>
          </a:p>
          <a:p>
            <a:r>
              <a:rPr lang="en-US" dirty="0" smtClean="0"/>
              <a:t>Examples of the transition to Cooperative:</a:t>
            </a:r>
          </a:p>
          <a:p>
            <a:pPr lvl="1"/>
            <a:r>
              <a:rPr lang="en-US" dirty="0" smtClean="0"/>
              <a:t>National Defense Education Act (1958):</a:t>
            </a:r>
          </a:p>
          <a:p>
            <a:pPr lvl="2"/>
            <a:r>
              <a:rPr lang="en-US" dirty="0" smtClean="0"/>
              <a:t>Federal government increased grants and loans  for college, and $ for science in primary and secondary schools</a:t>
            </a:r>
          </a:p>
          <a:p>
            <a:pPr lvl="1"/>
            <a:r>
              <a:rPr lang="en-US" dirty="0" smtClean="0"/>
              <a:t>Interstate Highway System (1956)</a:t>
            </a:r>
            <a:endParaRPr lang="en-US" dirty="0"/>
          </a:p>
          <a:p>
            <a:r>
              <a:rPr lang="en-US" dirty="0" smtClean="0"/>
              <a:t>Cooperative Federalism shares costs and share administration between state and federal governments</a:t>
            </a:r>
          </a:p>
          <a:p>
            <a:pPr lvl="1"/>
            <a:r>
              <a:rPr lang="en-US" dirty="0" smtClean="0"/>
              <a:t>Often, states must follow federal guidelines to receive $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lice Of Cak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90" y="2053772"/>
            <a:ext cx="5858510" cy="39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Map of current Interstates.sv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72" y="685800"/>
            <a:ext cx="6560185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10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Intergovernmental Relations Today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politics:</a:t>
            </a:r>
          </a:p>
          <a:p>
            <a:pPr lvl="1"/>
            <a:r>
              <a:rPr lang="en-US" dirty="0" smtClean="0"/>
              <a:t>Democrats favor increasing power federal gov’t policies (child labor laws, education, etc.)</a:t>
            </a:r>
          </a:p>
          <a:p>
            <a:pPr lvl="1"/>
            <a:r>
              <a:rPr lang="en-US" dirty="0" smtClean="0"/>
              <a:t>Republicans oppose those programs and favor states taking responsibility </a:t>
            </a:r>
          </a:p>
          <a:p>
            <a:pPr lvl="2"/>
            <a:r>
              <a:rPr lang="en-US" dirty="0" smtClean="0"/>
              <a:t>Seen in Reagan’s inaugural address </a:t>
            </a:r>
            <a:endParaRPr lang="en-US" dirty="0"/>
          </a:p>
          <a:p>
            <a:r>
              <a:rPr lang="en-US" i="1" dirty="0" smtClean="0"/>
              <a:t>Devolution</a:t>
            </a:r>
            <a:r>
              <a:rPr lang="en-US" dirty="0" smtClean="0"/>
              <a:t> – transferring the responsibilities of policies from the federal government to states – advocated by Republicans</a:t>
            </a:r>
          </a:p>
          <a:p>
            <a:pPr lvl="1"/>
            <a:r>
              <a:rPr lang="en-US" dirty="0" smtClean="0"/>
              <a:t>Since the 1990s, Republicans have increased the role and power of the federal gov’t – No Child Left Behind, etc.</a:t>
            </a:r>
            <a:endParaRPr lang="en-US" dirty="0"/>
          </a:p>
          <a:p>
            <a:r>
              <a:rPr lang="en-US" i="1" dirty="0" smtClean="0"/>
              <a:t>Fiscal Federalism</a:t>
            </a:r>
            <a:r>
              <a:rPr lang="en-US" dirty="0" smtClean="0"/>
              <a:t> – “spending, taxing, and providing grants in the federal system.” (p. 77)</a:t>
            </a:r>
          </a:p>
          <a:p>
            <a:pPr lvl="1"/>
            <a:r>
              <a:rPr lang="en-US" dirty="0" smtClean="0"/>
              <a:t>The federal gov’t has enormous influence over states via $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Reagan delivers inaugural address 19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557645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4038600" y="2514600"/>
            <a:ext cx="3733800" cy="2057400"/>
          </a:xfrm>
          <a:prstGeom prst="wedgeRoundRectCallout">
            <a:avLst>
              <a:gd name="adj1" fmla="val -75007"/>
              <a:gd name="adj2" fmla="val 57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“In </a:t>
            </a:r>
            <a:r>
              <a:rPr lang="en-US" sz="2400" dirty="0"/>
              <a:t>this present crisis, government is not the solution to our problems; government is the </a:t>
            </a:r>
            <a:r>
              <a:rPr lang="en-US" sz="2400" dirty="0" smtClean="0"/>
              <a:t>problem.”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905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Intergovernmental Relations Today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Grants: $ from federal gov’t to state and local</a:t>
            </a:r>
            <a:endParaRPr lang="en-US" dirty="0"/>
          </a:p>
          <a:p>
            <a:pPr lvl="1"/>
            <a:r>
              <a:rPr lang="en-US" i="1" dirty="0" smtClean="0"/>
              <a:t>***Categorical grants*** </a:t>
            </a:r>
            <a:r>
              <a:rPr lang="en-US" dirty="0"/>
              <a:t>– must be used for specific purposes for state </a:t>
            </a:r>
            <a:r>
              <a:rPr lang="en-US" dirty="0" smtClean="0"/>
              <a:t>spending; way to influence policy (Head Start)</a:t>
            </a:r>
            <a:endParaRPr lang="en-US" dirty="0"/>
          </a:p>
          <a:p>
            <a:pPr lvl="1"/>
            <a:r>
              <a:rPr lang="en-US" i="1" dirty="0" smtClean="0"/>
              <a:t>Project grants</a:t>
            </a:r>
            <a:r>
              <a:rPr lang="en-US" dirty="0" smtClean="0"/>
              <a:t> – given based on applications (Race to the Top)</a:t>
            </a:r>
          </a:p>
          <a:p>
            <a:pPr lvl="1"/>
            <a:r>
              <a:rPr lang="en-US" i="1" dirty="0" smtClean="0"/>
              <a:t>Formula grants </a:t>
            </a:r>
            <a:r>
              <a:rPr lang="en-US" dirty="0" smtClean="0"/>
              <a:t>– $ distributed based on a formula, no applying is necessary (Medicaid)</a:t>
            </a:r>
          </a:p>
          <a:p>
            <a:pPr lvl="1"/>
            <a:r>
              <a:rPr lang="en-US" i="1" dirty="0" smtClean="0"/>
              <a:t>***Block grants***</a:t>
            </a:r>
            <a:r>
              <a:rPr lang="en-US" dirty="0" smtClean="0"/>
              <a:t> - $ given to states with discretion to states with how to spend</a:t>
            </a:r>
            <a:endParaRPr lang="en-US" i="1" dirty="0" smtClean="0"/>
          </a:p>
          <a:p>
            <a:r>
              <a:rPr lang="en-US" i="1" dirty="0" smtClean="0"/>
              <a:t>Crossover Sanctions </a:t>
            </a:r>
            <a:r>
              <a:rPr lang="en-US" dirty="0" smtClean="0"/>
              <a:t>– influencing policy by using money in one program (raising drinking age was attached to highway $)</a:t>
            </a:r>
          </a:p>
          <a:p>
            <a:r>
              <a:rPr lang="en-US" i="1" dirty="0" smtClean="0"/>
              <a:t>Crosscutting Requirements </a:t>
            </a:r>
            <a:r>
              <a:rPr lang="en-US" dirty="0" smtClean="0"/>
              <a:t>– conditions are required to be met in all activities (discrimination in one are of a university will affect ALL areas that receives federal $)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Lady Bird Johnson Visiting a Classroom for Project Head Start 1966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83560"/>
            <a:ext cx="5709920" cy="3774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8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3581</TotalTime>
  <Words>1332</Words>
  <Application>Microsoft Office PowerPoint</Application>
  <PresentationFormat>On-screen Show (4:3)</PresentationFormat>
  <Paragraphs>261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Government in America; 15th Edition Chapter 3</vt:lpstr>
      <vt:lpstr>Defining Federalism</vt:lpstr>
      <vt:lpstr>Defining Federalism Cont.</vt:lpstr>
      <vt:lpstr>The Constitutional Basis of Federalism</vt:lpstr>
      <vt:lpstr>The Constitutional Basis of Federalism</vt:lpstr>
      <vt:lpstr>The Constitutional Basis of Federalism Cont.</vt:lpstr>
      <vt:lpstr>Intergovernmental Relations Today</vt:lpstr>
      <vt:lpstr>Intergovernmental Relations Today</vt:lpstr>
      <vt:lpstr>Intergovernmental Relations Today</vt:lpstr>
      <vt:lpstr>Intergovernmental Relations Today</vt:lpstr>
      <vt:lpstr>Understanding Federalism</vt:lpstr>
      <vt:lpstr>Quick Recap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Election of 1844</dc:title>
  <dc:creator>Adam</dc:creator>
  <cp:lastModifiedBy>adam</cp:lastModifiedBy>
  <cp:revision>112</cp:revision>
  <dcterms:created xsi:type="dcterms:W3CDTF">2013-11-22T00:02:11Z</dcterms:created>
  <dcterms:modified xsi:type="dcterms:W3CDTF">2014-08-13T16:23:14Z</dcterms:modified>
</cp:coreProperties>
</file>