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5"/>
  </p:notes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72" r:id="rId13"/>
    <p:sldId id="25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A0CA6-8DE7-4347-8190-B847254007B5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E6764-CBA3-4FB9-BB65-97D2950C4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75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CE85ECF-9851-4026-B03A-BBA29FF78CD3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08364"/>
            <a:ext cx="6667500" cy="2595025"/>
          </a:xfrm>
        </p:spPr>
        <p:txBody>
          <a:bodyPr>
            <a:noAutofit/>
          </a:bodyPr>
          <a:lstStyle/>
          <a:p>
            <a:pPr algn="ctr"/>
            <a:r>
              <a:rPr lang="en-US" sz="5400" i="1" dirty="0" smtClean="0"/>
              <a:t>Government in America</a:t>
            </a:r>
            <a:r>
              <a:rPr lang="en-US" sz="5400" dirty="0" smtClean="0"/>
              <a:t>; 15</a:t>
            </a:r>
            <a:r>
              <a:rPr lang="en-US" sz="5400" baseline="30000" dirty="0" smtClean="0"/>
              <a:t>th</a:t>
            </a:r>
            <a:r>
              <a:rPr lang="en-US" sz="5400" dirty="0" smtClean="0"/>
              <a:t> Edition</a:t>
            </a:r>
            <a:br>
              <a:rPr lang="en-US" sz="5400" dirty="0" smtClean="0"/>
            </a:br>
            <a:r>
              <a:rPr lang="en-US" sz="5400" dirty="0" smtClean="0"/>
              <a:t>Chapter 5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038600"/>
            <a:ext cx="6553200" cy="8382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Civil Rights and Public Policy</a:t>
            </a:r>
            <a:endParaRPr lang="en-US" sz="36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914400" y="0"/>
            <a:ext cx="68580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FF0000"/>
                </a:solidFill>
              </a:rPr>
              <a:t>www.Apgovreview.com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9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Affirmative Action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Executive Order 11246 (LBJ – 1965):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Banned discrimination based on race, color, religion, sex, or national origin in federal contractors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Employers must have goals to increase the number of women and minorities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/>
              <a:t>Affirmative Action:</a:t>
            </a:r>
          </a:p>
          <a:p>
            <a:pPr lvl="1"/>
            <a:r>
              <a:rPr lang="en-US" dirty="0" smtClean="0"/>
              <a:t>The goal is to increase employment, opportunities, and protection for groups that have been discriminated against</a:t>
            </a:r>
          </a:p>
          <a:p>
            <a:pPr lvl="1"/>
            <a:r>
              <a:rPr lang="en-US" dirty="0" smtClean="0"/>
              <a:t>Equal opportunity -&gt; Equal results</a:t>
            </a:r>
            <a:endParaRPr lang="en-US" dirty="0"/>
          </a:p>
          <a:p>
            <a:r>
              <a:rPr lang="en-US" i="1" dirty="0" smtClean="0"/>
              <a:t>Regents of the University of California v. Bakke (1978)</a:t>
            </a:r>
          </a:p>
          <a:p>
            <a:pPr lvl="1"/>
            <a:r>
              <a:rPr lang="en-US" dirty="0" smtClean="0"/>
              <a:t>UC Davis had a quota for 16 out of 100 applicants reserved for “disadvantaged groups”</a:t>
            </a:r>
          </a:p>
          <a:p>
            <a:pPr lvl="1"/>
            <a:r>
              <a:rPr lang="en-US" dirty="0" smtClean="0"/>
              <a:t>Declared unconstitutional, however……</a:t>
            </a:r>
          </a:p>
          <a:p>
            <a:pPr lvl="2"/>
            <a:r>
              <a:rPr lang="en-US" dirty="0" smtClean="0"/>
              <a:t>Race could be used as one part of admission process</a:t>
            </a:r>
          </a:p>
          <a:p>
            <a:r>
              <a:rPr lang="en-US" dirty="0" smtClean="0"/>
              <a:t>Affirmative Action is a highly debated topic and the court has made different interpretations over the years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14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Understanding Civil Rights and Public Policy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Civil Rights and Democracy: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Essential rights and liberties have pushed for reforms in America (1</a:t>
            </a:r>
            <a:r>
              <a:rPr lang="en-US" baseline="30000" dirty="0" smtClean="0">
                <a:solidFill>
                  <a:schemeClr val="tx1"/>
                </a:solidFill>
              </a:rPr>
              <a:t>st</a:t>
            </a:r>
            <a:r>
              <a:rPr lang="en-US" dirty="0" smtClean="0">
                <a:solidFill>
                  <a:schemeClr val="tx1"/>
                </a:solidFill>
              </a:rPr>
              <a:t> amendment, not suffrage helped African Americans and women)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Civil Rights and the Scope of Government: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Civil Rights issues increase the size and power of the government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Post-Civil War – 13 – 15 amendments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1950s – 1960s – Civil Rights and Voting Rights Acts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52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001000" cy="1447800"/>
          </a:xfrm>
        </p:spPr>
        <p:txBody>
          <a:bodyPr/>
          <a:lstStyle/>
          <a:p>
            <a:pPr algn="ctr"/>
            <a:r>
              <a:rPr lang="en-US" dirty="0" smtClean="0"/>
              <a:t>Quick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amendment</a:t>
            </a:r>
          </a:p>
          <a:p>
            <a:r>
              <a:rPr lang="en-US" sz="2400" dirty="0" smtClean="0"/>
              <a:t>Standards of review – reasonable, inherently suspect, and intermediate scrutiny</a:t>
            </a:r>
          </a:p>
          <a:p>
            <a:r>
              <a:rPr lang="en-US" i="1" dirty="0" smtClean="0"/>
              <a:t>Brown </a:t>
            </a:r>
            <a:r>
              <a:rPr lang="en-US" dirty="0" smtClean="0"/>
              <a:t>reversed </a:t>
            </a:r>
            <a:r>
              <a:rPr lang="en-US" i="1" dirty="0" smtClean="0"/>
              <a:t>Plessy</a:t>
            </a:r>
            <a:endParaRPr lang="en-US" sz="2400" i="1" dirty="0" smtClean="0"/>
          </a:p>
          <a:p>
            <a:r>
              <a:rPr lang="en-US" sz="2400" i="1" dirty="0" smtClean="0"/>
              <a:t>De jure v. de facto</a:t>
            </a:r>
            <a:r>
              <a:rPr lang="en-US" sz="2400" dirty="0" smtClean="0"/>
              <a:t> segregation</a:t>
            </a:r>
          </a:p>
          <a:p>
            <a:r>
              <a:rPr lang="en-US" sz="2400" dirty="0" smtClean="0"/>
              <a:t>Civil Rights Act, Voting Rights Act, and the 24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amendment</a:t>
            </a:r>
          </a:p>
          <a:p>
            <a:r>
              <a:rPr lang="en-US" sz="2400" dirty="0" smtClean="0"/>
              <a:t>Title IX</a:t>
            </a:r>
          </a:p>
          <a:p>
            <a:r>
              <a:rPr lang="en-US" sz="2400" dirty="0" smtClean="0"/>
              <a:t>ADA</a:t>
            </a:r>
          </a:p>
          <a:p>
            <a:r>
              <a:rPr lang="en-US" i="1" dirty="0"/>
              <a:t>Regents of the University of California v. Bakke (1978)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4822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27709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2080" y="1524000"/>
            <a:ext cx="8229600" cy="4762033"/>
          </a:xfr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Help spread the word</a:t>
            </a:r>
          </a:p>
          <a:p>
            <a:r>
              <a:rPr lang="en-US" dirty="0"/>
              <a:t>Questions? Comments? </a:t>
            </a:r>
            <a:endParaRPr lang="en-US" dirty="0" smtClean="0"/>
          </a:p>
          <a:p>
            <a:pPr lvl="1"/>
            <a:r>
              <a:rPr lang="en-US" dirty="0" smtClean="0"/>
              <a:t>Leave </a:t>
            </a:r>
            <a:r>
              <a:rPr lang="en-US" dirty="0"/>
              <a:t>in </a:t>
            </a:r>
            <a:r>
              <a:rPr lang="en-US" dirty="0" smtClean="0"/>
              <a:t>comments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10" y="454611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pic>
        <p:nvPicPr>
          <p:cNvPr id="5" name="Picture 4" descr="File:Lyndon Johnson and Richard Russel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95600"/>
            <a:ext cx="5486400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405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Politics In Action: Launching The Civil Rights Movement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Civil Rights</a:t>
            </a:r>
            <a:r>
              <a:rPr lang="en-US" sz="2400" dirty="0" smtClean="0"/>
              <a:t> – protections of individuals from arbitrary (random) discrimination by government or people</a:t>
            </a:r>
          </a:p>
          <a:p>
            <a:r>
              <a:rPr lang="en-US" dirty="0" smtClean="0"/>
              <a:t>Debates about equality:</a:t>
            </a:r>
          </a:p>
          <a:p>
            <a:pPr lvl="1"/>
            <a:r>
              <a:rPr lang="en-US" sz="2200" dirty="0" smtClean="0"/>
              <a:t>Racial and ethnic discrimination – Affirmative Action</a:t>
            </a:r>
          </a:p>
          <a:p>
            <a:pPr lvl="1"/>
            <a:r>
              <a:rPr lang="en-US" sz="2200" dirty="0" smtClean="0"/>
              <a:t>Gender discrimination – equal rights for women is not guaranteed under the Constitution (failed ERA)</a:t>
            </a:r>
          </a:p>
          <a:p>
            <a:pPr lvl="1"/>
            <a:r>
              <a:rPr lang="en-US" dirty="0" smtClean="0"/>
              <a:t>Age, disability, and sexual orientation discrimination </a:t>
            </a:r>
            <a:endParaRPr lang="en-US" sz="2200" dirty="0" smtClean="0"/>
          </a:p>
          <a:p>
            <a:pPr lvl="1"/>
            <a:endParaRPr lang="en-US" sz="2200" dirty="0"/>
          </a:p>
          <a:p>
            <a:endParaRPr lang="en-US" sz="2000" dirty="0" smtClean="0"/>
          </a:p>
          <a:p>
            <a:pPr lvl="1"/>
            <a:endParaRPr lang="en-US" sz="2000" dirty="0" smtClean="0"/>
          </a:p>
        </p:txBody>
      </p:sp>
      <p:pic>
        <p:nvPicPr>
          <p:cNvPr id="1026" name="Picture 2" descr="File:Equal Rights Amendment Map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8527"/>
            <a:ext cx="7620000" cy="48196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928177"/>
            <a:ext cx="2857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32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The Struggle for Equality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8200"/>
            <a:ext cx="8915400" cy="6019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Conceptions of Equality:</a:t>
            </a:r>
          </a:p>
          <a:p>
            <a:pPr lvl="1"/>
            <a:r>
              <a:rPr lang="en-US" dirty="0" smtClean="0"/>
              <a:t>Equal rights does not translate to equal rewards</a:t>
            </a:r>
          </a:p>
          <a:p>
            <a:pPr lvl="1"/>
            <a:r>
              <a:rPr lang="en-US" dirty="0" smtClean="0"/>
              <a:t>Most people favor equality of opportunity</a:t>
            </a:r>
            <a:endParaRPr lang="en-US" dirty="0"/>
          </a:p>
          <a:p>
            <a:r>
              <a:rPr lang="en-US" sz="2400" dirty="0" smtClean="0"/>
              <a:t>The Constitution and Inequality:</a:t>
            </a:r>
          </a:p>
          <a:p>
            <a:pPr lvl="1"/>
            <a:r>
              <a:rPr lang="en-US" dirty="0" smtClean="0"/>
              <a:t>Equality is only mentioned in the 14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pPr lvl="2"/>
            <a:r>
              <a:rPr lang="en-US" dirty="0" smtClean="0"/>
              <a:t>Forbids the denial of “equal protection of the laws”</a:t>
            </a:r>
            <a:endParaRPr lang="en-US" dirty="0"/>
          </a:p>
          <a:p>
            <a:pPr lvl="1"/>
            <a:r>
              <a:rPr lang="en-US" dirty="0" smtClean="0"/>
              <a:t>Laws that classify people must not be arbitrary</a:t>
            </a:r>
          </a:p>
          <a:p>
            <a:pPr lvl="2"/>
            <a:r>
              <a:rPr lang="en-US" sz="2000" dirty="0" smtClean="0"/>
              <a:t>Can’t focus on skin color, religion, etc.</a:t>
            </a:r>
          </a:p>
          <a:p>
            <a:pPr lvl="2"/>
            <a:r>
              <a:rPr lang="en-US" dirty="0" smtClean="0"/>
              <a:t>However, classifying adults as those 18 or older is OK</a:t>
            </a:r>
            <a:endParaRPr lang="en-US" sz="2000" dirty="0" smtClean="0"/>
          </a:p>
          <a:p>
            <a:r>
              <a:rPr lang="en-US" sz="2400" dirty="0" smtClean="0"/>
              <a:t>Standards of Review:</a:t>
            </a:r>
          </a:p>
          <a:p>
            <a:pPr lvl="1"/>
            <a:r>
              <a:rPr lang="en-US" sz="2200" dirty="0" smtClean="0"/>
              <a:t>Reasonable – easy to meet (restricting the voting age to 18)</a:t>
            </a:r>
          </a:p>
          <a:p>
            <a:pPr lvl="1"/>
            <a:r>
              <a:rPr lang="en-US" dirty="0" smtClean="0"/>
              <a:t>Inherently suspect – difficult to meet (race and ethnicity) – these will be deemed invalid</a:t>
            </a:r>
          </a:p>
          <a:p>
            <a:pPr lvl="1"/>
            <a:r>
              <a:rPr lang="en-US" dirty="0" smtClean="0"/>
              <a:t>Intermediate scrutiny – moderately difficult to meet (gender) – military draft for males only; meets a substantial relationship to government purpose</a:t>
            </a:r>
            <a:endParaRPr lang="en-US" sz="2000" dirty="0" smtClean="0"/>
          </a:p>
          <a:p>
            <a:pPr lvl="1"/>
            <a:endParaRPr lang="en-US" sz="2000" dirty="0" smtClean="0"/>
          </a:p>
        </p:txBody>
      </p:sp>
      <p:pic>
        <p:nvPicPr>
          <p:cNvPr id="2050" name="Picture 2" descr="File:BinghamFacingForw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86" y="0"/>
            <a:ext cx="269231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51686" y="3352800"/>
            <a:ext cx="2692314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John Bingham - OH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57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African Americans’ Civil Rights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Era of Slavery:</a:t>
            </a:r>
          </a:p>
          <a:p>
            <a:pPr lvl="1"/>
            <a:r>
              <a:rPr lang="en-US" i="1" dirty="0" smtClean="0"/>
              <a:t>Dred Scott v. </a:t>
            </a:r>
            <a:r>
              <a:rPr lang="en-US" i="1" dirty="0" err="1" smtClean="0"/>
              <a:t>Sandford</a:t>
            </a:r>
            <a:r>
              <a:rPr lang="en-US" i="1" dirty="0" smtClean="0"/>
              <a:t> </a:t>
            </a:r>
            <a:r>
              <a:rPr lang="en-US" dirty="0" smtClean="0"/>
              <a:t>– blacks had no rights under the Constitution</a:t>
            </a:r>
          </a:p>
          <a:p>
            <a:pPr lvl="1"/>
            <a:r>
              <a:rPr lang="en-US" dirty="0" smtClean="0"/>
              <a:t>14th amendment – granted citizenship to blacks</a:t>
            </a:r>
          </a:p>
          <a:p>
            <a:r>
              <a:rPr lang="en-US" dirty="0" smtClean="0"/>
              <a:t>The Era of Reconstruction and Segregation:</a:t>
            </a:r>
          </a:p>
          <a:p>
            <a:pPr lvl="1"/>
            <a:r>
              <a:rPr lang="en-US" i="1" dirty="0" smtClean="0"/>
              <a:t>Jim Crow </a:t>
            </a:r>
            <a:r>
              <a:rPr lang="en-US" dirty="0" smtClean="0"/>
              <a:t>laws – legalized segregation</a:t>
            </a:r>
          </a:p>
          <a:p>
            <a:pPr lvl="1"/>
            <a:r>
              <a:rPr lang="en-US" dirty="0" smtClean="0"/>
              <a:t>Segregation existed in the federal government (military, housing, etc.)</a:t>
            </a:r>
          </a:p>
          <a:p>
            <a:pPr lvl="1"/>
            <a:r>
              <a:rPr lang="en-US" i="1" dirty="0" smtClean="0"/>
              <a:t>Civil Rights Cases</a:t>
            </a:r>
            <a:r>
              <a:rPr lang="en-US" dirty="0" smtClean="0"/>
              <a:t> –private businesses and individuals could discriminate</a:t>
            </a:r>
          </a:p>
          <a:p>
            <a:pPr lvl="1"/>
            <a:r>
              <a:rPr lang="en-US" i="1" dirty="0" smtClean="0"/>
              <a:t>Plessy v. Ferguson </a:t>
            </a:r>
            <a:r>
              <a:rPr lang="en-US" dirty="0" smtClean="0"/>
              <a:t>– “separate but equal”</a:t>
            </a:r>
          </a:p>
          <a:p>
            <a:pPr lvl="1"/>
            <a:r>
              <a:rPr lang="en-US" dirty="0" smtClean="0"/>
              <a:t>FDR and Truman slowly began to desegregate areas of the government</a:t>
            </a:r>
            <a:endParaRPr lang="en-US" sz="2200" dirty="0"/>
          </a:p>
          <a:p>
            <a:r>
              <a:rPr lang="en-US" dirty="0" smtClean="0"/>
              <a:t>Equal Education:</a:t>
            </a:r>
          </a:p>
          <a:p>
            <a:pPr lvl="1"/>
            <a:r>
              <a:rPr lang="en-US" i="1" dirty="0" smtClean="0"/>
              <a:t>Brown v. Board</a:t>
            </a:r>
            <a:r>
              <a:rPr lang="en-US" dirty="0" smtClean="0"/>
              <a:t> – reversed </a:t>
            </a:r>
            <a:r>
              <a:rPr lang="en-US" i="1" dirty="0" smtClean="0"/>
              <a:t>Plessy’s</a:t>
            </a:r>
            <a:r>
              <a:rPr lang="en-US" dirty="0" smtClean="0"/>
              <a:t> “separate but equal” doctrine</a:t>
            </a:r>
          </a:p>
          <a:p>
            <a:pPr lvl="2"/>
            <a:r>
              <a:rPr lang="en-US" dirty="0" smtClean="0"/>
              <a:t>“All deliberate speed”</a:t>
            </a:r>
          </a:p>
          <a:p>
            <a:pPr lvl="1"/>
            <a:r>
              <a:rPr lang="en-US" dirty="0" smtClean="0"/>
              <a:t>De jure segregation – segregation by laws</a:t>
            </a:r>
          </a:p>
          <a:p>
            <a:pPr lvl="1"/>
            <a:r>
              <a:rPr lang="en-US" dirty="0" smtClean="0"/>
              <a:t>De facto segregation – segregation that exists, but not by law</a:t>
            </a:r>
          </a:p>
          <a:p>
            <a:pPr lvl="1"/>
            <a:endParaRPr lang="en-US" sz="2000" dirty="0" smtClean="0"/>
          </a:p>
        </p:txBody>
      </p:sp>
      <p:pic>
        <p:nvPicPr>
          <p:cNvPr id="3074" name="Picture 2" descr="File:Dred Scott photograph (circa 185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3730776"/>
            <a:ext cx="2438400" cy="314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le:Warren Court 19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528637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60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African Americans’ Civil Rights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The Civil Rights Movement and Public Policy: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Civil Rights Act of 1964: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Discrimination in public accommodations and employment was illegal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Equal Employment Opportunity Commission (EEOC)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Funds would be cut off to state and local governments that practiced discrimination</a:t>
            </a:r>
          </a:p>
          <a:p>
            <a:pPr lvl="1"/>
            <a:r>
              <a:rPr lang="en-US" i="1" dirty="0" smtClean="0">
                <a:solidFill>
                  <a:schemeClr val="tx1"/>
                </a:solidFill>
              </a:rPr>
              <a:t>Open Housing Act of 1968 </a:t>
            </a:r>
            <a:r>
              <a:rPr lang="en-US" dirty="0" smtClean="0">
                <a:solidFill>
                  <a:schemeClr val="tx1"/>
                </a:solidFill>
              </a:rPr>
              <a:t>– made discrimination in housing sales and rentals illegal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Voting Rights: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15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amendment – suffrage for black males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South got around it – poll taxes, literacy tests, and white primaries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24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amendment – poll taxes are illegal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Voting Rights Act of 1965: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Government could not deny an individual the right to vote based on race or color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Literacy tests were illegal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Federal Government could use elections inspectors</a:t>
            </a:r>
            <a:endParaRPr lang="en-US" sz="2000" dirty="0" smtClean="0"/>
          </a:p>
        </p:txBody>
      </p:sp>
      <p:pic>
        <p:nvPicPr>
          <p:cNvPr id="4" name="Picture 3" descr="File:Lyndon Johnson signing Civil Rights Act, July 2, 196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6400800" cy="3699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180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The Rights of Other Minority Groups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Native Americans: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1924, Natives became citizens and granted suffrage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Indian Bill of Rights – most Bill of Rights were applied to tribes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Some natives have been given certain exemptions (gambling, taxes, etc.)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Hispanic Americans: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Largest minority group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Used similar tactics as African Americans during the Civil Rights Movement to gain rights (sit-ins, boycotts, etc.)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Cesar Chavez – brought attention to migrant farm workers</a:t>
            </a:r>
          </a:p>
          <a:p>
            <a:pPr lvl="1"/>
            <a:r>
              <a:rPr lang="en-US" dirty="0" smtClean="0"/>
              <a:t>Children of illegal immigrants cannot be denied enrollment in schools (</a:t>
            </a:r>
            <a:r>
              <a:rPr lang="en-US" i="1" dirty="0" err="1" smtClean="0"/>
              <a:t>Plyler</a:t>
            </a:r>
            <a:r>
              <a:rPr lang="en-US" i="1" dirty="0" smtClean="0"/>
              <a:t> v. Doe)</a:t>
            </a:r>
            <a:endParaRPr lang="en-US" dirty="0" smtClean="0"/>
          </a:p>
          <a:p>
            <a:r>
              <a:rPr lang="en-US" dirty="0" smtClean="0"/>
              <a:t>Asian Americans:</a:t>
            </a:r>
          </a:p>
          <a:p>
            <a:pPr lvl="1"/>
            <a:r>
              <a:rPr lang="en-US" i="1" dirty="0" err="1" smtClean="0"/>
              <a:t>Korematsu</a:t>
            </a:r>
            <a:r>
              <a:rPr lang="en-US" i="1" dirty="0" smtClean="0"/>
              <a:t> v. US</a:t>
            </a:r>
            <a:r>
              <a:rPr lang="en-US" dirty="0" smtClean="0"/>
              <a:t> (1944) – relocation and internment of Japanese-Americans during WWII was upheld</a:t>
            </a:r>
          </a:p>
          <a:p>
            <a:r>
              <a:rPr lang="en-US" dirty="0" smtClean="0"/>
              <a:t>Arab Americans and Muslims:</a:t>
            </a:r>
          </a:p>
          <a:p>
            <a:pPr lvl="1"/>
            <a:r>
              <a:rPr lang="en-US" dirty="0" smtClean="0"/>
              <a:t>Have faced discrimination similar to other groups, especially post 9/11</a:t>
            </a:r>
          </a:p>
        </p:txBody>
      </p:sp>
      <p:pic>
        <p:nvPicPr>
          <p:cNvPr id="4" name="Picture 3" descr="File:Japanese American Internment Cent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3588327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File:Cesar Chavez D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2667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95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Women and Public Policy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 lnSpcReduction="10000"/>
          </a:bodyPr>
          <a:lstStyle/>
          <a:p>
            <a:r>
              <a:rPr lang="en-US" sz="2400" i="1" dirty="0" smtClean="0">
                <a:solidFill>
                  <a:schemeClr val="tx1"/>
                </a:solidFill>
              </a:rPr>
              <a:t>Coverture</a:t>
            </a:r>
            <a:r>
              <a:rPr lang="en-US" sz="2400" dirty="0" smtClean="0">
                <a:solidFill>
                  <a:schemeClr val="tx1"/>
                </a:solidFill>
              </a:rPr>
              <a:t> – married women did not have their own identity separate from husband’s</a:t>
            </a:r>
          </a:p>
          <a:p>
            <a:r>
              <a:rPr lang="en-US" dirty="0" smtClean="0"/>
              <a:t>The Battle for the Vote:</a:t>
            </a:r>
          </a:p>
          <a:p>
            <a:pPr lvl="1"/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amendment (1920) – women’s suffrage; many western states allowed women’s suffrage prior to the 19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  <a:endParaRPr lang="en-US" dirty="0"/>
          </a:p>
          <a:p>
            <a:r>
              <a:rPr lang="en-US" dirty="0" smtClean="0"/>
              <a:t>The “Doldrums”: 1920 – 1960:</a:t>
            </a:r>
          </a:p>
          <a:p>
            <a:pPr lvl="1"/>
            <a:r>
              <a:rPr lang="en-US" dirty="0" smtClean="0"/>
              <a:t>Goals of women diverged after the 19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pPr lvl="1"/>
            <a:r>
              <a:rPr lang="en-US" dirty="0" smtClean="0"/>
              <a:t>Equal Rights Amendment (ERA) – proposed in 1923, passed Congress in 1972; never ratified by states</a:t>
            </a:r>
            <a:endParaRPr lang="en-US" dirty="0"/>
          </a:p>
          <a:p>
            <a:r>
              <a:rPr lang="en-US" dirty="0" smtClean="0"/>
              <a:t>The Second Feminist Wave:</a:t>
            </a:r>
          </a:p>
          <a:p>
            <a:pPr lvl="1"/>
            <a:r>
              <a:rPr lang="en-US" dirty="0" smtClean="0"/>
              <a:t>Betty Friedan’s </a:t>
            </a:r>
            <a:r>
              <a:rPr lang="en-US" i="1" dirty="0" smtClean="0"/>
              <a:t>The Feminine Mystique</a:t>
            </a:r>
            <a:r>
              <a:rPr lang="en-US" dirty="0" smtClean="0"/>
              <a:t>, NOW</a:t>
            </a:r>
          </a:p>
          <a:p>
            <a:pPr lvl="1"/>
            <a:r>
              <a:rPr lang="en-US" dirty="0" smtClean="0"/>
              <a:t>Craig v. Boren (1976) – helped set the standard for gender discrimination (intermediate discrimination)</a:t>
            </a:r>
          </a:p>
          <a:p>
            <a:r>
              <a:rPr lang="en-US" dirty="0" smtClean="0"/>
              <a:t>Women in the Workplace:</a:t>
            </a:r>
          </a:p>
          <a:p>
            <a:pPr lvl="1"/>
            <a:r>
              <a:rPr lang="en-US" dirty="0" smtClean="0"/>
              <a:t>Civil Rights Act of 1964 – also banned gender discrimination in work</a:t>
            </a:r>
          </a:p>
          <a:p>
            <a:pPr lvl="1"/>
            <a:r>
              <a:rPr lang="en-US" dirty="0" smtClean="0"/>
              <a:t>Title IX – outlaws gender discrimination in education (athletics as well)</a:t>
            </a:r>
          </a:p>
          <a:p>
            <a:pPr lvl="1"/>
            <a:endParaRPr lang="en-US" dirty="0" smtClean="0"/>
          </a:p>
        </p:txBody>
      </p:sp>
      <p:pic>
        <p:nvPicPr>
          <p:cNvPr id="5122" name="Picture 2" descr="File:Betty Friedan 1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3276600" cy="423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83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Women and Public Policy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Wage Discrimination and Comparable Worth:</a:t>
            </a:r>
            <a:endParaRPr lang="en-US" dirty="0" smtClean="0"/>
          </a:p>
          <a:p>
            <a:pPr lvl="1"/>
            <a:r>
              <a:rPr lang="en-US" dirty="0" smtClean="0"/>
              <a:t>Women earn less than men for comparable jobs</a:t>
            </a:r>
          </a:p>
          <a:p>
            <a:r>
              <a:rPr lang="en-US" dirty="0" smtClean="0"/>
              <a:t>Sexual Harassment:</a:t>
            </a:r>
          </a:p>
          <a:p>
            <a:pPr lvl="1"/>
            <a:r>
              <a:rPr lang="en-US" dirty="0" smtClean="0"/>
              <a:t>Deemed a form of gender discrimination in 1986 by the Supreme Court</a:t>
            </a:r>
          </a:p>
          <a:p>
            <a:pPr lvl="1"/>
            <a:r>
              <a:rPr lang="en-US" dirty="0" smtClean="0"/>
              <a:t>Employees </a:t>
            </a:r>
            <a:r>
              <a:rPr lang="en-US" smtClean="0"/>
              <a:t>are </a:t>
            </a:r>
            <a:r>
              <a:rPr lang="en-US" smtClean="0"/>
              <a:t>safe </a:t>
            </a:r>
            <a:r>
              <a:rPr lang="en-US" dirty="0" smtClean="0"/>
              <a:t>from retaliation by employers if they file a claim</a:t>
            </a:r>
            <a:endParaRPr lang="en-US" dirty="0"/>
          </a:p>
          <a:p>
            <a:r>
              <a:rPr lang="en-US" dirty="0" smtClean="0"/>
              <a:t>Women in the Military:</a:t>
            </a:r>
          </a:p>
          <a:p>
            <a:pPr lvl="1"/>
            <a:r>
              <a:rPr lang="en-US" dirty="0" smtClean="0"/>
              <a:t>Women served in units separate from men</a:t>
            </a:r>
          </a:p>
          <a:p>
            <a:pPr lvl="1"/>
            <a:r>
              <a:rPr lang="en-US" dirty="0" smtClean="0"/>
              <a:t>Are not required to register for the draft</a:t>
            </a:r>
          </a:p>
          <a:p>
            <a:pPr lvl="1"/>
            <a:r>
              <a:rPr lang="en-US" dirty="0" smtClean="0"/>
              <a:t>Prohibited from serving in combat </a:t>
            </a:r>
          </a:p>
          <a:p>
            <a:pPr lvl="2"/>
            <a:r>
              <a:rPr lang="en-US" dirty="0" smtClean="0"/>
              <a:t>Women play important roles – pilots </a:t>
            </a:r>
            <a:endParaRPr lang="en-US" dirty="0"/>
          </a:p>
          <a:p>
            <a:pPr lvl="2"/>
            <a:r>
              <a:rPr lang="en-US" dirty="0" smtClean="0"/>
              <a:t>Plans to change combat restrictions by 2016 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672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Other Groups Active Under the Civil Rights Umbrella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Civil Rights and the Graying of America: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Age Discrimination Act (1975) – federal funds would be denied to institutions that engaged in discrimination against people over 40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Most jobs cannot require forced retirements unless employers can show age and ability are related</a:t>
            </a:r>
          </a:p>
          <a:p>
            <a:r>
              <a:rPr lang="en-US" dirty="0" smtClean="0"/>
              <a:t>Civil Rights and People with Disabilities:</a:t>
            </a:r>
          </a:p>
          <a:p>
            <a:pPr lvl="1"/>
            <a:r>
              <a:rPr lang="en-US" dirty="0" smtClean="0"/>
              <a:t>Rehabilitation Act of 1973 – those with disabilities were protected from discrimination</a:t>
            </a:r>
          </a:p>
          <a:p>
            <a:pPr lvl="1"/>
            <a:r>
              <a:rPr lang="en-US" dirty="0" smtClean="0"/>
              <a:t>Americans with Disabilities Act (ADA – 1990) – public facilities must make “reasonable accommodations” and prevent discrimination in the workplace</a:t>
            </a:r>
          </a:p>
          <a:p>
            <a:pPr lvl="1"/>
            <a:r>
              <a:rPr lang="en-US" dirty="0" smtClean="0"/>
              <a:t>Think back…… what type of mandate was this?</a:t>
            </a:r>
          </a:p>
          <a:p>
            <a:pPr lvl="2"/>
            <a:r>
              <a:rPr lang="en-US" dirty="0" smtClean="0"/>
              <a:t>Unfunded</a:t>
            </a:r>
            <a:endParaRPr lang="en-US" dirty="0"/>
          </a:p>
          <a:p>
            <a:r>
              <a:rPr lang="en-US" dirty="0" smtClean="0"/>
              <a:t>Gay and Lesbian Rights:</a:t>
            </a:r>
            <a:endParaRPr lang="en-US" dirty="0"/>
          </a:p>
          <a:p>
            <a:pPr lvl="1"/>
            <a:r>
              <a:rPr lang="en-US" dirty="0" smtClean="0"/>
              <a:t>Stonewall Riots (1969), Matthew Shepard (1998)</a:t>
            </a:r>
          </a:p>
          <a:p>
            <a:pPr lvl="1"/>
            <a:r>
              <a:rPr lang="en-US" dirty="0" smtClean="0"/>
              <a:t>Don’t Ask, Don’t Tell – repealed by Obama in 2010</a:t>
            </a:r>
          </a:p>
          <a:p>
            <a:pPr lvl="1"/>
            <a:endParaRPr lang="en-US" dirty="0" smtClean="0"/>
          </a:p>
        </p:txBody>
      </p:sp>
      <p:pic>
        <p:nvPicPr>
          <p:cNvPr id="6146" name="Picture 2" descr="File:Stonewall Inn in Greenwich Village 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2286000"/>
            <a:ext cx="3623107" cy="351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ile:Bush signs in ADA of 19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36" y="533400"/>
            <a:ext cx="475297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13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4330</TotalTime>
  <Words>1220</Words>
  <Application>Microsoft Office PowerPoint</Application>
  <PresentationFormat>On-screen Show (4:3)</PresentationFormat>
  <Paragraphs>147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NewsPrint</vt:lpstr>
      <vt:lpstr>Government in America; 15th Edition Chapter 5</vt:lpstr>
      <vt:lpstr>Politics In Action: Launching The Civil Rights Movement</vt:lpstr>
      <vt:lpstr>The Struggle for Equality</vt:lpstr>
      <vt:lpstr>African Americans’ Civil Rights</vt:lpstr>
      <vt:lpstr>African Americans’ Civil Rights</vt:lpstr>
      <vt:lpstr>The Rights of Other Minority Groups</vt:lpstr>
      <vt:lpstr>Women and Public Policy</vt:lpstr>
      <vt:lpstr>Women and Public Policy</vt:lpstr>
      <vt:lpstr>Other Groups Active Under the Civil Rights Umbrella</vt:lpstr>
      <vt:lpstr>Affirmative Action</vt:lpstr>
      <vt:lpstr>Understanding Civil Rights and Public Policy</vt:lpstr>
      <vt:lpstr>Quick Recap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The Election of 1844</dc:title>
  <dc:creator>Adam</dc:creator>
  <cp:lastModifiedBy>adam</cp:lastModifiedBy>
  <cp:revision>172</cp:revision>
  <dcterms:created xsi:type="dcterms:W3CDTF">2013-11-22T00:02:11Z</dcterms:created>
  <dcterms:modified xsi:type="dcterms:W3CDTF">2014-09-21T14:30:43Z</dcterms:modified>
</cp:coreProperties>
</file>