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notesMasterIdLst>
    <p:notesMasterId r:id="rId13"/>
  </p:notesMasterIdLst>
  <p:sldIdLst>
    <p:sldId id="257" r:id="rId2"/>
    <p:sldId id="284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272" r:id="rId11"/>
    <p:sldId id="25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EA0CA6-8DE7-4347-8190-B847254007B5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2E6764-CBA3-4FB9-BB65-97D2950C4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575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ACE85ECF-9851-4026-B03A-BBA29FF78CD3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E85ECF-9851-4026-B03A-BBA29FF78CD3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E85ECF-9851-4026-B03A-BBA29FF78CD3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E85ECF-9851-4026-B03A-BBA29FF78CD3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ACE85ECF-9851-4026-B03A-BBA29FF78CD3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E85ECF-9851-4026-B03A-BBA29FF78CD3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E85ECF-9851-4026-B03A-BBA29FF78CD3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E85ECF-9851-4026-B03A-BBA29FF78CD3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E85ECF-9851-4026-B03A-BBA29FF78CD3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ACE85ECF-9851-4026-B03A-BBA29FF78CD3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ACE85ECF-9851-4026-B03A-BBA29FF78CD3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ACE85ECF-9851-4026-B03A-BBA29FF78CD3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08364"/>
            <a:ext cx="6667500" cy="2595025"/>
          </a:xfrm>
        </p:spPr>
        <p:txBody>
          <a:bodyPr>
            <a:noAutofit/>
          </a:bodyPr>
          <a:lstStyle/>
          <a:p>
            <a:pPr algn="ctr"/>
            <a:r>
              <a:rPr lang="en-US" sz="5400" i="1" dirty="0" smtClean="0"/>
              <a:t>Government in America</a:t>
            </a:r>
            <a:r>
              <a:rPr lang="en-US" sz="5400" dirty="0" smtClean="0"/>
              <a:t>; 15</a:t>
            </a:r>
            <a:r>
              <a:rPr lang="en-US" sz="5400" baseline="30000" dirty="0" smtClean="0"/>
              <a:t>th</a:t>
            </a:r>
            <a:r>
              <a:rPr lang="en-US" sz="5400" dirty="0" smtClean="0"/>
              <a:t> Edition</a:t>
            </a:r>
            <a:br>
              <a:rPr lang="en-US" sz="5400" dirty="0" smtClean="0"/>
            </a:br>
            <a:r>
              <a:rPr lang="en-US" sz="5400" dirty="0" smtClean="0"/>
              <a:t>Chapter </a:t>
            </a:r>
            <a:r>
              <a:rPr lang="en-US" sz="5400" dirty="0" smtClean="0"/>
              <a:t>6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4038600"/>
            <a:ext cx="6553200" cy="838200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/>
              <a:t>Public Opinion and Political Action</a:t>
            </a:r>
            <a:endParaRPr lang="en-US" sz="3600" dirty="0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914400" y="0"/>
            <a:ext cx="68580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>
                <a:solidFill>
                  <a:srgbClr val="FF0000"/>
                </a:solidFill>
              </a:rPr>
              <a:t>www.Apgovreview.com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0598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001000" cy="1066800"/>
          </a:xfrm>
        </p:spPr>
        <p:txBody>
          <a:bodyPr/>
          <a:lstStyle/>
          <a:p>
            <a:pPr algn="ctr"/>
            <a:r>
              <a:rPr lang="en-US" dirty="0" smtClean="0"/>
              <a:t>Quick Recap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86800" cy="5638800"/>
          </a:xfrm>
        </p:spPr>
        <p:txBody>
          <a:bodyPr>
            <a:normAutofit/>
          </a:bodyPr>
          <a:lstStyle/>
          <a:p>
            <a:r>
              <a:rPr lang="en-US" dirty="0" smtClean="0"/>
              <a:t>Melting Pot</a:t>
            </a:r>
          </a:p>
          <a:p>
            <a:r>
              <a:rPr lang="en-US" dirty="0" smtClean="0"/>
              <a:t>Immigration throughout History</a:t>
            </a:r>
            <a:endParaRPr lang="en-US" sz="4000" dirty="0"/>
          </a:p>
          <a:p>
            <a:r>
              <a:rPr lang="en-US" dirty="0" smtClean="0"/>
              <a:t>Political Socialization – families</a:t>
            </a:r>
          </a:p>
          <a:p>
            <a:r>
              <a:rPr lang="en-US" dirty="0" smtClean="0"/>
              <a:t>Polls and Sampling Errors</a:t>
            </a:r>
          </a:p>
          <a:p>
            <a:r>
              <a:rPr lang="en-US" dirty="0" smtClean="0"/>
              <a:t>Liberals vs. Conservatives</a:t>
            </a:r>
          </a:p>
          <a:p>
            <a:r>
              <a:rPr lang="en-US" dirty="0" smtClean="0"/>
              <a:t>Religion and Politics</a:t>
            </a:r>
          </a:p>
          <a:p>
            <a:r>
              <a:rPr lang="en-US" dirty="0" smtClean="0"/>
              <a:t>Conventional vs. </a:t>
            </a:r>
            <a:r>
              <a:rPr lang="en-US" dirty="0" smtClean="0"/>
              <a:t>Unconventional Participation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48228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1298" y="27709"/>
            <a:ext cx="8229600" cy="1066800"/>
          </a:xfrm>
        </p:spPr>
        <p:txBody>
          <a:bodyPr/>
          <a:lstStyle/>
          <a:p>
            <a:pPr algn="ctr"/>
            <a:r>
              <a:rPr lang="en-US" dirty="0" smtClean="0"/>
              <a:t>Thanks for watching!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2080" y="1524000"/>
            <a:ext cx="8229600" cy="4762033"/>
          </a:xfrm>
        </p:spPr>
        <p:txBody>
          <a:bodyPr/>
          <a:lstStyle/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Subscribe to my channel</a:t>
            </a:r>
          </a:p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Help spread the word</a:t>
            </a:r>
          </a:p>
          <a:p>
            <a:r>
              <a:rPr lang="en-US" dirty="0"/>
              <a:t>Questions? Comments? </a:t>
            </a:r>
            <a:endParaRPr lang="en-US" dirty="0" smtClean="0"/>
          </a:p>
          <a:p>
            <a:pPr lvl="1"/>
            <a:r>
              <a:rPr lang="en-US" dirty="0" smtClean="0"/>
              <a:t>Leave </a:t>
            </a:r>
            <a:r>
              <a:rPr lang="en-US" dirty="0"/>
              <a:t>in </a:t>
            </a:r>
            <a:r>
              <a:rPr lang="en-US" dirty="0" smtClean="0"/>
              <a:t>comments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054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52400"/>
            <a:ext cx="8915400" cy="838200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/>
              <a:t>The American People</a:t>
            </a:r>
            <a:endParaRPr lang="en-US" sz="48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Census – required by law to be taken every ten years</a:t>
            </a:r>
          </a:p>
          <a:p>
            <a:pPr lvl="1"/>
            <a:r>
              <a:rPr lang="en-US" sz="2000" dirty="0" smtClean="0"/>
              <a:t>Helps determine how much $ each state gets – and representatives</a:t>
            </a:r>
          </a:p>
          <a:p>
            <a:r>
              <a:rPr lang="en-US" sz="2800" dirty="0" smtClean="0"/>
              <a:t>The Immigrant Society:</a:t>
            </a:r>
          </a:p>
          <a:p>
            <a:pPr lvl="1"/>
            <a:r>
              <a:rPr lang="en-US" sz="2000" dirty="0" smtClean="0"/>
              <a:t>1,000,000 immigrants can come to the US by law</a:t>
            </a:r>
          </a:p>
          <a:p>
            <a:pPr lvl="2"/>
            <a:r>
              <a:rPr lang="en-US" sz="1600" dirty="0" smtClean="0"/>
              <a:t>California has the highest percentage of immigrants </a:t>
            </a:r>
            <a:endParaRPr lang="en-US" sz="1600" dirty="0"/>
          </a:p>
          <a:p>
            <a:pPr lvl="1"/>
            <a:r>
              <a:rPr lang="en-US" sz="2000" dirty="0" smtClean="0"/>
              <a:t>Immigration throughout US History:</a:t>
            </a:r>
          </a:p>
          <a:p>
            <a:pPr marL="973836" lvl="2" indent="-342900">
              <a:buFont typeface="+mj-lt"/>
              <a:buAutoNum type="arabicPeriod"/>
            </a:pPr>
            <a:r>
              <a:rPr lang="en-US" sz="1600" dirty="0" smtClean="0"/>
              <a:t>“Old Immigration” Northern and Western Europe (Irish, Germans, British)</a:t>
            </a:r>
          </a:p>
          <a:p>
            <a:pPr marL="973836" lvl="2" indent="-342900">
              <a:buFont typeface="+mj-lt"/>
              <a:buAutoNum type="arabicPeriod"/>
            </a:pPr>
            <a:r>
              <a:rPr lang="en-US" sz="1600" dirty="0" smtClean="0"/>
              <a:t>“New Immigration” Southern and Eastern Europe (Italians, Russians, Jews)</a:t>
            </a:r>
          </a:p>
          <a:p>
            <a:pPr marL="973836" lvl="2" indent="-342900">
              <a:buFont typeface="+mj-lt"/>
              <a:buAutoNum type="arabicPeriod"/>
            </a:pPr>
            <a:r>
              <a:rPr lang="en-US" sz="1600" dirty="0" smtClean="0"/>
              <a:t>1960s – present day: Hispanics and Asians</a:t>
            </a:r>
          </a:p>
          <a:p>
            <a:r>
              <a:rPr lang="en-US" sz="2800" dirty="0" smtClean="0"/>
              <a:t>The American Melting Pot:</a:t>
            </a:r>
          </a:p>
          <a:p>
            <a:pPr lvl="1"/>
            <a:r>
              <a:rPr lang="en-US" sz="2000" dirty="0" smtClean="0"/>
              <a:t>Melting pot – many different cultures blend into one</a:t>
            </a:r>
          </a:p>
          <a:p>
            <a:pPr lvl="1"/>
            <a:r>
              <a:rPr lang="en-US" sz="2000" dirty="0" smtClean="0"/>
              <a:t>Minority majority – America will no longer have a white majority</a:t>
            </a:r>
          </a:p>
          <a:p>
            <a:pPr lvl="1"/>
            <a:r>
              <a:rPr lang="en-US" sz="2000" dirty="0" smtClean="0"/>
              <a:t>African Americans are no longer the largest minority – Hispanics</a:t>
            </a:r>
          </a:p>
          <a:p>
            <a:pPr lvl="1"/>
            <a:r>
              <a:rPr lang="en-US" sz="2000" dirty="0" smtClean="0"/>
              <a:t>Illegal Immigration – 10.8 million in 2009</a:t>
            </a:r>
          </a:p>
          <a:p>
            <a:pPr lvl="1"/>
            <a:r>
              <a:rPr lang="en-US" sz="2000" dirty="0" smtClean="0"/>
              <a:t>Simpson-</a:t>
            </a:r>
            <a:r>
              <a:rPr lang="en-US" sz="2000" dirty="0" err="1" smtClean="0"/>
              <a:t>Mazzoli</a:t>
            </a:r>
            <a:r>
              <a:rPr lang="en-US" sz="2000" dirty="0" smtClean="0"/>
              <a:t> Act – requires employers to keep track of the citizenship of employees</a:t>
            </a:r>
            <a:endParaRPr lang="en-US" sz="20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</p:txBody>
      </p:sp>
      <p:pic>
        <p:nvPicPr>
          <p:cNvPr id="4" name="Picture 2" descr="File:Mulberry Street NYC c1900 LOC 3g04637u edi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1004" y="304800"/>
            <a:ext cx="4112996" cy="3038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File:Emigrants Leave Ireland by Henry Doyle 186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447676"/>
            <a:ext cx="2135505" cy="289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7328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52400"/>
            <a:ext cx="8915400" cy="838200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/>
              <a:t>The American People</a:t>
            </a:r>
            <a:endParaRPr lang="en-US" sz="48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American Melting Pot (Continued):</a:t>
            </a:r>
          </a:p>
          <a:p>
            <a:pPr lvl="1"/>
            <a:r>
              <a:rPr lang="en-US" sz="2400" dirty="0" smtClean="0"/>
              <a:t>Asian Immigrants tend to be highly skilled</a:t>
            </a:r>
          </a:p>
          <a:p>
            <a:pPr lvl="1"/>
            <a:r>
              <a:rPr lang="en-US" sz="2400" dirty="0" smtClean="0"/>
              <a:t>Native Americans – 4.5 million Americans </a:t>
            </a:r>
          </a:p>
          <a:p>
            <a:pPr lvl="2"/>
            <a:r>
              <a:rPr lang="en-US" sz="1800" dirty="0" smtClean="0"/>
              <a:t>Face obstacles – health, education, financial</a:t>
            </a:r>
            <a:endParaRPr lang="en-US" sz="1800" dirty="0"/>
          </a:p>
          <a:p>
            <a:r>
              <a:rPr lang="en-US" dirty="0" smtClean="0"/>
              <a:t>The Regional Shift:</a:t>
            </a:r>
          </a:p>
          <a:p>
            <a:pPr lvl="1"/>
            <a:r>
              <a:rPr lang="en-US" sz="2400" dirty="0" smtClean="0"/>
              <a:t>Reapportionment – changing the number of members in the House based on the census</a:t>
            </a:r>
          </a:p>
          <a:p>
            <a:pPr lvl="1"/>
            <a:r>
              <a:rPr lang="en-US" sz="2400" dirty="0" smtClean="0"/>
              <a:t>Since WWII, the South and West saw in increase in population (Sun Belt)</a:t>
            </a:r>
            <a:endParaRPr lang="en-US" sz="2400" dirty="0"/>
          </a:p>
          <a:p>
            <a:r>
              <a:rPr lang="en-US" dirty="0" smtClean="0"/>
              <a:t>The Graying of America:</a:t>
            </a:r>
          </a:p>
          <a:p>
            <a:pPr lvl="1"/>
            <a:r>
              <a:rPr lang="en-US" sz="2400" dirty="0" smtClean="0"/>
              <a:t>Baby Boomers – those born between 1945 – 1964 (fastest growing group)</a:t>
            </a:r>
          </a:p>
          <a:p>
            <a:pPr lvl="1"/>
            <a:r>
              <a:rPr lang="en-US" sz="2400" dirty="0" smtClean="0"/>
              <a:t>Social Security is the 2</a:t>
            </a:r>
            <a:r>
              <a:rPr lang="en-US" sz="2400" baseline="30000" dirty="0" smtClean="0"/>
              <a:t>nd</a:t>
            </a:r>
            <a:r>
              <a:rPr lang="en-US" sz="2400" dirty="0" smtClean="0"/>
              <a:t> most costly public policy</a:t>
            </a:r>
          </a:p>
          <a:p>
            <a:pPr lvl="1"/>
            <a:r>
              <a:rPr lang="en-US" sz="2400" dirty="0" smtClean="0"/>
              <a:t>Senior Citizens vote more than any other group</a:t>
            </a:r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543392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457200"/>
            <a:ext cx="89154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dirty="0" smtClean="0"/>
              <a:t>How Americans Learn About Politics: Political Socialization</a:t>
            </a:r>
            <a:endParaRPr lang="en-US" sz="48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486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Political Socialization:</a:t>
            </a:r>
          </a:p>
          <a:p>
            <a:pPr lvl="1"/>
            <a:r>
              <a:rPr lang="en-US" sz="2400" dirty="0" smtClean="0"/>
              <a:t>How a person learns or decides their political beliefs</a:t>
            </a:r>
          </a:p>
          <a:p>
            <a:r>
              <a:rPr lang="en-US" dirty="0" smtClean="0"/>
              <a:t>The Process of Political Socialization:</a:t>
            </a:r>
          </a:p>
          <a:p>
            <a:pPr lvl="1"/>
            <a:r>
              <a:rPr lang="en-US" sz="2400" dirty="0" smtClean="0"/>
              <a:t>The Family: (seen on </a:t>
            </a:r>
            <a:r>
              <a:rPr lang="en-US" sz="2400" dirty="0" err="1" smtClean="0"/>
              <a:t>m.c.</a:t>
            </a:r>
            <a:r>
              <a:rPr lang="en-US" sz="2400" dirty="0" smtClean="0"/>
              <a:t> portion of released exams)</a:t>
            </a:r>
          </a:p>
          <a:p>
            <a:pPr lvl="2"/>
            <a:r>
              <a:rPr lang="en-US" sz="1800" dirty="0" smtClean="0"/>
              <a:t>Very influential, young individuals tend to vote how their parents vote</a:t>
            </a:r>
            <a:endParaRPr lang="en-US" sz="1800" dirty="0"/>
          </a:p>
          <a:p>
            <a:pPr lvl="1"/>
            <a:r>
              <a:rPr lang="en-US" sz="2400" dirty="0" smtClean="0"/>
              <a:t>The Mass Media:</a:t>
            </a:r>
          </a:p>
          <a:p>
            <a:pPr lvl="2"/>
            <a:r>
              <a:rPr lang="en-US" sz="1800" dirty="0" smtClean="0"/>
              <a:t>Very influential, not just news stations</a:t>
            </a:r>
            <a:endParaRPr lang="en-US" sz="1800" dirty="0"/>
          </a:p>
          <a:p>
            <a:pPr lvl="1"/>
            <a:r>
              <a:rPr lang="en-US" sz="2400" dirty="0" smtClean="0"/>
              <a:t>School:</a:t>
            </a:r>
          </a:p>
          <a:p>
            <a:pPr lvl="2"/>
            <a:r>
              <a:rPr lang="en-US" sz="1800" dirty="0" smtClean="0"/>
              <a:t>Education plays a large role in socialization – Jefferson wanted an educated electorate</a:t>
            </a:r>
          </a:p>
          <a:p>
            <a:pPr lvl="2"/>
            <a:r>
              <a:rPr lang="en-US" sz="1800" dirty="0" smtClean="0"/>
              <a:t>The more educated an individual, the more likely they are to vote in elections</a:t>
            </a:r>
            <a:endParaRPr lang="en-US" sz="1800" dirty="0"/>
          </a:p>
          <a:p>
            <a:r>
              <a:rPr lang="en-US" dirty="0" smtClean="0"/>
              <a:t>Political Learning over a Lifetime</a:t>
            </a:r>
            <a:endParaRPr lang="en-US" dirty="0"/>
          </a:p>
          <a:p>
            <a:pPr lvl="1"/>
            <a:r>
              <a:rPr lang="en-US" sz="2400" dirty="0" smtClean="0"/>
              <a:t>As individuals age, they tend to become more involved in politics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1800" dirty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</p:txBody>
      </p:sp>
      <p:pic>
        <p:nvPicPr>
          <p:cNvPr id="2050" name="Picture 2" descr="File:Wm. Riley Blankinship, miner, with his children. Koppers Coal Division, Kopperston Mine, Kopperston, Wyoming County... - NARA - 54098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114299"/>
            <a:ext cx="3200400" cy="2553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File:T Jefferson by Charles Willson Peale 1791 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5532" y="101600"/>
            <a:ext cx="2963668" cy="416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0840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457200"/>
            <a:ext cx="89154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dirty="0" smtClean="0"/>
              <a:t>Measuring Public Opinion and Political Information</a:t>
            </a:r>
            <a:endParaRPr lang="en-US" sz="48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486400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How Polls Are Conducted</a:t>
            </a:r>
            <a:endParaRPr lang="en-US" sz="2000" dirty="0" smtClean="0"/>
          </a:p>
          <a:p>
            <a:pPr lvl="1"/>
            <a:r>
              <a:rPr lang="en-US" sz="2000" dirty="0" smtClean="0"/>
              <a:t>Gallup Polls – take a sample of the population</a:t>
            </a:r>
          </a:p>
          <a:p>
            <a:pPr lvl="1"/>
            <a:r>
              <a:rPr lang="en-US" sz="2000" dirty="0" smtClean="0"/>
              <a:t>Random Sampling – everyone has the possibility of being part of the sample</a:t>
            </a:r>
          </a:p>
          <a:p>
            <a:pPr lvl="1"/>
            <a:r>
              <a:rPr lang="en-US" sz="2000" dirty="0" smtClean="0"/>
              <a:t>Sampling Error – typically 2-3%</a:t>
            </a:r>
          </a:p>
          <a:p>
            <a:pPr lvl="1"/>
            <a:r>
              <a:rPr lang="en-US" sz="2000" dirty="0" smtClean="0"/>
              <a:t>Polls must keep with changing times (cell phones v. home phones)</a:t>
            </a:r>
          </a:p>
          <a:p>
            <a:r>
              <a:rPr lang="en-US" sz="2800" dirty="0" smtClean="0"/>
              <a:t>The Role of Polls in American Democracy:</a:t>
            </a:r>
          </a:p>
          <a:p>
            <a:pPr lvl="1"/>
            <a:r>
              <a:rPr lang="en-US" sz="2000" dirty="0" smtClean="0"/>
              <a:t>Do politicians follow polls too much?</a:t>
            </a:r>
          </a:p>
          <a:p>
            <a:pPr lvl="1"/>
            <a:r>
              <a:rPr lang="en-US" sz="2000" dirty="0" smtClean="0"/>
              <a:t>Polls may create a bandwagon effect</a:t>
            </a:r>
          </a:p>
          <a:p>
            <a:pPr lvl="1"/>
            <a:r>
              <a:rPr lang="en-US" sz="2000" dirty="0" smtClean="0"/>
              <a:t>Exit Poll – heavily criticized, those on the West Coast still need to vote</a:t>
            </a:r>
          </a:p>
          <a:p>
            <a:pPr lvl="1"/>
            <a:r>
              <a:rPr lang="en-US" sz="2000" dirty="0" smtClean="0"/>
              <a:t>Wording of polls can influence answers</a:t>
            </a:r>
            <a:endParaRPr lang="en-US" sz="2000" dirty="0"/>
          </a:p>
          <a:p>
            <a:r>
              <a:rPr lang="en-US" sz="2800" dirty="0" smtClean="0"/>
              <a:t>What Polls Reveal About Americans’ Political Information:</a:t>
            </a:r>
          </a:p>
          <a:p>
            <a:pPr lvl="1"/>
            <a:r>
              <a:rPr lang="en-US" sz="2000" dirty="0" smtClean="0"/>
              <a:t>Who lives at 1600 Pennsylvania Avenue? Who lives in a pineapple under the sea?</a:t>
            </a:r>
          </a:p>
          <a:p>
            <a:pPr lvl="1"/>
            <a:endParaRPr lang="en-US" sz="1800" dirty="0" smtClean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1800" dirty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</p:txBody>
      </p:sp>
      <p:pic>
        <p:nvPicPr>
          <p:cNvPr id="3074" name="Picture 2" descr="File:White House 184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914400"/>
            <a:ext cx="5857875" cy="4488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2401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457200"/>
            <a:ext cx="89154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dirty="0" smtClean="0"/>
              <a:t>Measuring Public Opinion and Political Information</a:t>
            </a:r>
            <a:endParaRPr lang="en-US" sz="48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486400"/>
          </a:xfrm>
        </p:spPr>
        <p:txBody>
          <a:bodyPr>
            <a:normAutofit/>
          </a:bodyPr>
          <a:lstStyle/>
          <a:p>
            <a:r>
              <a:rPr lang="en-US" dirty="0" smtClean="0"/>
              <a:t>The Decline of Trust in Government:</a:t>
            </a:r>
          </a:p>
          <a:p>
            <a:pPr lvl="1"/>
            <a:r>
              <a:rPr lang="en-US" sz="2400" dirty="0" smtClean="0"/>
              <a:t>Since the 1960s, public trust in government has declined </a:t>
            </a:r>
          </a:p>
          <a:p>
            <a:pPr lvl="2"/>
            <a:r>
              <a:rPr lang="en-US" sz="1800" dirty="0" smtClean="0"/>
              <a:t>Gulf of Tonkin, Watergate, Iran Hostage Crisis, etc. </a:t>
            </a:r>
            <a:endParaRPr lang="en-US" sz="1800" dirty="0"/>
          </a:p>
          <a:p>
            <a:pPr lvl="1"/>
            <a:r>
              <a:rPr lang="en-US" sz="2400" dirty="0" smtClean="0"/>
              <a:t>Many Americans believe that government solutions to problems are wasteful 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1800" dirty="0" smtClean="0"/>
          </a:p>
          <a:p>
            <a:pPr lvl="1"/>
            <a:endParaRPr lang="en-US" sz="1800" dirty="0" smtClean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1800" dirty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</p:txBody>
      </p:sp>
      <p:pic>
        <p:nvPicPr>
          <p:cNvPr id="4098" name="Picture 2" descr="File:Nixon E2679c-09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3124200"/>
            <a:ext cx="2247900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0652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457200"/>
            <a:ext cx="89154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dirty="0" smtClean="0"/>
              <a:t>What Americans Value: Political Ideologies</a:t>
            </a:r>
            <a:endParaRPr lang="en-US" sz="48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486400"/>
          </a:xfrm>
        </p:spPr>
        <p:txBody>
          <a:bodyPr>
            <a:normAutofit/>
          </a:bodyPr>
          <a:lstStyle/>
          <a:p>
            <a:r>
              <a:rPr lang="en-US" dirty="0" smtClean="0"/>
              <a:t>Political Ideology:</a:t>
            </a:r>
          </a:p>
          <a:p>
            <a:pPr lvl="1"/>
            <a:r>
              <a:rPr lang="en-US" sz="2400" dirty="0" smtClean="0"/>
              <a:t>Liberals – favor larger central government, conservatives – favor smaller central government</a:t>
            </a:r>
            <a:endParaRPr lang="en-US" sz="2400" dirty="0"/>
          </a:p>
          <a:p>
            <a:r>
              <a:rPr lang="en-US" dirty="0" smtClean="0"/>
              <a:t>Who are the Liberals and Conservatives?</a:t>
            </a:r>
          </a:p>
          <a:p>
            <a:pPr lvl="1"/>
            <a:r>
              <a:rPr lang="en-US" sz="2400" dirty="0" smtClean="0"/>
              <a:t>More often than not, Americans choose conservatives</a:t>
            </a:r>
            <a:endParaRPr lang="en-US" sz="2400" dirty="0"/>
          </a:p>
          <a:p>
            <a:pPr lvl="1"/>
            <a:r>
              <a:rPr lang="en-US" sz="2400" dirty="0" smtClean="0"/>
              <a:t>African Americans tend to be more liberal, as do women</a:t>
            </a:r>
          </a:p>
          <a:p>
            <a:pPr lvl="1"/>
            <a:r>
              <a:rPr lang="en-US" sz="2400" dirty="0" smtClean="0"/>
              <a:t>Gender Gap – women are more likely to support Democrats</a:t>
            </a:r>
          </a:p>
          <a:p>
            <a:pPr lvl="1"/>
            <a:r>
              <a:rPr lang="en-US" sz="2400" dirty="0" smtClean="0"/>
              <a:t>The importance of religion in a person’s life influences their views</a:t>
            </a:r>
          </a:p>
          <a:p>
            <a:pPr lvl="2"/>
            <a:r>
              <a:rPr lang="en-US" sz="1800" i="1" dirty="0" smtClean="0"/>
              <a:t>What</a:t>
            </a:r>
            <a:r>
              <a:rPr lang="en-US" sz="1800" dirty="0" smtClean="0"/>
              <a:t> religion they are is less important, rather </a:t>
            </a:r>
            <a:r>
              <a:rPr lang="en-US" sz="1800" i="1" dirty="0" smtClean="0"/>
              <a:t>how</a:t>
            </a:r>
            <a:r>
              <a:rPr lang="en-US" sz="1800" dirty="0" smtClean="0"/>
              <a:t> religious they are</a:t>
            </a:r>
          </a:p>
          <a:p>
            <a:pPr lvl="2"/>
            <a:r>
              <a:rPr lang="en-US" sz="1800" dirty="0" smtClean="0"/>
              <a:t>The more religious, the more conservative (typically)</a:t>
            </a:r>
          </a:p>
          <a:p>
            <a:r>
              <a:rPr lang="en-US" dirty="0" smtClean="0"/>
              <a:t>Do People Think in Ideological Terms?</a:t>
            </a:r>
          </a:p>
          <a:p>
            <a:pPr lvl="1"/>
            <a:r>
              <a:rPr lang="en-US" sz="2400" dirty="0" smtClean="0"/>
              <a:t>Many voters do not connect ideology to voting</a:t>
            </a:r>
            <a:endParaRPr lang="en-US" sz="2400" dirty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1800" dirty="0" smtClean="0"/>
          </a:p>
          <a:p>
            <a:pPr lvl="1"/>
            <a:endParaRPr lang="en-US" sz="1800" dirty="0" smtClean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1800" dirty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304495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457200"/>
            <a:ext cx="89154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dirty="0" smtClean="0"/>
              <a:t>How Americans Participate in Politics</a:t>
            </a:r>
            <a:endParaRPr lang="en-US" sz="48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486400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Political Participation:</a:t>
            </a:r>
          </a:p>
          <a:p>
            <a:pPr lvl="1"/>
            <a:r>
              <a:rPr lang="en-US" sz="2000" dirty="0" smtClean="0"/>
              <a:t>More than just voting – protest, writing government officials, etc.</a:t>
            </a:r>
            <a:endParaRPr lang="en-US" sz="2000" dirty="0"/>
          </a:p>
          <a:p>
            <a:r>
              <a:rPr lang="en-US" sz="2800" dirty="0" smtClean="0"/>
              <a:t>Conventional Participation:</a:t>
            </a:r>
          </a:p>
          <a:p>
            <a:pPr lvl="1"/>
            <a:r>
              <a:rPr lang="en-US" sz="2000" dirty="0" smtClean="0"/>
              <a:t>Voting, door to door campaigning</a:t>
            </a:r>
          </a:p>
          <a:p>
            <a:pPr lvl="1"/>
            <a:r>
              <a:rPr lang="en-US" sz="2000" dirty="0" smtClean="0"/>
              <a:t>Unconventional – protesting, civil disobedience</a:t>
            </a:r>
          </a:p>
          <a:p>
            <a:pPr lvl="1"/>
            <a:r>
              <a:rPr lang="en-US" sz="2000" dirty="0" smtClean="0"/>
              <a:t>Majority of Americans vote (only form of participation that a majority participate in)</a:t>
            </a:r>
          </a:p>
          <a:p>
            <a:r>
              <a:rPr lang="en-US" sz="2800" dirty="0" smtClean="0"/>
              <a:t>Protest as Participation:</a:t>
            </a:r>
          </a:p>
          <a:p>
            <a:pPr lvl="1"/>
            <a:r>
              <a:rPr lang="en-US" sz="2000" dirty="0" smtClean="0"/>
              <a:t>Unconventional, seeks to change policy</a:t>
            </a:r>
          </a:p>
          <a:p>
            <a:pPr lvl="1"/>
            <a:r>
              <a:rPr lang="en-US" sz="2000" dirty="0" smtClean="0"/>
              <a:t>Civil disobedience – Henry David Thoreau, Gandhi, MLK Jr.</a:t>
            </a:r>
            <a:endParaRPr lang="en-US" sz="2000" dirty="0"/>
          </a:p>
          <a:p>
            <a:r>
              <a:rPr lang="en-US" sz="2800" dirty="0" smtClean="0"/>
              <a:t>Class, Inequality, and Participation:</a:t>
            </a:r>
          </a:p>
          <a:p>
            <a:pPr lvl="1"/>
            <a:r>
              <a:rPr lang="en-US" sz="2000" dirty="0" smtClean="0"/>
              <a:t>The higher the economic status, the more likely one is to participate in politics</a:t>
            </a:r>
          </a:p>
          <a:p>
            <a:pPr lvl="1"/>
            <a:r>
              <a:rPr lang="en-US" sz="2000" dirty="0" smtClean="0"/>
              <a:t>Blacks are more likely to vote than whites</a:t>
            </a:r>
          </a:p>
          <a:p>
            <a:pPr lvl="1"/>
            <a:r>
              <a:rPr lang="en-US" sz="2000" dirty="0" smtClean="0"/>
              <a:t>The higher the voter turnout for a group, the more politicians pay attention</a:t>
            </a:r>
            <a:endParaRPr lang="en-US" sz="2000" dirty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1800" dirty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1800" dirty="0" smtClean="0"/>
          </a:p>
          <a:p>
            <a:pPr lvl="1"/>
            <a:endParaRPr lang="en-US" sz="1800" dirty="0" smtClean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1800" dirty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</p:txBody>
      </p:sp>
      <p:pic>
        <p:nvPicPr>
          <p:cNvPr id="5122" name="Picture 2" descr="File:Benjamin D. Maxham - Henry David Thoreau - Restore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304800"/>
            <a:ext cx="3103418" cy="415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9350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457200"/>
            <a:ext cx="89154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dirty="0" smtClean="0"/>
              <a:t>Understanding Public Opinion and Political Action</a:t>
            </a:r>
            <a:endParaRPr lang="en-US" sz="48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486400"/>
          </a:xfrm>
        </p:spPr>
        <p:txBody>
          <a:bodyPr>
            <a:normAutofit/>
          </a:bodyPr>
          <a:lstStyle/>
          <a:p>
            <a:r>
              <a:rPr lang="en-US" dirty="0" smtClean="0"/>
              <a:t>Public Attitudes Toward the Scope of Government:</a:t>
            </a:r>
          </a:p>
          <a:p>
            <a:pPr lvl="1"/>
            <a:r>
              <a:rPr lang="en-US" sz="2400" dirty="0" smtClean="0"/>
              <a:t>Reagan’s inaugural address </a:t>
            </a:r>
            <a:endParaRPr lang="en-US" sz="2400" dirty="0"/>
          </a:p>
          <a:p>
            <a:pPr lvl="1"/>
            <a:r>
              <a:rPr lang="en-US" sz="2400" dirty="0" smtClean="0"/>
              <a:t>Barry Goldwater in 1964</a:t>
            </a:r>
          </a:p>
          <a:p>
            <a:pPr lvl="1"/>
            <a:r>
              <a:rPr lang="en-US" sz="2400" dirty="0" smtClean="0"/>
              <a:t>1980 – 50% of Americans felt the government was too powerful</a:t>
            </a:r>
          </a:p>
          <a:p>
            <a:pPr lvl="1"/>
            <a:r>
              <a:rPr lang="en-US" sz="2400" dirty="0" smtClean="0"/>
              <a:t>Many people today feel it is too big, yet want more spending on certain programs </a:t>
            </a:r>
          </a:p>
          <a:p>
            <a:pPr lvl="1"/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1800" dirty="0" smtClean="0"/>
          </a:p>
          <a:p>
            <a:pPr lvl="1"/>
            <a:endParaRPr lang="en-US" sz="1800" dirty="0" smtClean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1800" dirty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</p:txBody>
      </p:sp>
      <p:pic>
        <p:nvPicPr>
          <p:cNvPr id="4" name="Picture 3" descr="File:Reagan delivers inaugural address 1981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819400"/>
            <a:ext cx="5576455" cy="36576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ounded Rectangular Callout 4"/>
          <p:cNvSpPr/>
          <p:nvPr/>
        </p:nvSpPr>
        <p:spPr>
          <a:xfrm>
            <a:off x="4800600" y="2133600"/>
            <a:ext cx="3733800" cy="2057400"/>
          </a:xfrm>
          <a:prstGeom prst="wedgeRoundRectCallout">
            <a:avLst>
              <a:gd name="adj1" fmla="val -75007"/>
              <a:gd name="adj2" fmla="val 5778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“In </a:t>
            </a:r>
            <a:r>
              <a:rPr lang="en-US" sz="2400" dirty="0"/>
              <a:t>this present crisis, government is not the solution to our problems; government is the </a:t>
            </a:r>
            <a:r>
              <a:rPr lang="en-US" sz="2400" dirty="0" smtClean="0"/>
              <a:t>problem.”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27660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5" grpId="0" animBg="1"/>
      <p:bldP spid="5" grpId="1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4438</TotalTime>
  <Words>868</Words>
  <Application>Microsoft Office PowerPoint</Application>
  <PresentationFormat>On-screen Show (4:3)</PresentationFormat>
  <Paragraphs>234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Foundry</vt:lpstr>
      <vt:lpstr>Government in America; 15th Edition Chapter 6</vt:lpstr>
      <vt:lpstr>The American People</vt:lpstr>
      <vt:lpstr>The American People</vt:lpstr>
      <vt:lpstr>How Americans Learn About Politics: Political Socialization</vt:lpstr>
      <vt:lpstr>Measuring Public Opinion and Political Information</vt:lpstr>
      <vt:lpstr>Measuring Public Opinion and Political Information</vt:lpstr>
      <vt:lpstr>What Americans Value: Political Ideologies</vt:lpstr>
      <vt:lpstr>How Americans Participate in Politics</vt:lpstr>
      <vt:lpstr>Understanding Public Opinion and Political Action</vt:lpstr>
      <vt:lpstr>Quick Recap</vt:lpstr>
      <vt:lpstr>Thanks for watching!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APUSH Review: The Election of 1844</dc:title>
  <dc:creator>Adam</dc:creator>
  <cp:lastModifiedBy>adam</cp:lastModifiedBy>
  <cp:revision>191</cp:revision>
  <dcterms:created xsi:type="dcterms:W3CDTF">2013-11-22T00:02:11Z</dcterms:created>
  <dcterms:modified xsi:type="dcterms:W3CDTF">2014-10-13T16:53:34Z</dcterms:modified>
</cp:coreProperties>
</file>