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3"/>
  </p:notes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72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CE85ECF-9851-4026-B03A-BBA29FF78CD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CE85ECF-9851-4026-B03A-BBA29FF78CD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CE85ECF-9851-4026-B03A-BBA29FF78CD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CE85ECF-9851-4026-B03A-BBA29FF78CD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CE85ECF-9851-4026-B03A-BBA29FF78CD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08364"/>
            <a:ext cx="66675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i="1" dirty="0" smtClean="0"/>
              <a:t>Government in America</a:t>
            </a:r>
            <a:r>
              <a:rPr lang="en-US" sz="5400" dirty="0" smtClean="0"/>
              <a:t>; 15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Edition</a:t>
            </a:r>
            <a:br>
              <a:rPr lang="en-US" sz="5400" dirty="0" smtClean="0"/>
            </a:br>
            <a:r>
              <a:rPr lang="en-US" sz="5400" dirty="0" smtClean="0"/>
              <a:t>Chapter </a:t>
            </a:r>
            <a:r>
              <a:rPr lang="en-US" sz="5400" dirty="0" smtClean="0"/>
              <a:t>6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0386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Public Opinion and Political Action</a:t>
            </a:r>
            <a:endParaRPr lang="en-US" sz="36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914400" y="0"/>
            <a:ext cx="68580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www.Apgovreview.com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01000" cy="1066800"/>
          </a:xfrm>
        </p:spPr>
        <p:txBody>
          <a:bodyPr/>
          <a:lstStyle/>
          <a:p>
            <a:pPr algn="ctr"/>
            <a:r>
              <a:rPr lang="en-US" dirty="0" smtClean="0"/>
              <a:t>Quick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Melting Pot</a:t>
            </a:r>
          </a:p>
          <a:p>
            <a:r>
              <a:rPr lang="en-US" dirty="0" smtClean="0"/>
              <a:t>Immigration throughout History</a:t>
            </a:r>
            <a:endParaRPr lang="en-US" sz="4000" dirty="0"/>
          </a:p>
          <a:p>
            <a:r>
              <a:rPr lang="en-US" dirty="0" smtClean="0"/>
              <a:t>Political Socialization – families</a:t>
            </a:r>
          </a:p>
          <a:p>
            <a:r>
              <a:rPr lang="en-US" dirty="0" smtClean="0"/>
              <a:t>Polls and Sampling Errors</a:t>
            </a:r>
          </a:p>
          <a:p>
            <a:r>
              <a:rPr lang="en-US" dirty="0" smtClean="0"/>
              <a:t>Liberals vs. Conservatives</a:t>
            </a:r>
          </a:p>
          <a:p>
            <a:r>
              <a:rPr lang="en-US" dirty="0" smtClean="0"/>
              <a:t>Religion and Politics</a:t>
            </a:r>
          </a:p>
          <a:p>
            <a:r>
              <a:rPr lang="en-US" dirty="0" smtClean="0"/>
              <a:t>Conventional vs. </a:t>
            </a:r>
            <a:r>
              <a:rPr lang="en-US" dirty="0" smtClean="0"/>
              <a:t>Unconventional Participation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822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27709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</a:t>
            </a:r>
            <a:endParaRPr lang="en-US" dirty="0" smtClean="0"/>
          </a:p>
          <a:p>
            <a:pPr lvl="1"/>
            <a:r>
              <a:rPr lang="en-US" dirty="0" smtClean="0"/>
              <a:t>Leave </a:t>
            </a:r>
            <a:r>
              <a:rPr lang="en-US" dirty="0"/>
              <a:t>in </a:t>
            </a:r>
            <a:r>
              <a:rPr lang="en-US" dirty="0" smtClean="0"/>
              <a:t>comments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American People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Census – required by law to be taken every ten years</a:t>
            </a:r>
          </a:p>
          <a:p>
            <a:pPr lvl="1"/>
            <a:r>
              <a:rPr lang="en-US" sz="2000" dirty="0" smtClean="0"/>
              <a:t>Helps determine how much $ each state gets – and representatives</a:t>
            </a:r>
          </a:p>
          <a:p>
            <a:r>
              <a:rPr lang="en-US" sz="2800" dirty="0" smtClean="0"/>
              <a:t>The Immigrant Society:</a:t>
            </a:r>
          </a:p>
          <a:p>
            <a:pPr lvl="1"/>
            <a:r>
              <a:rPr lang="en-US" sz="2000" dirty="0" smtClean="0"/>
              <a:t>1,000,000 immigrants can come to the US by law</a:t>
            </a:r>
          </a:p>
          <a:p>
            <a:pPr lvl="2"/>
            <a:r>
              <a:rPr lang="en-US" sz="1600" dirty="0" smtClean="0"/>
              <a:t>California has the highest percentage of immigrants </a:t>
            </a:r>
            <a:endParaRPr lang="en-US" sz="1600" dirty="0"/>
          </a:p>
          <a:p>
            <a:pPr lvl="1"/>
            <a:r>
              <a:rPr lang="en-US" sz="2000" dirty="0" smtClean="0"/>
              <a:t>Immigration throughout US History:</a:t>
            </a:r>
          </a:p>
          <a:p>
            <a:pPr marL="973836" lvl="2" indent="-342900">
              <a:buFont typeface="+mj-lt"/>
              <a:buAutoNum type="arabicPeriod"/>
            </a:pPr>
            <a:r>
              <a:rPr lang="en-US" sz="1600" dirty="0" smtClean="0"/>
              <a:t>“Old Immigration” Northern and Western Europe (Irish, Germans, British)</a:t>
            </a:r>
          </a:p>
          <a:p>
            <a:pPr marL="973836" lvl="2" indent="-342900">
              <a:buFont typeface="+mj-lt"/>
              <a:buAutoNum type="arabicPeriod"/>
            </a:pPr>
            <a:r>
              <a:rPr lang="en-US" sz="1600" dirty="0" smtClean="0"/>
              <a:t>“New Immigration” Southern and Eastern Europe (Italians, Russians, Jews)</a:t>
            </a:r>
          </a:p>
          <a:p>
            <a:pPr marL="973836" lvl="2" indent="-342900">
              <a:buFont typeface="+mj-lt"/>
              <a:buAutoNum type="arabicPeriod"/>
            </a:pPr>
            <a:r>
              <a:rPr lang="en-US" sz="1600" dirty="0" smtClean="0"/>
              <a:t>1960s – present day: Hispanics and Asians</a:t>
            </a:r>
          </a:p>
          <a:p>
            <a:r>
              <a:rPr lang="en-US" sz="2800" dirty="0" smtClean="0"/>
              <a:t>The American Melting Pot:</a:t>
            </a:r>
          </a:p>
          <a:p>
            <a:pPr lvl="1"/>
            <a:r>
              <a:rPr lang="en-US" sz="2000" dirty="0" smtClean="0"/>
              <a:t>Melting pot – many different cultures blend into one</a:t>
            </a:r>
          </a:p>
          <a:p>
            <a:pPr lvl="1"/>
            <a:r>
              <a:rPr lang="en-US" sz="2000" dirty="0" smtClean="0"/>
              <a:t>Minority majority – America will no longer have a white majority</a:t>
            </a:r>
          </a:p>
          <a:p>
            <a:pPr lvl="1"/>
            <a:r>
              <a:rPr lang="en-US" sz="2000" dirty="0" smtClean="0"/>
              <a:t>African Americans are no longer the largest minority – Hispanics</a:t>
            </a:r>
          </a:p>
          <a:p>
            <a:pPr lvl="1"/>
            <a:r>
              <a:rPr lang="en-US" sz="2000" dirty="0" smtClean="0"/>
              <a:t>Illegal Immigration – 10.8 million in 2009</a:t>
            </a:r>
          </a:p>
          <a:p>
            <a:pPr lvl="1"/>
            <a:r>
              <a:rPr lang="en-US" sz="2000" dirty="0" smtClean="0"/>
              <a:t>Simpson-</a:t>
            </a:r>
            <a:r>
              <a:rPr lang="en-US" sz="2000" dirty="0" err="1" smtClean="0"/>
              <a:t>Mazzoli</a:t>
            </a:r>
            <a:r>
              <a:rPr lang="en-US" sz="2000" dirty="0" smtClean="0"/>
              <a:t> Act – requires employers to keep track of the citizenship of employees</a:t>
            </a:r>
            <a:endParaRPr lang="en-US" sz="20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4" name="Picture 2" descr="File:Mulberry Street NYC c1900 LOC 3g04637u ed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004" y="304800"/>
            <a:ext cx="4112996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Emigrants Leave Ireland by Henry Doyle 18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7676"/>
            <a:ext cx="213550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32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American People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American Melting Pot (Continued):</a:t>
            </a:r>
          </a:p>
          <a:p>
            <a:pPr lvl="1"/>
            <a:r>
              <a:rPr lang="en-US" sz="2400" dirty="0" smtClean="0"/>
              <a:t>Asian Immigrants tend to be highly skilled</a:t>
            </a:r>
          </a:p>
          <a:p>
            <a:pPr lvl="1"/>
            <a:r>
              <a:rPr lang="en-US" sz="2400" dirty="0" smtClean="0"/>
              <a:t>Native Americans – 4.5 million Americans </a:t>
            </a:r>
          </a:p>
          <a:p>
            <a:pPr lvl="2"/>
            <a:r>
              <a:rPr lang="en-US" sz="1800" dirty="0" smtClean="0"/>
              <a:t>Face obstacles – health, education, financial</a:t>
            </a:r>
            <a:endParaRPr lang="en-US" sz="1800" dirty="0"/>
          </a:p>
          <a:p>
            <a:r>
              <a:rPr lang="en-US" dirty="0" smtClean="0"/>
              <a:t>The Regional Shift:</a:t>
            </a:r>
          </a:p>
          <a:p>
            <a:pPr lvl="1"/>
            <a:r>
              <a:rPr lang="en-US" sz="2400" dirty="0" smtClean="0"/>
              <a:t>Reapportionment – changing the number of members in the House based on the census</a:t>
            </a:r>
          </a:p>
          <a:p>
            <a:pPr lvl="1"/>
            <a:r>
              <a:rPr lang="en-US" sz="2400" dirty="0" smtClean="0"/>
              <a:t>Since WWII, the South and West saw in increase in population (Sun Belt)</a:t>
            </a:r>
            <a:endParaRPr lang="en-US" sz="2400" dirty="0"/>
          </a:p>
          <a:p>
            <a:r>
              <a:rPr lang="en-US" dirty="0" smtClean="0"/>
              <a:t>The Graying of America:</a:t>
            </a:r>
          </a:p>
          <a:p>
            <a:pPr lvl="1"/>
            <a:r>
              <a:rPr lang="en-US" sz="2400" dirty="0" smtClean="0"/>
              <a:t>Baby Boomers – those born between 1945 – 1964 (fastest growing group)</a:t>
            </a:r>
          </a:p>
          <a:p>
            <a:pPr lvl="1"/>
            <a:r>
              <a:rPr lang="en-US" sz="2400" dirty="0" smtClean="0"/>
              <a:t>Social Security is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most costly public policy</a:t>
            </a:r>
          </a:p>
          <a:p>
            <a:pPr lvl="1"/>
            <a:r>
              <a:rPr lang="en-US" sz="2400" dirty="0" smtClean="0"/>
              <a:t>Senior Citizens vote more than any other group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4339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7200"/>
            <a:ext cx="8915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How Americans Learn About Politics: Political Socialization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Political Socialization:</a:t>
            </a:r>
          </a:p>
          <a:p>
            <a:pPr lvl="1"/>
            <a:r>
              <a:rPr lang="en-US" sz="2400" dirty="0" smtClean="0"/>
              <a:t>How a person learns or decides their political beliefs</a:t>
            </a:r>
          </a:p>
          <a:p>
            <a:r>
              <a:rPr lang="en-US" dirty="0" smtClean="0"/>
              <a:t>The Process of Political Socialization:</a:t>
            </a:r>
          </a:p>
          <a:p>
            <a:pPr lvl="1"/>
            <a:r>
              <a:rPr lang="en-US" sz="2400" dirty="0" smtClean="0"/>
              <a:t>The Family: (seen on </a:t>
            </a:r>
            <a:r>
              <a:rPr lang="en-US" sz="2400" dirty="0" err="1" smtClean="0"/>
              <a:t>m.c.</a:t>
            </a:r>
            <a:r>
              <a:rPr lang="en-US" sz="2400" dirty="0" smtClean="0"/>
              <a:t> portion of released exams)</a:t>
            </a:r>
          </a:p>
          <a:p>
            <a:pPr lvl="2"/>
            <a:r>
              <a:rPr lang="en-US" sz="1800" dirty="0" smtClean="0"/>
              <a:t>Very influential, young individuals tend to vote how their parents vote</a:t>
            </a:r>
            <a:endParaRPr lang="en-US" sz="1800" dirty="0"/>
          </a:p>
          <a:p>
            <a:pPr lvl="1"/>
            <a:r>
              <a:rPr lang="en-US" sz="2400" dirty="0" smtClean="0"/>
              <a:t>The Mass Media:</a:t>
            </a:r>
          </a:p>
          <a:p>
            <a:pPr lvl="2"/>
            <a:r>
              <a:rPr lang="en-US" sz="1800" dirty="0" smtClean="0"/>
              <a:t>Very influential, not just news stations</a:t>
            </a:r>
            <a:endParaRPr lang="en-US" sz="1800" dirty="0"/>
          </a:p>
          <a:p>
            <a:pPr lvl="1"/>
            <a:r>
              <a:rPr lang="en-US" sz="2400" dirty="0" smtClean="0"/>
              <a:t>School:</a:t>
            </a:r>
          </a:p>
          <a:p>
            <a:pPr lvl="2"/>
            <a:r>
              <a:rPr lang="en-US" sz="1800" dirty="0" smtClean="0"/>
              <a:t>Education plays a large role in socialization – Jefferson wanted an educated electorate</a:t>
            </a:r>
          </a:p>
          <a:p>
            <a:pPr lvl="2"/>
            <a:r>
              <a:rPr lang="en-US" sz="1800" dirty="0" smtClean="0"/>
              <a:t>The more educated an individual, the more likely they are to vote in elections</a:t>
            </a:r>
            <a:endParaRPr lang="en-US" sz="1800" dirty="0"/>
          </a:p>
          <a:p>
            <a:r>
              <a:rPr lang="en-US" dirty="0" smtClean="0"/>
              <a:t>Political Learning over a Lifetime</a:t>
            </a:r>
            <a:endParaRPr lang="en-US" dirty="0"/>
          </a:p>
          <a:p>
            <a:pPr lvl="1"/>
            <a:r>
              <a:rPr lang="en-US" sz="2400" dirty="0" smtClean="0"/>
              <a:t>As individuals age, they tend to become more involved in politics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18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2050" name="Picture 2" descr="File:Wm. Riley Blankinship, miner, with his children. Koppers Coal Division, Kopperston Mine, Kopperston, Wyoming County... - NARA - 5409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14299"/>
            <a:ext cx="3200400" cy="2553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le:T Jefferson by Charles Willson Peale 1791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532" y="101600"/>
            <a:ext cx="2963668" cy="41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84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7200"/>
            <a:ext cx="8915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Measuring Public Opinion and Political Information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How Polls Are Conducted</a:t>
            </a:r>
            <a:endParaRPr lang="en-US" sz="2000" dirty="0" smtClean="0"/>
          </a:p>
          <a:p>
            <a:pPr lvl="1"/>
            <a:r>
              <a:rPr lang="en-US" sz="2000" dirty="0" smtClean="0"/>
              <a:t>Gallup Polls – take a sample of the population</a:t>
            </a:r>
          </a:p>
          <a:p>
            <a:pPr lvl="1"/>
            <a:r>
              <a:rPr lang="en-US" sz="2000" dirty="0" smtClean="0"/>
              <a:t>Random Sampling – everyone has the possibility of being part of the sample</a:t>
            </a:r>
          </a:p>
          <a:p>
            <a:pPr lvl="1"/>
            <a:r>
              <a:rPr lang="en-US" sz="2000" dirty="0" smtClean="0"/>
              <a:t>Sampling Error – typically 2-3%</a:t>
            </a:r>
          </a:p>
          <a:p>
            <a:pPr lvl="1"/>
            <a:r>
              <a:rPr lang="en-US" sz="2000" dirty="0" smtClean="0"/>
              <a:t>Polls must keep with changing times (cell phones v. home phones)</a:t>
            </a:r>
          </a:p>
          <a:p>
            <a:r>
              <a:rPr lang="en-US" sz="2800" dirty="0" smtClean="0"/>
              <a:t>The Role of Polls in American Democracy:</a:t>
            </a:r>
          </a:p>
          <a:p>
            <a:pPr lvl="1"/>
            <a:r>
              <a:rPr lang="en-US" sz="2000" dirty="0" smtClean="0"/>
              <a:t>Do politicians follow polls too much?</a:t>
            </a:r>
          </a:p>
          <a:p>
            <a:pPr lvl="1"/>
            <a:r>
              <a:rPr lang="en-US" sz="2000" dirty="0" smtClean="0"/>
              <a:t>Polls may create a bandwagon effect</a:t>
            </a:r>
          </a:p>
          <a:p>
            <a:pPr lvl="1"/>
            <a:r>
              <a:rPr lang="en-US" sz="2000" dirty="0" smtClean="0"/>
              <a:t>Exit Poll – heavily criticized, those on the West Coast still need to vote</a:t>
            </a:r>
          </a:p>
          <a:p>
            <a:pPr lvl="1"/>
            <a:r>
              <a:rPr lang="en-US" sz="2000" dirty="0" smtClean="0"/>
              <a:t>Wording of polls can influence answers</a:t>
            </a:r>
            <a:endParaRPr lang="en-US" sz="2000" dirty="0"/>
          </a:p>
          <a:p>
            <a:r>
              <a:rPr lang="en-US" sz="2800" dirty="0" smtClean="0"/>
              <a:t>What Polls Reveal About Americans’ Political Information:</a:t>
            </a:r>
          </a:p>
          <a:p>
            <a:pPr lvl="1"/>
            <a:r>
              <a:rPr lang="en-US" sz="2000" dirty="0" smtClean="0"/>
              <a:t>Who lives at 1600 Pennsylvania Avenue? Who lives in a pineapple under the sea?</a:t>
            </a:r>
          </a:p>
          <a:p>
            <a:pPr lvl="1"/>
            <a:endParaRPr lang="en-US" sz="18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18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3074" name="Picture 2" descr="File:White House 18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14400"/>
            <a:ext cx="5857875" cy="448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40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7200"/>
            <a:ext cx="8915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Measuring Public Opinion and Political Information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The Decline of Trust in Government:</a:t>
            </a:r>
          </a:p>
          <a:p>
            <a:pPr lvl="1"/>
            <a:r>
              <a:rPr lang="en-US" sz="2400" dirty="0" smtClean="0"/>
              <a:t>Since the 1960s, public trust in government has declined </a:t>
            </a:r>
          </a:p>
          <a:p>
            <a:pPr lvl="2"/>
            <a:r>
              <a:rPr lang="en-US" sz="1800" dirty="0" smtClean="0"/>
              <a:t>Gulf of Tonkin, Watergate, Iran Hostage Crisis, etc. </a:t>
            </a:r>
            <a:endParaRPr lang="en-US" sz="1800" dirty="0"/>
          </a:p>
          <a:p>
            <a:pPr lvl="1"/>
            <a:r>
              <a:rPr lang="en-US" sz="2400" dirty="0" smtClean="0"/>
              <a:t>Many Americans believe that government solutions to problems are wasteful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18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4098" name="Picture 2" descr="File:Nixon E2679c-0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22479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65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7200"/>
            <a:ext cx="8915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What Americans Value: Political Ideologies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Political Ideology:</a:t>
            </a:r>
          </a:p>
          <a:p>
            <a:pPr lvl="1"/>
            <a:r>
              <a:rPr lang="en-US" sz="2400" dirty="0" smtClean="0"/>
              <a:t>Liberals – favor larger central government, conservatives – favor smaller central government</a:t>
            </a:r>
            <a:endParaRPr lang="en-US" sz="2400" dirty="0"/>
          </a:p>
          <a:p>
            <a:r>
              <a:rPr lang="en-US" dirty="0" smtClean="0"/>
              <a:t>Who are the Liberals and Conservatives?</a:t>
            </a:r>
          </a:p>
          <a:p>
            <a:pPr lvl="1"/>
            <a:r>
              <a:rPr lang="en-US" sz="2400" dirty="0" smtClean="0"/>
              <a:t>More often than not, Americans choose conservatives</a:t>
            </a:r>
            <a:endParaRPr lang="en-US" sz="2400" dirty="0"/>
          </a:p>
          <a:p>
            <a:pPr lvl="1"/>
            <a:r>
              <a:rPr lang="en-US" sz="2400" dirty="0" smtClean="0"/>
              <a:t>African Americans tend to be more liberal, as do women</a:t>
            </a:r>
          </a:p>
          <a:p>
            <a:pPr lvl="1"/>
            <a:r>
              <a:rPr lang="en-US" sz="2400" dirty="0" smtClean="0"/>
              <a:t>Gender Gap – women are more likely to support Democrats</a:t>
            </a:r>
          </a:p>
          <a:p>
            <a:pPr lvl="1"/>
            <a:r>
              <a:rPr lang="en-US" sz="2400" dirty="0" smtClean="0"/>
              <a:t>The importance of religion in a person’s life influences their views</a:t>
            </a:r>
          </a:p>
          <a:p>
            <a:pPr lvl="2"/>
            <a:r>
              <a:rPr lang="en-US" sz="1800" i="1" dirty="0" smtClean="0"/>
              <a:t>What</a:t>
            </a:r>
            <a:r>
              <a:rPr lang="en-US" sz="1800" dirty="0" smtClean="0"/>
              <a:t> religion they are is less important, rather </a:t>
            </a:r>
            <a:r>
              <a:rPr lang="en-US" sz="1800" i="1" dirty="0" smtClean="0"/>
              <a:t>how</a:t>
            </a:r>
            <a:r>
              <a:rPr lang="en-US" sz="1800" dirty="0" smtClean="0"/>
              <a:t> religious they are</a:t>
            </a:r>
          </a:p>
          <a:p>
            <a:pPr lvl="2"/>
            <a:r>
              <a:rPr lang="en-US" sz="1800" dirty="0" smtClean="0"/>
              <a:t>The more religious, the more conservative (typically)</a:t>
            </a:r>
          </a:p>
          <a:p>
            <a:r>
              <a:rPr lang="en-US" dirty="0" smtClean="0"/>
              <a:t>Do People Think in Ideological Terms?</a:t>
            </a:r>
          </a:p>
          <a:p>
            <a:pPr lvl="1"/>
            <a:r>
              <a:rPr lang="en-US" sz="2400" dirty="0" smtClean="0"/>
              <a:t>Many voters do not connect ideology to voting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18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0449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7200"/>
            <a:ext cx="8915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How Americans Participate in Politics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Political Participation:</a:t>
            </a:r>
          </a:p>
          <a:p>
            <a:pPr lvl="1"/>
            <a:r>
              <a:rPr lang="en-US" sz="2000" dirty="0" smtClean="0"/>
              <a:t>More than just voting – protest, writing government officials, etc.</a:t>
            </a:r>
            <a:endParaRPr lang="en-US" sz="2000" dirty="0"/>
          </a:p>
          <a:p>
            <a:r>
              <a:rPr lang="en-US" sz="2800" dirty="0" smtClean="0"/>
              <a:t>Conventional Participation:</a:t>
            </a:r>
          </a:p>
          <a:p>
            <a:pPr lvl="1"/>
            <a:r>
              <a:rPr lang="en-US" sz="2000" dirty="0" smtClean="0"/>
              <a:t>Voting, door to door campaigning</a:t>
            </a:r>
          </a:p>
          <a:p>
            <a:pPr lvl="1"/>
            <a:r>
              <a:rPr lang="en-US" sz="2000" dirty="0" smtClean="0"/>
              <a:t>Unconventional – protesting, civil disobedience</a:t>
            </a:r>
          </a:p>
          <a:p>
            <a:pPr lvl="1"/>
            <a:r>
              <a:rPr lang="en-US" sz="2000" dirty="0" smtClean="0"/>
              <a:t>Majority of Americans vote (only form of participation that a majority participate in)</a:t>
            </a:r>
          </a:p>
          <a:p>
            <a:r>
              <a:rPr lang="en-US" sz="2800" dirty="0" smtClean="0"/>
              <a:t>Protest as Participation:</a:t>
            </a:r>
          </a:p>
          <a:p>
            <a:pPr lvl="1"/>
            <a:r>
              <a:rPr lang="en-US" sz="2000" dirty="0" smtClean="0"/>
              <a:t>Unconventional, seeks to change policy</a:t>
            </a:r>
          </a:p>
          <a:p>
            <a:pPr lvl="1"/>
            <a:r>
              <a:rPr lang="en-US" sz="2000" dirty="0" smtClean="0"/>
              <a:t>Civil disobedience – Henry David Thoreau, Gandhi, MLK Jr.</a:t>
            </a:r>
            <a:endParaRPr lang="en-US" sz="2000" dirty="0"/>
          </a:p>
          <a:p>
            <a:r>
              <a:rPr lang="en-US" sz="2800" dirty="0" smtClean="0"/>
              <a:t>Class, Inequality, and Participation:</a:t>
            </a:r>
          </a:p>
          <a:p>
            <a:pPr lvl="1"/>
            <a:r>
              <a:rPr lang="en-US" sz="2000" dirty="0" smtClean="0"/>
              <a:t>The higher the economic status, the more likely one is to participate in politics</a:t>
            </a:r>
          </a:p>
          <a:p>
            <a:pPr lvl="1"/>
            <a:r>
              <a:rPr lang="en-US" sz="2000" dirty="0" smtClean="0"/>
              <a:t>Blacks are more likely to vote than whites</a:t>
            </a:r>
          </a:p>
          <a:p>
            <a:pPr lvl="1"/>
            <a:r>
              <a:rPr lang="en-US" sz="2000" dirty="0" smtClean="0"/>
              <a:t>The higher the voter turnout for a group, the more politicians pay attention</a:t>
            </a:r>
            <a:endParaRPr lang="en-US" sz="20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18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18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5122" name="Picture 2" descr="File:Benjamin D. Maxham - Henry David Thoreau - Restor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04800"/>
            <a:ext cx="3103418" cy="415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35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7200"/>
            <a:ext cx="8915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Understanding Public Opinion and Political Action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Public Attitudes Toward the Scope of Government:</a:t>
            </a:r>
          </a:p>
          <a:p>
            <a:pPr lvl="1"/>
            <a:r>
              <a:rPr lang="en-US" sz="2400" dirty="0" smtClean="0"/>
              <a:t>Reagan’s inaugural address </a:t>
            </a:r>
            <a:endParaRPr lang="en-US" sz="2400" dirty="0"/>
          </a:p>
          <a:p>
            <a:pPr lvl="1"/>
            <a:r>
              <a:rPr lang="en-US" sz="2400" dirty="0" smtClean="0"/>
              <a:t>Barry Goldwater in 1964</a:t>
            </a:r>
          </a:p>
          <a:p>
            <a:pPr lvl="1"/>
            <a:r>
              <a:rPr lang="en-US" sz="2400" dirty="0" smtClean="0"/>
              <a:t>1980 – 50% of Americans felt the government was too powerful</a:t>
            </a:r>
          </a:p>
          <a:p>
            <a:pPr lvl="1"/>
            <a:r>
              <a:rPr lang="en-US" sz="2400" dirty="0" smtClean="0"/>
              <a:t>Many people today feel it is too big, yet want more spending on certain programs </a:t>
            </a:r>
          </a:p>
          <a:p>
            <a:pPr lvl="1"/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18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4" name="Picture 3" descr="File:Reagan delivers inaugural address 198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5576455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ounded Rectangular Callout 4"/>
          <p:cNvSpPr/>
          <p:nvPr/>
        </p:nvSpPr>
        <p:spPr>
          <a:xfrm>
            <a:off x="4800600" y="2133600"/>
            <a:ext cx="3733800" cy="2057400"/>
          </a:xfrm>
          <a:prstGeom prst="wedgeRoundRectCallout">
            <a:avLst>
              <a:gd name="adj1" fmla="val -75007"/>
              <a:gd name="adj2" fmla="val 577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“In </a:t>
            </a:r>
            <a:r>
              <a:rPr lang="en-US" sz="2400" dirty="0"/>
              <a:t>this present crisis, government is not the solution to our problems; government is the </a:t>
            </a:r>
            <a:r>
              <a:rPr lang="en-US" sz="2400" dirty="0" smtClean="0"/>
              <a:t>problem.”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766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5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4438</TotalTime>
  <Words>868</Words>
  <Application>Microsoft Office PowerPoint</Application>
  <PresentationFormat>On-screen Show (4:3)</PresentationFormat>
  <Paragraphs>234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Government in America; 15th Edition Chapter 6</vt:lpstr>
      <vt:lpstr>The American People</vt:lpstr>
      <vt:lpstr>The American People</vt:lpstr>
      <vt:lpstr>How Americans Learn About Politics: Political Socialization</vt:lpstr>
      <vt:lpstr>Measuring Public Opinion and Political Information</vt:lpstr>
      <vt:lpstr>Measuring Public Opinion and Political Information</vt:lpstr>
      <vt:lpstr>What Americans Value: Political Ideologies</vt:lpstr>
      <vt:lpstr>How Americans Participate in Politics</vt:lpstr>
      <vt:lpstr>Understanding Public Opinion and Political Action</vt:lpstr>
      <vt:lpstr>Quick Recap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adam</cp:lastModifiedBy>
  <cp:revision>191</cp:revision>
  <dcterms:created xsi:type="dcterms:W3CDTF">2013-11-22T00:02:11Z</dcterms:created>
  <dcterms:modified xsi:type="dcterms:W3CDTF">2014-10-13T16:53:34Z</dcterms:modified>
</cp:coreProperties>
</file>