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notesMasterIdLst>
    <p:notesMasterId r:id="rId13"/>
  </p:notesMasterIdLst>
  <p:sldIdLst>
    <p:sldId id="257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72" r:id="rId11"/>
    <p:sldId id="25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A0CA6-8DE7-4347-8190-B847254007B5}" type="datetimeFigureOut">
              <a:rPr lang="en-US" smtClean="0"/>
              <a:t>10/26/2014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2E6764-CBA3-4FB9-BB65-97D2950C4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575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E85ECF-9851-4026-B03A-BBA29FF78CD3}" type="datetimeFigureOut">
              <a:rPr lang="en-US" smtClean="0"/>
              <a:t>10/26/2014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E85ECF-9851-4026-B03A-BBA29FF78CD3}" type="datetimeFigureOut">
              <a:rPr lang="en-US" smtClean="0"/>
              <a:t>10/26/2014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E85ECF-9851-4026-B03A-BBA29FF78CD3}" type="datetimeFigureOut">
              <a:rPr lang="en-US" smtClean="0"/>
              <a:t>10/26/2014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E85ECF-9851-4026-B03A-BBA29FF78CD3}" type="datetimeFigureOut">
              <a:rPr lang="en-US" smtClean="0"/>
              <a:t>10/26/2014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E85ECF-9851-4026-B03A-BBA29FF78CD3}" type="datetimeFigureOut">
              <a:rPr lang="en-US" smtClean="0"/>
              <a:t>10/26/2014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E85ECF-9851-4026-B03A-BBA29FF78CD3}" type="datetimeFigureOut">
              <a:rPr lang="en-US" smtClean="0"/>
              <a:t>10/26/2014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E85ECF-9851-4026-B03A-BBA29FF78CD3}" type="datetimeFigureOut">
              <a:rPr lang="en-US" smtClean="0"/>
              <a:t>10/26/2014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E85ECF-9851-4026-B03A-BBA29FF78CD3}" type="datetimeFigureOut">
              <a:rPr lang="en-US" smtClean="0"/>
              <a:t>10/26/2014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E85ECF-9851-4026-B03A-BBA29FF78CD3}" type="datetimeFigureOut">
              <a:rPr lang="en-US" smtClean="0"/>
              <a:t>10/26/2014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E85ECF-9851-4026-B03A-BBA29FF78CD3}" type="datetimeFigureOut">
              <a:rPr lang="en-US" smtClean="0"/>
              <a:t>10/26/2014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ACE85ECF-9851-4026-B03A-BBA29FF78CD3}" type="datetimeFigureOut">
              <a:rPr lang="en-US" smtClean="0"/>
              <a:t>10/26/2014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CE85ECF-9851-4026-B03A-BBA29FF78CD3}" type="datetimeFigureOut">
              <a:rPr lang="en-US" smtClean="0"/>
              <a:t>10/26/2014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08364"/>
            <a:ext cx="6667500" cy="2595025"/>
          </a:xfrm>
        </p:spPr>
        <p:txBody>
          <a:bodyPr>
            <a:noAutofit/>
          </a:bodyPr>
          <a:lstStyle/>
          <a:p>
            <a:pPr algn="ctr"/>
            <a:r>
              <a:rPr lang="en-US" sz="5400" i="1" dirty="0" smtClean="0"/>
              <a:t>Government in America</a:t>
            </a:r>
            <a:r>
              <a:rPr lang="en-US" sz="5400" dirty="0" smtClean="0"/>
              <a:t>; 15</a:t>
            </a:r>
            <a:r>
              <a:rPr lang="en-US" sz="5400" baseline="30000" dirty="0" smtClean="0"/>
              <a:t>th</a:t>
            </a:r>
            <a:r>
              <a:rPr lang="en-US" sz="5400" dirty="0" smtClean="0"/>
              <a:t> Edition</a:t>
            </a:r>
            <a:br>
              <a:rPr lang="en-US" sz="5400" dirty="0" smtClean="0"/>
            </a:br>
            <a:r>
              <a:rPr lang="en-US" sz="5400" dirty="0" smtClean="0"/>
              <a:t>Chapter 7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4876800"/>
            <a:ext cx="6553200" cy="83820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The Mass Media and the Political Agenda</a:t>
            </a:r>
            <a:endParaRPr lang="en-US" sz="3600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914400" y="0"/>
            <a:ext cx="68580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rgbClr val="FF0000"/>
                </a:solidFill>
              </a:rPr>
              <a:t>www.Apgovreview.com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59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001000" cy="1066800"/>
          </a:xfrm>
        </p:spPr>
        <p:txBody>
          <a:bodyPr/>
          <a:lstStyle/>
          <a:p>
            <a:pPr algn="ctr"/>
            <a:r>
              <a:rPr lang="en-US" dirty="0" smtClean="0"/>
              <a:t>Quick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638800"/>
          </a:xfrm>
        </p:spPr>
        <p:txBody>
          <a:bodyPr>
            <a:normAutofit/>
          </a:bodyPr>
          <a:lstStyle/>
          <a:p>
            <a:r>
              <a:rPr lang="en-US" dirty="0" smtClean="0"/>
              <a:t>Media Event</a:t>
            </a:r>
          </a:p>
          <a:p>
            <a:r>
              <a:rPr lang="en-US" dirty="0" smtClean="0"/>
              <a:t>TV’s impact on politics – 1960 election</a:t>
            </a:r>
          </a:p>
          <a:p>
            <a:r>
              <a:rPr lang="en-US" dirty="0" smtClean="0"/>
              <a:t>More access does not equate to more knowledge</a:t>
            </a:r>
          </a:p>
          <a:p>
            <a:r>
              <a:rPr lang="en-US" dirty="0" smtClean="0"/>
              <a:t>Bias</a:t>
            </a:r>
          </a:p>
          <a:p>
            <a:r>
              <a:rPr lang="en-US" dirty="0" smtClean="0"/>
              <a:t>Politician’s image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48228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1298" y="27709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2080" y="1524000"/>
            <a:ext cx="8229600" cy="4762033"/>
          </a:xfrm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Help spread the word</a:t>
            </a:r>
          </a:p>
          <a:p>
            <a:r>
              <a:rPr lang="en-US" dirty="0"/>
              <a:t>Questions? Comments? </a:t>
            </a:r>
            <a:endParaRPr lang="en-US" dirty="0" smtClean="0"/>
          </a:p>
          <a:p>
            <a:pPr lvl="1"/>
            <a:r>
              <a:rPr lang="en-US" dirty="0" smtClean="0"/>
              <a:t>Leave </a:t>
            </a:r>
            <a:r>
              <a:rPr lang="en-US" dirty="0"/>
              <a:t>in </a:t>
            </a:r>
            <a:r>
              <a:rPr lang="en-US" dirty="0" smtClean="0"/>
              <a:t>comments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4" descr="File:MarkFe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4075" y="3571874"/>
            <a:ext cx="2962275" cy="3286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ounded Rectangular Callout 4"/>
          <p:cNvSpPr/>
          <p:nvPr/>
        </p:nvSpPr>
        <p:spPr>
          <a:xfrm>
            <a:off x="4114800" y="3886200"/>
            <a:ext cx="2057400" cy="990600"/>
          </a:xfrm>
          <a:prstGeom prst="wedgeRoundRectCallout">
            <a:avLst>
              <a:gd name="adj1" fmla="val 99032"/>
              <a:gd name="adj2" fmla="val 13522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If only Nixon subscribed….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05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8915400" cy="8382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The Mass Media Today</a:t>
            </a:r>
            <a:endParaRPr lang="en-US" sz="4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Media Event – set up in order to be covered</a:t>
            </a:r>
          </a:p>
          <a:p>
            <a:pPr lvl="1"/>
            <a:r>
              <a:rPr lang="en-US" sz="2400" dirty="0" smtClean="0"/>
              <a:t>Example – candidate campaigning door to door</a:t>
            </a:r>
            <a:endParaRPr lang="en-US" sz="2400" dirty="0"/>
          </a:p>
          <a:p>
            <a:r>
              <a:rPr lang="en-US" sz="2800" dirty="0" smtClean="0"/>
              <a:t>60% of campaign spending for Presidents is spent on </a:t>
            </a:r>
            <a:r>
              <a:rPr lang="en-US" sz="2800" dirty="0" err="1" smtClean="0"/>
              <a:t>tv</a:t>
            </a:r>
            <a:r>
              <a:rPr lang="en-US" sz="2800" dirty="0" smtClean="0"/>
              <a:t> advertisements</a:t>
            </a:r>
          </a:p>
          <a:p>
            <a:pPr lvl="1"/>
            <a:r>
              <a:rPr lang="en-US" sz="2400" dirty="0" smtClean="0"/>
              <a:t>Especially in swing states</a:t>
            </a:r>
          </a:p>
          <a:p>
            <a:pPr lvl="1"/>
            <a:r>
              <a:rPr lang="en-US" sz="2400" dirty="0" smtClean="0"/>
              <a:t>Most of the ads are negative towards the opponent</a:t>
            </a:r>
          </a:p>
          <a:p>
            <a:r>
              <a:rPr lang="en-US" sz="2800" dirty="0" smtClean="0"/>
              <a:t>Image of candidates is of the utmost importance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  <p:pic>
        <p:nvPicPr>
          <p:cNvPr id="1026" name="Picture 2" descr="File:The Last Spike 186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00275"/>
            <a:ext cx="7620000" cy="465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7328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89154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 smtClean="0"/>
              <a:t>The Development of Media Politics</a:t>
            </a:r>
            <a:endParaRPr lang="en-US" sz="4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Franklin Roosevelt </a:t>
            </a:r>
            <a:r>
              <a:rPr lang="en-US" sz="2800" dirty="0" smtClean="0"/>
              <a:t>changed the relationship between presidents and the media</a:t>
            </a:r>
          </a:p>
          <a:p>
            <a:pPr lvl="1"/>
            <a:r>
              <a:rPr lang="en-US" sz="2400" dirty="0" smtClean="0"/>
              <a:t>2 press conferences a week</a:t>
            </a:r>
          </a:p>
          <a:p>
            <a:pPr lvl="1"/>
            <a:r>
              <a:rPr lang="en-US" sz="2400" dirty="0" smtClean="0"/>
              <a:t>Press did not reveal he was disabled</a:t>
            </a:r>
            <a:endParaRPr lang="en-US" sz="2400" dirty="0"/>
          </a:p>
          <a:p>
            <a:r>
              <a:rPr lang="en-US" sz="2800" dirty="0" smtClean="0"/>
              <a:t>Vietnam and Watergate changed Presidential press reporting </a:t>
            </a:r>
          </a:p>
          <a:p>
            <a:pPr lvl="1"/>
            <a:r>
              <a:rPr lang="en-US" sz="2400" dirty="0" smtClean="0"/>
              <a:t>A president’s personal life became fair game</a:t>
            </a:r>
          </a:p>
          <a:p>
            <a:pPr lvl="1"/>
            <a:r>
              <a:rPr lang="en-US" sz="2400" dirty="0" smtClean="0"/>
              <a:t>Clinton-Lewinsky scandal</a:t>
            </a:r>
          </a:p>
          <a:p>
            <a:r>
              <a:rPr lang="en-US" sz="2800" dirty="0" smtClean="0"/>
              <a:t>Investigative journalism – reporters investigating the truth of government officials</a:t>
            </a:r>
          </a:p>
          <a:p>
            <a:pPr lvl="1"/>
            <a:r>
              <a:rPr lang="en-US" sz="2400" dirty="0" smtClean="0"/>
              <a:t>Since 1960, coverage of presidents has become less favorable</a:t>
            </a:r>
          </a:p>
          <a:p>
            <a:r>
              <a:rPr lang="en-US" sz="2800" dirty="0" smtClean="0"/>
              <a:t>2 types of media</a:t>
            </a:r>
          </a:p>
          <a:p>
            <a:pPr lvl="1"/>
            <a:r>
              <a:rPr lang="en-US" sz="2400" dirty="0" smtClean="0"/>
              <a:t>Print – newspapers and magazines (less popular)</a:t>
            </a:r>
          </a:p>
          <a:p>
            <a:pPr lvl="1"/>
            <a:r>
              <a:rPr lang="en-US" sz="2400" dirty="0" smtClean="0"/>
              <a:t>Electronic – TV and Internet (more popular)</a:t>
            </a:r>
            <a:endParaRPr lang="en-US" sz="2400" dirty="0"/>
          </a:p>
          <a:p>
            <a:endParaRPr lang="en-US" sz="28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  <p:pic>
        <p:nvPicPr>
          <p:cNvPr id="2050" name="Picture 2" descr="File:Roosevelt in a wheelchai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0"/>
            <a:ext cx="2362200" cy="2887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File:WatergateFromAi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04800"/>
            <a:ext cx="3581400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9835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89154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 smtClean="0"/>
              <a:t>The Development of Media Politics Cont.</a:t>
            </a:r>
            <a:endParaRPr lang="en-US" sz="4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Print Media:</a:t>
            </a:r>
          </a:p>
          <a:p>
            <a:pPr lvl="1"/>
            <a:r>
              <a:rPr lang="en-US" sz="2400" dirty="0" smtClean="0"/>
              <a:t>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amendment is instrumental in the media today</a:t>
            </a:r>
          </a:p>
          <a:p>
            <a:pPr lvl="1"/>
            <a:r>
              <a:rPr lang="en-US" sz="2400" dirty="0" smtClean="0"/>
              <a:t>Citizens that read newspapers are better informed</a:t>
            </a:r>
          </a:p>
          <a:p>
            <a:pPr lvl="1"/>
            <a:r>
              <a:rPr lang="en-US" sz="2400" dirty="0" smtClean="0"/>
              <a:t>Circulation of print media has declined in recent years</a:t>
            </a:r>
            <a:endParaRPr lang="en-US" sz="2400" dirty="0"/>
          </a:p>
          <a:p>
            <a:r>
              <a:rPr lang="en-US" sz="2800" dirty="0" smtClean="0"/>
              <a:t>The Emergence of Radio and Television:</a:t>
            </a:r>
          </a:p>
          <a:p>
            <a:pPr lvl="1"/>
            <a:r>
              <a:rPr lang="en-US" sz="2400" dirty="0" smtClean="0"/>
              <a:t>Radio ownership is nearly universal</a:t>
            </a:r>
          </a:p>
          <a:p>
            <a:pPr lvl="1"/>
            <a:r>
              <a:rPr lang="en-US" sz="2400" dirty="0" smtClean="0"/>
              <a:t>Impact of TV on politics? </a:t>
            </a:r>
          </a:p>
          <a:p>
            <a:pPr lvl="2"/>
            <a:r>
              <a:rPr lang="en-US" sz="2200" dirty="0" smtClean="0"/>
              <a:t>1960 election</a:t>
            </a:r>
          </a:p>
          <a:p>
            <a:pPr lvl="2"/>
            <a:r>
              <a:rPr lang="en-US" sz="2200" dirty="0" smtClean="0"/>
              <a:t>Coverage of Vietnam</a:t>
            </a:r>
          </a:p>
          <a:p>
            <a:r>
              <a:rPr lang="en-US" sz="2800" dirty="0" smtClean="0"/>
              <a:t>Government Regulation of Electronic Media:</a:t>
            </a:r>
          </a:p>
          <a:p>
            <a:pPr lvl="1"/>
            <a:r>
              <a:rPr lang="en-US" sz="2400" dirty="0" smtClean="0"/>
              <a:t>Federal Communications Commission (FCC) – regulates TV, radio, phones, satellites, and cable</a:t>
            </a:r>
            <a:endParaRPr lang="en-US" sz="2400" dirty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400" dirty="0"/>
          </a:p>
          <a:p>
            <a:endParaRPr lang="en-US" sz="28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  <p:pic>
        <p:nvPicPr>
          <p:cNvPr id="3074" name="Picture 2" descr="File:Kennedy Nixon Debat (196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6927"/>
            <a:ext cx="6781800" cy="4603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5695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89154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 smtClean="0"/>
              <a:t>The Development of Media Politics Cont.</a:t>
            </a:r>
            <a:endParaRPr lang="en-US" sz="4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>
            <a:normAutofit fontScale="92500"/>
          </a:bodyPr>
          <a:lstStyle/>
          <a:p>
            <a:r>
              <a:rPr lang="en-US" sz="2800" dirty="0" smtClean="0"/>
              <a:t>From Broadcasting to Narrowcasting….:</a:t>
            </a:r>
          </a:p>
          <a:p>
            <a:pPr lvl="1"/>
            <a:r>
              <a:rPr lang="en-US" sz="2400" dirty="0" smtClean="0"/>
              <a:t>Broadcasting – signal is sent to a broad audience (ABC, NBC, CBS)</a:t>
            </a:r>
          </a:p>
          <a:p>
            <a:pPr lvl="1"/>
            <a:r>
              <a:rPr lang="en-US" sz="2400" dirty="0" smtClean="0"/>
              <a:t>Narrowcasting – sent to a smaller audience (MTV, ESPN, cable news)</a:t>
            </a:r>
            <a:endParaRPr lang="en-US" sz="2400" dirty="0"/>
          </a:p>
          <a:p>
            <a:pPr lvl="2"/>
            <a:r>
              <a:rPr lang="en-US" sz="2200" dirty="0" smtClean="0"/>
              <a:t>Many young adults are more engaged in narrowcasting </a:t>
            </a:r>
          </a:p>
          <a:p>
            <a:r>
              <a:rPr lang="en-US" sz="2800" dirty="0" smtClean="0"/>
              <a:t>The </a:t>
            </a:r>
            <a:r>
              <a:rPr lang="en-US" sz="2800" dirty="0" smtClean="0"/>
              <a:t>Impact of the Internet:</a:t>
            </a:r>
          </a:p>
          <a:p>
            <a:pPr lvl="1"/>
            <a:r>
              <a:rPr lang="en-US" sz="2400" dirty="0" smtClean="0"/>
              <a:t>Availability of information does not translate to acquisition of information</a:t>
            </a:r>
          </a:p>
          <a:p>
            <a:pPr lvl="1"/>
            <a:r>
              <a:rPr lang="en-US" sz="2400" dirty="0" smtClean="0"/>
              <a:t>Blogs have increased the influence of average citizens</a:t>
            </a:r>
          </a:p>
          <a:p>
            <a:r>
              <a:rPr lang="en-US" sz="2800" dirty="0" smtClean="0"/>
              <a:t>Private Control of the Media:</a:t>
            </a:r>
          </a:p>
          <a:p>
            <a:pPr lvl="1"/>
            <a:r>
              <a:rPr lang="en-US" sz="2400" dirty="0" smtClean="0"/>
              <a:t>Many countries have government-owned news stations (BBC)</a:t>
            </a:r>
          </a:p>
          <a:p>
            <a:pPr lvl="1"/>
            <a:r>
              <a:rPr lang="en-US" sz="2400" dirty="0" smtClean="0"/>
              <a:t>Public ownership has its benefits – news is not reliant on advertisers</a:t>
            </a:r>
            <a:endParaRPr lang="en-US" sz="2400" dirty="0"/>
          </a:p>
          <a:p>
            <a:endParaRPr lang="en-US" sz="2400" dirty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400" dirty="0"/>
          </a:p>
          <a:p>
            <a:endParaRPr lang="en-US" sz="28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551852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8915400" cy="8382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Reporting the News</a:t>
            </a:r>
            <a:endParaRPr lang="en-US" sz="4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News is reported when it is different</a:t>
            </a:r>
          </a:p>
          <a:p>
            <a:pPr lvl="1"/>
            <a:r>
              <a:rPr lang="en-US" sz="2400" dirty="0" smtClean="0"/>
              <a:t>President Bush in Japan in 1992</a:t>
            </a:r>
          </a:p>
          <a:p>
            <a:pPr lvl="1"/>
            <a:r>
              <a:rPr lang="en-US" sz="2400" dirty="0" smtClean="0"/>
              <a:t>Many networks choose to air what is entertaining</a:t>
            </a:r>
            <a:endParaRPr lang="en-US" sz="2400" dirty="0"/>
          </a:p>
          <a:p>
            <a:r>
              <a:rPr lang="en-US" sz="2800" dirty="0" smtClean="0"/>
              <a:t>Finding the News:</a:t>
            </a:r>
          </a:p>
          <a:p>
            <a:pPr lvl="1"/>
            <a:r>
              <a:rPr lang="en-US" sz="2400" dirty="0" smtClean="0"/>
              <a:t>Trial balloons – purposely leaking information to the public to test the political reaction</a:t>
            </a:r>
          </a:p>
          <a:p>
            <a:pPr lvl="1"/>
            <a:r>
              <a:rPr lang="en-US" sz="2400" dirty="0" smtClean="0"/>
              <a:t>Embedding of reporters – in order to increase access to war coverage, reporters were embedded with troops</a:t>
            </a:r>
            <a:endParaRPr lang="en-US" sz="2400" dirty="0"/>
          </a:p>
          <a:p>
            <a:pPr lvl="1"/>
            <a:r>
              <a:rPr lang="en-US" sz="2400" dirty="0" smtClean="0"/>
              <a:t>Sources wanting to expose the truth are rare, but do happen – “Deep Throat” in the Watergate Scandal</a:t>
            </a:r>
            <a:endParaRPr lang="en-US" sz="2400" dirty="0"/>
          </a:p>
          <a:p>
            <a:endParaRPr lang="en-US" sz="2800" dirty="0" smtClean="0"/>
          </a:p>
          <a:p>
            <a:endParaRPr lang="en-US" sz="2400" dirty="0"/>
          </a:p>
          <a:p>
            <a:endParaRPr lang="en-US" sz="2400" dirty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400" dirty="0"/>
          </a:p>
          <a:p>
            <a:endParaRPr lang="en-US" sz="28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  <p:pic>
        <p:nvPicPr>
          <p:cNvPr id="4098" name="Picture 2" descr="File:Army.mil-2007-06-26-11132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0"/>
            <a:ext cx="5562600" cy="3692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File:MarkFel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406050"/>
            <a:ext cx="2962275" cy="3286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9966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8915400" cy="8382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Reporting the News</a:t>
            </a:r>
            <a:endParaRPr lang="en-US" sz="4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Presenting the News:</a:t>
            </a:r>
          </a:p>
          <a:p>
            <a:pPr lvl="1"/>
            <a:r>
              <a:rPr lang="en-US" sz="2400" dirty="0" smtClean="0"/>
              <a:t>Most news coverage is superficial and lacks substance</a:t>
            </a:r>
          </a:p>
          <a:p>
            <a:pPr lvl="1"/>
            <a:r>
              <a:rPr lang="en-US" sz="2400" dirty="0" smtClean="0"/>
              <a:t>More technology has not meant more coverage, rather the opposite is true</a:t>
            </a:r>
          </a:p>
          <a:p>
            <a:pPr lvl="2"/>
            <a:r>
              <a:rPr lang="en-US" sz="2200" dirty="0" smtClean="0"/>
              <a:t>More likely to see sound bites of a speech than the speech itself</a:t>
            </a:r>
          </a:p>
          <a:p>
            <a:pPr lvl="1"/>
            <a:r>
              <a:rPr lang="en-US" sz="2400" dirty="0" smtClean="0"/>
              <a:t>1992 – 24.6 minutes per night of the presidential campaign, 2000 – 12.6 minutes per night</a:t>
            </a:r>
            <a:endParaRPr lang="en-US" sz="2400" dirty="0"/>
          </a:p>
          <a:p>
            <a:r>
              <a:rPr lang="en-US" sz="2800" dirty="0" smtClean="0"/>
              <a:t>Bias in the News:</a:t>
            </a:r>
          </a:p>
          <a:p>
            <a:pPr lvl="1"/>
            <a:r>
              <a:rPr lang="en-US" sz="2400" dirty="0" smtClean="0"/>
              <a:t>Bias – advocating a certain perspective</a:t>
            </a:r>
          </a:p>
          <a:p>
            <a:pPr lvl="1"/>
            <a:r>
              <a:rPr lang="en-US" sz="2400" dirty="0" smtClean="0"/>
              <a:t>Mainstream media is often accused of being liberal</a:t>
            </a:r>
          </a:p>
          <a:p>
            <a:pPr lvl="1"/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400" dirty="0"/>
          </a:p>
          <a:p>
            <a:endParaRPr lang="en-US" sz="28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55048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8915400" cy="8382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The News and Public Opinion</a:t>
            </a:r>
            <a:endParaRPr lang="en-US" sz="4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The media can (and does) influence how the public views politicians:</a:t>
            </a:r>
          </a:p>
          <a:p>
            <a:pPr lvl="1"/>
            <a:r>
              <a:rPr lang="en-US" sz="2400" dirty="0" smtClean="0"/>
              <a:t>Choose the stories and can increase attention to certain problems</a:t>
            </a:r>
          </a:p>
          <a:p>
            <a:pPr lvl="2"/>
            <a:r>
              <a:rPr lang="en-US" sz="2200" dirty="0" smtClean="0"/>
              <a:t>Focusing on unemployment vs. low inflation (1992)</a:t>
            </a:r>
          </a:p>
          <a:p>
            <a:pPr lvl="1"/>
            <a:r>
              <a:rPr lang="en-US" sz="2400" dirty="0" smtClean="0"/>
              <a:t>If a politician misstates something, the Media can focus heavily on that</a:t>
            </a:r>
            <a:endParaRPr lang="en-US" sz="2400" dirty="0"/>
          </a:p>
          <a:p>
            <a:pPr marL="68580" indent="0" algn="ctr">
              <a:buNone/>
            </a:pPr>
            <a:r>
              <a:rPr lang="en-US" sz="2800" dirty="0" smtClean="0"/>
              <a:t>Policy Entrepreneurs and Agenda Setting</a:t>
            </a:r>
          </a:p>
          <a:p>
            <a:r>
              <a:rPr lang="en-US" sz="2800" dirty="0" smtClean="0"/>
              <a:t>Policy Agenda:</a:t>
            </a:r>
          </a:p>
          <a:p>
            <a:pPr lvl="1"/>
            <a:r>
              <a:rPr lang="en-US" sz="2400" dirty="0" smtClean="0"/>
              <a:t>Set of issues that politicians and others deem important and focus on (healthcare, Middle East, etc.)</a:t>
            </a:r>
          </a:p>
          <a:p>
            <a:pPr lvl="2"/>
            <a:r>
              <a:rPr lang="en-US" sz="2200" dirty="0" smtClean="0"/>
              <a:t>This is fluid and can (and does) often change based on circumstances</a:t>
            </a:r>
          </a:p>
          <a:p>
            <a:pPr lvl="1"/>
            <a:r>
              <a:rPr lang="en-US" sz="2400" dirty="0" smtClean="0"/>
              <a:t>Policy entrepreneurs – people that bring attention to an issue via</a:t>
            </a:r>
          </a:p>
          <a:p>
            <a:pPr lvl="2"/>
            <a:r>
              <a:rPr lang="en-US" sz="2200" dirty="0" smtClean="0"/>
              <a:t>Use press releases, conferences, and letter writing to bring attention to their cause</a:t>
            </a:r>
            <a:endParaRPr lang="en-US" sz="22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400" dirty="0" smtClean="0"/>
          </a:p>
          <a:p>
            <a:pPr lvl="1"/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400" dirty="0"/>
          </a:p>
          <a:p>
            <a:endParaRPr lang="en-US" sz="28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814995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8915400" cy="8382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Understanding Mass Media</a:t>
            </a:r>
            <a:endParaRPr lang="en-US" sz="4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Media and the Scope of Government:</a:t>
            </a:r>
          </a:p>
          <a:p>
            <a:pPr lvl="1"/>
            <a:r>
              <a:rPr lang="en-US" sz="2400" dirty="0" smtClean="0"/>
              <a:t>Americans view positively the media keeping politicians in check</a:t>
            </a:r>
          </a:p>
          <a:p>
            <a:pPr lvl="1"/>
            <a:r>
              <a:rPr lang="en-US" sz="2400" dirty="0" smtClean="0"/>
              <a:t>The media’s “watchdog philosophy” can increase the size of government by encouraging the government to solve problems</a:t>
            </a:r>
            <a:endParaRPr lang="en-US" sz="2400" dirty="0"/>
          </a:p>
          <a:p>
            <a:r>
              <a:rPr lang="en-US" sz="2800" dirty="0" smtClean="0"/>
              <a:t>Individualism and the Media:</a:t>
            </a:r>
          </a:p>
          <a:p>
            <a:pPr lvl="1"/>
            <a:r>
              <a:rPr lang="en-US" sz="2400" dirty="0" smtClean="0"/>
              <a:t>The media focuses on individuals more than groups</a:t>
            </a:r>
          </a:p>
          <a:p>
            <a:pPr lvl="1"/>
            <a:r>
              <a:rPr lang="en-US" sz="2400" dirty="0" smtClean="0"/>
              <a:t>A politician’s image is more important than ever – especially the President</a:t>
            </a:r>
          </a:p>
          <a:p>
            <a:r>
              <a:rPr lang="en-US" sz="2800" dirty="0" smtClean="0"/>
              <a:t>Democracy and the Media:</a:t>
            </a:r>
          </a:p>
          <a:p>
            <a:pPr lvl="1"/>
            <a:r>
              <a:rPr lang="en-US" sz="2400" dirty="0" smtClean="0"/>
              <a:t>Access to information does not equate to an informed society</a:t>
            </a:r>
          </a:p>
          <a:p>
            <a:pPr lvl="1"/>
            <a:r>
              <a:rPr lang="en-US" sz="2400" dirty="0" smtClean="0"/>
              <a:t>Those that access information are more likely to vote and help dictate policy</a:t>
            </a:r>
            <a:endParaRPr lang="en-US" sz="2400" dirty="0"/>
          </a:p>
          <a:p>
            <a:endParaRPr lang="en-US" sz="22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400" dirty="0" smtClean="0"/>
          </a:p>
          <a:p>
            <a:pPr lvl="1"/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400" dirty="0"/>
          </a:p>
          <a:p>
            <a:endParaRPr lang="en-US" sz="28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892302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4743</TotalTime>
  <Words>753</Words>
  <Application>Microsoft Office PowerPoint</Application>
  <PresentationFormat>On-screen Show (4:3)</PresentationFormat>
  <Paragraphs>156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Metro</vt:lpstr>
      <vt:lpstr>Government in America; 15th Edition Chapter 7</vt:lpstr>
      <vt:lpstr>The Mass Media Today</vt:lpstr>
      <vt:lpstr>The Development of Media Politics</vt:lpstr>
      <vt:lpstr>The Development of Media Politics Cont.</vt:lpstr>
      <vt:lpstr>The Development of Media Politics Cont.</vt:lpstr>
      <vt:lpstr>Reporting the News</vt:lpstr>
      <vt:lpstr>Reporting the News</vt:lpstr>
      <vt:lpstr>The News and Public Opinion</vt:lpstr>
      <vt:lpstr>Understanding Mass Media</vt:lpstr>
      <vt:lpstr>Quick Recap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APUSH Review: The Election of 1844</dc:title>
  <dc:creator>Adam</dc:creator>
  <cp:lastModifiedBy>adam</cp:lastModifiedBy>
  <cp:revision>202</cp:revision>
  <dcterms:created xsi:type="dcterms:W3CDTF">2013-11-22T00:02:11Z</dcterms:created>
  <dcterms:modified xsi:type="dcterms:W3CDTF">2014-10-26T22:30:37Z</dcterms:modified>
</cp:coreProperties>
</file>