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4"/>
  </p:notes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72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08364"/>
            <a:ext cx="66675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Government in America</a:t>
            </a:r>
            <a:r>
              <a:rPr lang="en-US" sz="5400" dirty="0" smtClean="0"/>
              <a:t>;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  <a:br>
              <a:rPr lang="en-US" sz="5400" dirty="0" smtClean="0"/>
            </a:br>
            <a:r>
              <a:rPr lang="en-US" sz="5400" dirty="0" smtClean="0"/>
              <a:t>Chapter 8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8768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Political Parties</a:t>
            </a:r>
            <a:endParaRPr lang="en-US" sz="36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14400" y="0"/>
            <a:ext cx="68580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www.Apgovreview.com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Understanding Political Parties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Responsible Party Model:</a:t>
            </a:r>
          </a:p>
          <a:p>
            <a:pPr lvl="1"/>
            <a:r>
              <a:rPr lang="en-US" sz="2400" dirty="0" smtClean="0"/>
              <a:t>Idea that a majority party would implement its programs</a:t>
            </a:r>
          </a:p>
          <a:p>
            <a:pPr lvl="2"/>
            <a:r>
              <a:rPr lang="en-US" sz="2000" dirty="0" smtClean="0"/>
              <a:t>All members of the party would be united with the program</a:t>
            </a:r>
          </a:p>
          <a:p>
            <a:pPr lvl="1"/>
            <a:r>
              <a:rPr lang="en-US" sz="2400" dirty="0" smtClean="0"/>
              <a:t>The minority party would let the public know what it would do</a:t>
            </a:r>
          </a:p>
          <a:p>
            <a:pPr lvl="1"/>
            <a:r>
              <a:rPr lang="en-US" sz="2400" dirty="0" smtClean="0"/>
              <a:t>The majority party is responsible for the actions of the government</a:t>
            </a:r>
            <a:endParaRPr lang="en-US" sz="2400" dirty="0"/>
          </a:p>
          <a:p>
            <a:r>
              <a:rPr lang="en-US" sz="2800" dirty="0" smtClean="0"/>
              <a:t>Not all party members always agree on platforms</a:t>
            </a:r>
          </a:p>
          <a:p>
            <a:pPr lvl="1"/>
            <a:r>
              <a:rPr lang="en-US" sz="2400" dirty="0" smtClean="0"/>
              <a:t>Southern Democrats tend to be more fiscally conservative than their counterparts </a:t>
            </a: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0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7689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066800"/>
          </a:xfrm>
        </p:spPr>
        <p:txBody>
          <a:bodyPr/>
          <a:lstStyle/>
          <a:p>
            <a:pPr algn="ctr"/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Linkage Institutions</a:t>
            </a:r>
          </a:p>
          <a:p>
            <a:r>
              <a:rPr lang="en-US" dirty="0" smtClean="0"/>
              <a:t>Ticket Splitting</a:t>
            </a:r>
          </a:p>
          <a:p>
            <a:r>
              <a:rPr lang="en-US" dirty="0" smtClean="0"/>
              <a:t>Party Machines</a:t>
            </a:r>
          </a:p>
          <a:p>
            <a:r>
              <a:rPr lang="en-US" dirty="0" smtClean="0"/>
              <a:t>Patronage</a:t>
            </a:r>
          </a:p>
          <a:p>
            <a:r>
              <a:rPr lang="en-US" dirty="0" smtClean="0"/>
              <a:t>The New Deal Coalition</a:t>
            </a:r>
          </a:p>
          <a:p>
            <a:r>
              <a:rPr lang="en-US" dirty="0" smtClean="0"/>
              <a:t>Types of third parties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2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2" descr="File:Cl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5" y="3428999"/>
            <a:ext cx="296227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4572000" y="3428999"/>
            <a:ext cx="2209800" cy="1371601"/>
          </a:xfrm>
          <a:prstGeom prst="wedgeRoundRectCallout">
            <a:avLst>
              <a:gd name="adj1" fmla="val 72584"/>
              <a:gd name="adj2" fmla="val 50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hope you haven’t forgotten about me…..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Meaning of Party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What is a political party?</a:t>
            </a:r>
          </a:p>
          <a:p>
            <a:pPr lvl="1"/>
            <a:r>
              <a:rPr lang="en-US" sz="2400" dirty="0" smtClean="0"/>
              <a:t>People trying to win office and control the government </a:t>
            </a:r>
            <a:endParaRPr lang="en-US" sz="2400" dirty="0"/>
          </a:p>
          <a:p>
            <a:r>
              <a:rPr lang="en-US" sz="2800" dirty="0" smtClean="0"/>
              <a:t>Party in the electorate:</a:t>
            </a:r>
          </a:p>
          <a:p>
            <a:pPr lvl="1"/>
            <a:r>
              <a:rPr lang="en-US" sz="2400" dirty="0" smtClean="0"/>
              <a:t>Any American can be a member of any party at any time – membership cards or dues are not required</a:t>
            </a:r>
          </a:p>
          <a:p>
            <a:r>
              <a:rPr lang="en-US" sz="2800" dirty="0" smtClean="0"/>
              <a:t>Party as an organization:</a:t>
            </a:r>
          </a:p>
          <a:p>
            <a:pPr lvl="1"/>
            <a:r>
              <a:rPr lang="en-US" sz="2400" dirty="0" smtClean="0"/>
              <a:t>Parties have national and local offices and staffs</a:t>
            </a:r>
            <a:endParaRPr lang="en-US" sz="2400" dirty="0"/>
          </a:p>
          <a:p>
            <a:r>
              <a:rPr lang="en-US" sz="2800" dirty="0" smtClean="0"/>
              <a:t>Party in government:</a:t>
            </a:r>
          </a:p>
          <a:p>
            <a:pPr lvl="1"/>
            <a:r>
              <a:rPr lang="en-US" sz="2400" dirty="0" smtClean="0"/>
              <a:t>Those that are elected </a:t>
            </a:r>
            <a:endParaRPr lang="en-US" sz="2400" dirty="0"/>
          </a:p>
          <a:p>
            <a:r>
              <a:rPr lang="en-US" sz="2800" dirty="0" smtClean="0"/>
              <a:t>Tasks of the Parties:</a:t>
            </a:r>
          </a:p>
          <a:p>
            <a:pPr lvl="1"/>
            <a:r>
              <a:rPr lang="en-US" sz="2400" dirty="0" smtClean="0"/>
              <a:t>Linkage institutions – way that people’s concerns help become political issues</a:t>
            </a:r>
          </a:p>
          <a:p>
            <a:pPr lvl="1"/>
            <a:r>
              <a:rPr lang="en-US" sz="2400" dirty="0" smtClean="0"/>
              <a:t>Parties decide candidates – presidential nominees are chosen by the public</a:t>
            </a:r>
          </a:p>
          <a:p>
            <a:pPr lvl="1"/>
            <a:r>
              <a:rPr lang="en-US" sz="2400" dirty="0" smtClean="0"/>
              <a:t>Run campaigns – on all levels</a:t>
            </a:r>
          </a:p>
          <a:p>
            <a:pPr lvl="1"/>
            <a:r>
              <a:rPr lang="en-US" sz="2400" dirty="0" smtClean="0"/>
              <a:t>Provide info to the public</a:t>
            </a:r>
          </a:p>
          <a:p>
            <a:pPr lvl="1"/>
            <a:r>
              <a:rPr lang="en-US" sz="2400" dirty="0" smtClean="0"/>
              <a:t>Articulate policies via platforms</a:t>
            </a:r>
          </a:p>
          <a:p>
            <a:pPr lvl="1"/>
            <a:r>
              <a:rPr lang="en-US" sz="2400" dirty="0" smtClean="0"/>
              <a:t>Coordinate policymaking between the legislative and executive branches</a:t>
            </a:r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73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Meaning of Party Cont.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Rational-Choice Theory:</a:t>
            </a:r>
          </a:p>
          <a:p>
            <a:pPr lvl="1"/>
            <a:r>
              <a:rPr lang="en-US" sz="2400" dirty="0" smtClean="0"/>
              <a:t>Voters want their policies to be adopted by the government, parties want to win elections</a:t>
            </a:r>
            <a:endParaRPr lang="en-US" sz="2400" dirty="0"/>
          </a:p>
          <a:p>
            <a:r>
              <a:rPr lang="en-US" sz="2800" dirty="0" smtClean="0"/>
              <a:t>Most Americans identify themselves as centrists or just to one side</a:t>
            </a:r>
          </a:p>
          <a:p>
            <a:pPr lvl="1"/>
            <a:r>
              <a:rPr lang="en-US" sz="2400" dirty="0" smtClean="0"/>
              <a:t>Parties with extreme ideas are rarely successful </a:t>
            </a:r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95400" y="4114800"/>
            <a:ext cx="67056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The Prohibition Party received only 519 votes in the 2012 Presidential Election.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457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Party In The Electorate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Party image:</a:t>
            </a:r>
          </a:p>
          <a:p>
            <a:pPr lvl="1"/>
            <a:r>
              <a:rPr lang="en-US" sz="2400" dirty="0" smtClean="0"/>
              <a:t>Idea that individuals have a certain image of each political party </a:t>
            </a:r>
            <a:endParaRPr lang="en-US" sz="2400" dirty="0"/>
          </a:p>
          <a:p>
            <a:r>
              <a:rPr lang="en-US" sz="2800" dirty="0" smtClean="0"/>
              <a:t>Party identification:</a:t>
            </a:r>
          </a:p>
          <a:p>
            <a:pPr lvl="1"/>
            <a:r>
              <a:rPr lang="en-US" sz="2400" dirty="0" smtClean="0"/>
              <a:t>Preference for a party </a:t>
            </a:r>
            <a:endParaRPr lang="en-US" sz="2400" dirty="0"/>
          </a:p>
          <a:p>
            <a:pPr lvl="1"/>
            <a:r>
              <a:rPr lang="en-US" sz="2400" dirty="0" smtClean="0"/>
              <a:t>Most voters vote for candidates of the party they identify with</a:t>
            </a:r>
          </a:p>
          <a:p>
            <a:r>
              <a:rPr lang="en-US" sz="2800" dirty="0" smtClean="0"/>
              <a:t>Ticket Splitting:</a:t>
            </a:r>
          </a:p>
          <a:p>
            <a:pPr lvl="1"/>
            <a:r>
              <a:rPr lang="en-US" sz="2400" dirty="0" smtClean="0"/>
              <a:t>Voters that vote for one party for an office and another party for another office</a:t>
            </a:r>
          </a:p>
          <a:p>
            <a:pPr lvl="1"/>
            <a:r>
              <a:rPr lang="en-US" sz="2400" dirty="0" smtClean="0"/>
              <a:t>Occurs most often with Independents</a:t>
            </a:r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9880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The Party Organizations: From Grass Roots to Washington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Local Parties</a:t>
            </a:r>
          </a:p>
          <a:p>
            <a:pPr lvl="1"/>
            <a:r>
              <a:rPr lang="en-US" sz="2400" dirty="0" smtClean="0"/>
              <a:t>Party Machines:</a:t>
            </a:r>
          </a:p>
          <a:p>
            <a:pPr lvl="2"/>
            <a:r>
              <a:rPr lang="en-US" sz="2000" dirty="0" smtClean="0"/>
              <a:t>Organization that would reward members in some way</a:t>
            </a:r>
          </a:p>
          <a:p>
            <a:pPr lvl="2"/>
            <a:r>
              <a:rPr lang="en-US" sz="2000" dirty="0"/>
              <a:t>Rely on ethnic support – Irish – Tammany Hall</a:t>
            </a:r>
          </a:p>
          <a:p>
            <a:pPr lvl="2"/>
            <a:r>
              <a:rPr lang="en-US" sz="2000" dirty="0" smtClean="0"/>
              <a:t>Most often, patronage is used</a:t>
            </a:r>
          </a:p>
          <a:p>
            <a:pPr lvl="1"/>
            <a:r>
              <a:rPr lang="en-US" sz="2400" dirty="0" smtClean="0"/>
              <a:t>Patronage:</a:t>
            </a:r>
          </a:p>
          <a:p>
            <a:pPr lvl="2"/>
            <a:r>
              <a:rPr lang="en-US" sz="2000" dirty="0" smtClean="0"/>
              <a:t>Jobs given to political supporters </a:t>
            </a:r>
          </a:p>
          <a:p>
            <a:pPr lvl="2"/>
            <a:r>
              <a:rPr lang="en-US" sz="2000" dirty="0" smtClean="0"/>
              <a:t>Boss Tweed sold jobs for $</a:t>
            </a:r>
          </a:p>
          <a:p>
            <a:pPr lvl="2"/>
            <a:r>
              <a:rPr lang="en-US" sz="2000" dirty="0" smtClean="0"/>
              <a:t>Merit system is often used today</a:t>
            </a:r>
            <a:endParaRPr lang="en-US" sz="2000" dirty="0"/>
          </a:p>
          <a:p>
            <a:r>
              <a:rPr lang="en-US" sz="2800" dirty="0" smtClean="0"/>
              <a:t>Parties In The States:</a:t>
            </a:r>
          </a:p>
          <a:p>
            <a:pPr lvl="1"/>
            <a:r>
              <a:rPr lang="en-US" sz="2400" dirty="0" smtClean="0"/>
              <a:t>States decide election procedures for parties</a:t>
            </a:r>
          </a:p>
          <a:p>
            <a:pPr lvl="2"/>
            <a:r>
              <a:rPr lang="en-US" sz="2000" dirty="0" smtClean="0"/>
              <a:t>Open primary: any voter can participate in the primary</a:t>
            </a:r>
          </a:p>
          <a:p>
            <a:pPr lvl="2"/>
            <a:r>
              <a:rPr lang="en-US" sz="2000" dirty="0" smtClean="0"/>
              <a:t>Closed primary: only registered party members can vote in primaries</a:t>
            </a:r>
            <a:endParaRPr lang="en-US" sz="2000" dirty="0"/>
          </a:p>
          <a:p>
            <a:r>
              <a:rPr lang="en-US" sz="2800" dirty="0" smtClean="0"/>
              <a:t>National Party Organizations:</a:t>
            </a:r>
          </a:p>
          <a:p>
            <a:pPr lvl="1"/>
            <a:r>
              <a:rPr lang="en-US" sz="2400" dirty="0" smtClean="0"/>
              <a:t>National Convention:</a:t>
            </a:r>
          </a:p>
          <a:p>
            <a:pPr lvl="2"/>
            <a:r>
              <a:rPr lang="en-US" sz="2000" dirty="0" smtClean="0"/>
              <a:t>Occurs every 4 years, writes the party’s platform</a:t>
            </a:r>
            <a:endParaRPr lang="en-US" sz="2000" dirty="0"/>
          </a:p>
          <a:p>
            <a:pPr lvl="1"/>
            <a:r>
              <a:rPr lang="en-US" sz="2400" dirty="0" smtClean="0"/>
              <a:t>National Committee:</a:t>
            </a:r>
          </a:p>
          <a:p>
            <a:pPr lvl="2"/>
            <a:r>
              <a:rPr lang="en-US" sz="2000" dirty="0" smtClean="0"/>
              <a:t>Run the party between conventions</a:t>
            </a:r>
          </a:p>
          <a:p>
            <a:pPr lvl="2"/>
            <a:r>
              <a:rPr lang="en-US" sz="2000" dirty="0" smtClean="0"/>
              <a:t>Made up of representatives from the states</a:t>
            </a:r>
            <a:endParaRPr lang="en-US" sz="2000" dirty="0"/>
          </a:p>
          <a:p>
            <a:pPr lvl="1"/>
            <a:r>
              <a:rPr lang="en-US" sz="2400" dirty="0" smtClean="0"/>
              <a:t>National Chairperson:</a:t>
            </a:r>
          </a:p>
          <a:p>
            <a:pPr lvl="2"/>
            <a:r>
              <a:rPr lang="en-US" sz="2000" dirty="0" smtClean="0"/>
              <a:t>Hires staff and takes care of day-to-day business of the party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2050" name="Picture 2" descr="File:William Magear &quot;Boss&quot; Tweed (187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855"/>
            <a:ext cx="2874818" cy="361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41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The Party in Government: Promises And Policy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Coalition:</a:t>
            </a:r>
          </a:p>
          <a:p>
            <a:pPr lvl="1"/>
            <a:r>
              <a:rPr lang="en-US" sz="2400" dirty="0" smtClean="0"/>
              <a:t>Individuals that support the party based on the party’s track record</a:t>
            </a:r>
            <a:endParaRPr lang="en-US" sz="2400" dirty="0"/>
          </a:p>
          <a:p>
            <a:pPr lvl="2"/>
            <a:r>
              <a:rPr lang="en-US" sz="2000" dirty="0" smtClean="0"/>
              <a:t>This can (and often does) change based on the fulfillment of promises (LBJ promising not to send Americans to Vietnam, Bush’s “Read my lips”)</a:t>
            </a:r>
          </a:p>
          <a:p>
            <a:r>
              <a:rPr lang="en-US" sz="2800" dirty="0" smtClean="0"/>
              <a:t>More often than not, presidential platforms meet many of the promises of the campaigns</a:t>
            </a:r>
          </a:p>
          <a:p>
            <a:pPr lvl="1"/>
            <a:r>
              <a:rPr lang="en-US" sz="2400" dirty="0" smtClean="0"/>
              <a:t>Clinton’s gun control </a:t>
            </a:r>
          </a:p>
          <a:p>
            <a:pPr lvl="1"/>
            <a:r>
              <a:rPr lang="en-US" sz="2400" dirty="0" smtClean="0"/>
              <a:t>Bush’s tax cuts</a:t>
            </a:r>
            <a:endParaRPr lang="en-US" sz="2400" dirty="0"/>
          </a:p>
          <a:p>
            <a:endParaRPr lang="en-US" sz="20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091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Party Eras in American History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Throughout American history, a two-party system has dominated</a:t>
            </a:r>
          </a:p>
          <a:p>
            <a:pPr lvl="1"/>
            <a:r>
              <a:rPr lang="en-US" sz="2400" dirty="0" smtClean="0"/>
              <a:t>Even though Washington warned of political parties in his “Farewell Address”</a:t>
            </a:r>
          </a:p>
          <a:p>
            <a:r>
              <a:rPr lang="en-US" sz="2800" dirty="0" smtClean="0"/>
              <a:t>1796 – 1824: The First Party System:</a:t>
            </a:r>
          </a:p>
          <a:p>
            <a:pPr lvl="1"/>
            <a:r>
              <a:rPr lang="en-US" sz="2400" dirty="0" smtClean="0"/>
              <a:t>Federalists (Hamilton) vs. Democratic-Republicans (Jefferson)</a:t>
            </a:r>
          </a:p>
          <a:p>
            <a:r>
              <a:rPr lang="en-US" sz="2800" dirty="0" smtClean="0"/>
              <a:t>1828 – 1856: The Democrats and Whigs </a:t>
            </a:r>
          </a:p>
          <a:p>
            <a:pPr lvl="1"/>
            <a:r>
              <a:rPr lang="en-US" sz="2400" dirty="0" smtClean="0"/>
              <a:t>During Jackson’s presidency, the Democratic party was born </a:t>
            </a:r>
          </a:p>
          <a:p>
            <a:pPr lvl="2"/>
            <a:r>
              <a:rPr lang="en-US" sz="2000" dirty="0" smtClean="0"/>
              <a:t>Many voting requirements were eliminated for adult, white males</a:t>
            </a:r>
          </a:p>
          <a:p>
            <a:pPr lvl="2"/>
            <a:r>
              <a:rPr lang="en-US" sz="2000" dirty="0" smtClean="0"/>
              <a:t>Martin Van Buren was the architect of the party</a:t>
            </a:r>
          </a:p>
          <a:p>
            <a:pPr lvl="2"/>
            <a:r>
              <a:rPr lang="en-US" sz="2000" dirty="0" smtClean="0"/>
              <a:t>Whigs – Henry Clay! – formed in opposition to Jackson</a:t>
            </a:r>
          </a:p>
          <a:p>
            <a:r>
              <a:rPr lang="en-US" sz="2800" dirty="0" smtClean="0"/>
              <a:t>1860 – 1928: The Two Republican Eras:</a:t>
            </a:r>
          </a:p>
          <a:p>
            <a:pPr lvl="1"/>
            <a:r>
              <a:rPr lang="en-US" sz="2400" dirty="0" smtClean="0"/>
              <a:t>Republican Party formed in the 1850s – opposed the expansion of slavery</a:t>
            </a:r>
          </a:p>
          <a:p>
            <a:pPr lvl="1"/>
            <a:r>
              <a:rPr lang="en-US" sz="2400" dirty="0" smtClean="0"/>
              <a:t>Favored high tariffs, internal improvements, and gold standard</a:t>
            </a:r>
            <a:endParaRPr lang="en-US" sz="2400" dirty="0"/>
          </a:p>
          <a:p>
            <a:endParaRPr lang="en-US" sz="2400" dirty="0"/>
          </a:p>
          <a:p>
            <a:endParaRPr lang="en-US" sz="20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4098" name="Picture 2" descr="File:Cl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89044"/>
            <a:ext cx="296227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le:Martin Van Buren by Mathew Brady c1855-5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267" y="-13855"/>
            <a:ext cx="3600208" cy="450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09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Party Eras in American History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1932 – 1964: The New Deal Coalition:</a:t>
            </a:r>
          </a:p>
          <a:p>
            <a:pPr lvl="1"/>
            <a:r>
              <a:rPr lang="en-US" sz="2400" dirty="0" smtClean="0"/>
              <a:t>The Great Depression and New Deal shifted party loyalties </a:t>
            </a:r>
          </a:p>
          <a:p>
            <a:pPr lvl="1"/>
            <a:r>
              <a:rPr lang="en-US" sz="2400" dirty="0" smtClean="0"/>
              <a:t>Democrats favored increased government involvement </a:t>
            </a:r>
          </a:p>
          <a:p>
            <a:pPr lvl="1"/>
            <a:r>
              <a:rPr lang="en-US" sz="2400" dirty="0" smtClean="0"/>
              <a:t>New Deal Coalition:</a:t>
            </a:r>
          </a:p>
          <a:p>
            <a:pPr lvl="2"/>
            <a:r>
              <a:rPr lang="en-US" sz="2000" dirty="0" smtClean="0"/>
              <a:t>Those that began to vote Democratic included:</a:t>
            </a:r>
          </a:p>
          <a:p>
            <a:pPr lvl="3"/>
            <a:r>
              <a:rPr lang="en-US" sz="1600" dirty="0" smtClean="0"/>
              <a:t>Those living in cities, unions, poor individuals, blacks, etc. </a:t>
            </a:r>
            <a:r>
              <a:rPr lang="en-US" sz="2000" dirty="0" smtClean="0"/>
              <a:t> </a:t>
            </a:r>
            <a:endParaRPr lang="en-US" sz="2000" dirty="0"/>
          </a:p>
          <a:p>
            <a:pPr lvl="1"/>
            <a:r>
              <a:rPr lang="en-US" sz="2400" dirty="0" smtClean="0"/>
              <a:t>The Great Society continued ideas of the New Deal and added civil rights legislation</a:t>
            </a:r>
            <a:endParaRPr lang="en-US" sz="2400" dirty="0"/>
          </a:p>
          <a:p>
            <a:r>
              <a:rPr lang="en-US" sz="2800" dirty="0" smtClean="0"/>
              <a:t>1968 – Present: Southern Realignment…..:</a:t>
            </a:r>
          </a:p>
          <a:p>
            <a:pPr lvl="1"/>
            <a:r>
              <a:rPr lang="en-US" sz="2400" dirty="0" smtClean="0"/>
              <a:t>Since Nixon’s 1968 election, most often a single party does NOT control the White House and both houses of Congress</a:t>
            </a:r>
          </a:p>
          <a:p>
            <a:pPr lvl="1"/>
            <a:r>
              <a:rPr lang="en-US" sz="2400" dirty="0" smtClean="0"/>
              <a:t>Political </a:t>
            </a:r>
            <a:r>
              <a:rPr lang="en-US" sz="2400" dirty="0" err="1" smtClean="0"/>
              <a:t>dealignment</a:t>
            </a:r>
            <a:r>
              <a:rPr lang="en-US" sz="2400" dirty="0" smtClean="0"/>
              <a:t>:</a:t>
            </a:r>
          </a:p>
          <a:p>
            <a:pPr lvl="2"/>
            <a:r>
              <a:rPr lang="en-US" sz="2000" dirty="0" smtClean="0"/>
              <a:t>Idea that many people are moving away from the two political parties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1026" name="Picture 2" descr="File:FDR in 19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87" y="457200"/>
            <a:ext cx="2424113" cy="285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79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Third Parties: Their Impact on American Politics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Third Parties: 3 Main Types: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Promote a certain cause (pro-life, prohibition, etc.)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Splinter parties – split from a major party (Bull Moose Party)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Based on an individual hoping to be president (Ross Perot in the 1990s)</a:t>
            </a:r>
            <a:endParaRPr lang="en-US" sz="2400" dirty="0"/>
          </a:p>
          <a:p>
            <a:r>
              <a:rPr lang="en-US" sz="2800" dirty="0" smtClean="0"/>
              <a:t>Often, the two parties do not take a stand on controversial issues</a:t>
            </a:r>
          </a:p>
          <a:p>
            <a:pPr lvl="1"/>
            <a:r>
              <a:rPr lang="en-US" sz="2400" dirty="0" smtClean="0"/>
              <a:t>Fear of losing many voters</a:t>
            </a:r>
          </a:p>
          <a:p>
            <a:endParaRPr lang="en-US" sz="20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5122" name="Picture 2" descr="File:Theodore Roosevelt circa 19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168588"/>
            <a:ext cx="2209800" cy="268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72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4913</TotalTime>
  <Words>865</Words>
  <Application>Microsoft Office PowerPoint</Application>
  <PresentationFormat>On-screen Show (4:3)</PresentationFormat>
  <Paragraphs>265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Government in America; 15th Edition Chapter 8</vt:lpstr>
      <vt:lpstr>The Meaning of Party</vt:lpstr>
      <vt:lpstr>The Meaning of Party Cont.</vt:lpstr>
      <vt:lpstr>The Party In The Electorate</vt:lpstr>
      <vt:lpstr>The Party Organizations: From Grass Roots to Washington</vt:lpstr>
      <vt:lpstr>The Party in Government: Promises And Policy</vt:lpstr>
      <vt:lpstr>Party Eras in American History</vt:lpstr>
      <vt:lpstr>Party Eras in American History</vt:lpstr>
      <vt:lpstr>Third Parties: Their Impact on American Politics</vt:lpstr>
      <vt:lpstr>Understanding Political Parties</vt:lpstr>
      <vt:lpstr>Quick Recap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214</cp:revision>
  <dcterms:created xsi:type="dcterms:W3CDTF">2013-11-22T00:02:11Z</dcterms:created>
  <dcterms:modified xsi:type="dcterms:W3CDTF">2014-11-09T22:52:56Z</dcterms:modified>
</cp:coreProperties>
</file>