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4"/>
  </p:notesMasterIdLst>
  <p:sldIdLst>
    <p:sldId id="257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72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0CA6-8DE7-4347-8190-B847254007B5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6764-CBA3-4FB9-BB65-97D2950C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CE85ECF-9851-4026-B03A-BBA29FF78CD3}" type="datetimeFigureOut">
              <a:rPr lang="en-US" smtClean="0"/>
              <a:t>11/23/2014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08364"/>
            <a:ext cx="66675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i="1" dirty="0" smtClean="0"/>
              <a:t>Government in America</a:t>
            </a:r>
            <a:r>
              <a:rPr lang="en-US" sz="5400" dirty="0" smtClean="0"/>
              <a:t>; 15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Edition</a:t>
            </a:r>
            <a:br>
              <a:rPr lang="en-US" sz="5400" dirty="0" smtClean="0"/>
            </a:br>
            <a:r>
              <a:rPr lang="en-US" sz="5400" dirty="0" smtClean="0"/>
              <a:t>Chapter 9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8768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Nominations and Campaigns</a:t>
            </a:r>
            <a:endParaRPr lang="en-US" sz="36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914400" y="0"/>
            <a:ext cx="68580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www.Apgovreview.com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Understanding Nominations and Campaigns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Are Nominations and Campaigns Too Democratic?</a:t>
            </a:r>
          </a:p>
          <a:p>
            <a:pPr lvl="1"/>
            <a:r>
              <a:rPr lang="en-US" sz="2800" dirty="0" smtClean="0"/>
              <a:t>In most countries, nomination is still controlled by a select few</a:t>
            </a:r>
          </a:p>
          <a:p>
            <a:pPr lvl="1"/>
            <a:r>
              <a:rPr lang="en-US" sz="2800" dirty="0" smtClean="0"/>
              <a:t>Many unknowns can, and do, become president (Carter, Clinton)</a:t>
            </a:r>
          </a:p>
          <a:p>
            <a:pPr lvl="1"/>
            <a:r>
              <a:rPr lang="en-US" sz="2800" dirty="0" smtClean="0"/>
              <a:t>Some believe America is in a “permanent campaign”</a:t>
            </a:r>
          </a:p>
          <a:p>
            <a:pPr lvl="2"/>
            <a:r>
              <a:rPr lang="en-US" sz="2400" dirty="0" smtClean="0"/>
              <a:t>Some Americans suffer paralysis by analysis and do nothing</a:t>
            </a:r>
            <a:endParaRPr lang="en-US" sz="2400" dirty="0"/>
          </a:p>
          <a:p>
            <a:endParaRPr lang="en-US" sz="3200" dirty="0" smtClean="0"/>
          </a:p>
          <a:p>
            <a:r>
              <a:rPr lang="en-US" sz="3200" dirty="0" smtClean="0"/>
              <a:t>Do Big Campaigns Lead to an Increased Scope of Government?</a:t>
            </a:r>
          </a:p>
          <a:p>
            <a:pPr lvl="1"/>
            <a:r>
              <a:rPr lang="en-US" sz="2800" dirty="0" smtClean="0"/>
              <a:t>Campaigning can lead to many more promises </a:t>
            </a:r>
          </a:p>
          <a:p>
            <a:pPr lvl="2"/>
            <a:r>
              <a:rPr lang="en-US" sz="2400" dirty="0" smtClean="0"/>
              <a:t>Farm subsidies in Iowa</a:t>
            </a:r>
          </a:p>
          <a:p>
            <a:pPr lvl="2"/>
            <a:r>
              <a:rPr lang="en-US" sz="2400" dirty="0" smtClean="0"/>
              <a:t>These promises increase the involvement of federal government in local affairs</a:t>
            </a:r>
            <a:endParaRPr lang="en-US" sz="2400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7170" name="Picture 2" descr="File:Mayta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838200"/>
            <a:ext cx="54102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557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001000" cy="1066800"/>
          </a:xfrm>
        </p:spPr>
        <p:txBody>
          <a:bodyPr/>
          <a:lstStyle/>
          <a:p>
            <a:pPr algn="ctr"/>
            <a:r>
              <a:rPr lang="en-US" dirty="0" smtClean="0"/>
              <a:t>Quick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638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Primary vs. caucus</a:t>
            </a:r>
          </a:p>
          <a:p>
            <a:r>
              <a:rPr lang="en-US" sz="2800" dirty="0" smtClean="0"/>
              <a:t>Delegate vs. Superdelegate</a:t>
            </a:r>
          </a:p>
          <a:p>
            <a:r>
              <a:rPr lang="en-US" sz="2800" dirty="0" smtClean="0"/>
              <a:t>Importance of image during primaries</a:t>
            </a:r>
          </a:p>
          <a:p>
            <a:r>
              <a:rPr lang="en-US" sz="2800" dirty="0" smtClean="0"/>
              <a:t>Role of Media in Campaigns</a:t>
            </a:r>
          </a:p>
          <a:p>
            <a:r>
              <a:rPr lang="en-US" sz="2800" dirty="0" smtClean="0"/>
              <a:t>Federal Election Commission</a:t>
            </a:r>
          </a:p>
          <a:p>
            <a:r>
              <a:rPr lang="en-US" sz="2800" dirty="0" smtClean="0"/>
              <a:t>527 groups</a:t>
            </a:r>
          </a:p>
          <a:p>
            <a:r>
              <a:rPr lang="en-US" sz="2800" dirty="0" smtClean="0"/>
              <a:t>501(C) groups</a:t>
            </a:r>
          </a:p>
          <a:p>
            <a:r>
              <a:rPr lang="en-US" sz="2800" dirty="0" smtClean="0"/>
              <a:t>PACs</a:t>
            </a:r>
          </a:p>
          <a:p>
            <a:r>
              <a:rPr lang="en-US" sz="2800" dirty="0" smtClean="0"/>
              <a:t>Benefits and weaknesses of American campaigns vs. other countries</a:t>
            </a:r>
            <a:endParaRPr lang="en-US" sz="2800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822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27709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</a:t>
            </a:r>
            <a:endParaRPr lang="en-US" dirty="0" smtClean="0"/>
          </a:p>
          <a:p>
            <a:pPr lvl="1"/>
            <a:r>
              <a:rPr lang="en-US" dirty="0" smtClean="0"/>
              <a:t>Leave </a:t>
            </a:r>
            <a:r>
              <a:rPr lang="en-US" dirty="0"/>
              <a:t>in </a:t>
            </a:r>
            <a:r>
              <a:rPr lang="en-US" dirty="0" smtClean="0"/>
              <a:t>comments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8194" name="Picture 2" descr="File:George Clooney - White House - October 2010 (cropped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178004"/>
            <a:ext cx="4724400" cy="3679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Nomination Game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Nomination – party endorsement for office</a:t>
            </a:r>
          </a:p>
          <a:p>
            <a:r>
              <a:rPr lang="en-US" sz="2400" dirty="0" smtClean="0"/>
              <a:t>Campaign strategy – ways a candidate tries to win nomination</a:t>
            </a:r>
          </a:p>
          <a:p>
            <a:r>
              <a:rPr lang="en-US" sz="2400" dirty="0" smtClean="0"/>
              <a:t>Deciding to Run:</a:t>
            </a:r>
          </a:p>
          <a:p>
            <a:pPr lvl="1"/>
            <a:r>
              <a:rPr lang="en-US" dirty="0" smtClean="0"/>
              <a:t>Campaigns in other countries last two months</a:t>
            </a:r>
          </a:p>
          <a:p>
            <a:pPr lvl="1"/>
            <a:r>
              <a:rPr lang="en-US" dirty="0" smtClean="0"/>
              <a:t>Presidential candidates in US campaigns for at least a year</a:t>
            </a:r>
            <a:endParaRPr lang="en-US" dirty="0"/>
          </a:p>
          <a:p>
            <a:r>
              <a:rPr lang="en-US" sz="2400" dirty="0" smtClean="0"/>
              <a:t>Competing for Delegates:</a:t>
            </a:r>
          </a:p>
          <a:p>
            <a:pPr lvl="1"/>
            <a:r>
              <a:rPr lang="en-US" dirty="0" smtClean="0"/>
              <a:t>National Party Convention – meets every four years; nominates president and VP, and creates the party’s platform</a:t>
            </a:r>
          </a:p>
          <a:p>
            <a:pPr lvl="1"/>
            <a:r>
              <a:rPr lang="en-US" dirty="0" smtClean="0"/>
              <a:t>Delegates to the convention used to be chosen by political leaders</a:t>
            </a:r>
          </a:p>
          <a:p>
            <a:pPr lvl="1"/>
            <a:r>
              <a:rPr lang="en-US" b="1" dirty="0" smtClean="0"/>
              <a:t>McGovern-Fraser Commission</a:t>
            </a:r>
            <a:r>
              <a:rPr lang="en-US" dirty="0" smtClean="0"/>
              <a:t> – helped allow for more input from public for Democratic Conventions (result of 1968 convention)</a:t>
            </a:r>
          </a:p>
          <a:p>
            <a:pPr lvl="2"/>
            <a:r>
              <a:rPr lang="en-US" dirty="0" smtClean="0"/>
              <a:t>Delegate selection must not be done in secret – primary election or open meeting</a:t>
            </a:r>
            <a:endParaRPr lang="en-US" dirty="0"/>
          </a:p>
          <a:p>
            <a:pPr lvl="1"/>
            <a:r>
              <a:rPr lang="en-US" b="1" dirty="0" smtClean="0"/>
              <a:t>Superdelegates</a:t>
            </a:r>
            <a:r>
              <a:rPr lang="en-US" dirty="0" smtClean="0"/>
              <a:t> – guaranteed to be delegates to the convention based on their position (member of Congress or member of national committee) </a:t>
            </a:r>
          </a:p>
          <a:p>
            <a:pPr lvl="2"/>
            <a:r>
              <a:rPr lang="en-US" dirty="0" smtClean="0"/>
              <a:t>19% of Democrats and 6% of Republicans </a:t>
            </a:r>
          </a:p>
          <a:p>
            <a:pPr lvl="2"/>
            <a:r>
              <a:rPr lang="en-US" dirty="0" smtClean="0"/>
              <a:t>Can support ANY candidate</a:t>
            </a:r>
            <a:endParaRPr lang="en-US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8732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Nomination Game Cont.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The Caucuses and Primaries (dependent on each state)</a:t>
            </a:r>
          </a:p>
          <a:p>
            <a:pPr lvl="1"/>
            <a:r>
              <a:rPr lang="en-US" dirty="0" smtClean="0"/>
              <a:t>Caucus – voters attend an open meeting to choose their candidate for president</a:t>
            </a:r>
          </a:p>
          <a:p>
            <a:pPr lvl="2"/>
            <a:r>
              <a:rPr lang="en-US" dirty="0" smtClean="0"/>
              <a:t>Much more time consuming than primaries</a:t>
            </a:r>
          </a:p>
          <a:p>
            <a:pPr lvl="2"/>
            <a:r>
              <a:rPr lang="en-US" dirty="0" smtClean="0"/>
              <a:t>Iowa caucus is the first step in the nomination process for candidates every 4 years</a:t>
            </a:r>
          </a:p>
          <a:p>
            <a:pPr lvl="3"/>
            <a:r>
              <a:rPr lang="en-US" dirty="0" smtClean="0"/>
              <a:t>Campaigns could be made (Jimmy Carter, 1976) or broken here </a:t>
            </a:r>
            <a:endParaRPr lang="en-US" dirty="0"/>
          </a:p>
          <a:p>
            <a:pPr lvl="3"/>
            <a:r>
              <a:rPr lang="en-US" dirty="0" smtClean="0"/>
              <a:t>As a result, Iowa receives a of of $ and attention during primary season</a:t>
            </a:r>
            <a:endParaRPr lang="en-US" dirty="0"/>
          </a:p>
          <a:p>
            <a:pPr lvl="1"/>
            <a:r>
              <a:rPr lang="en-US" dirty="0" smtClean="0"/>
              <a:t>Presidential Primaries – voters go to polls to vote for candidates</a:t>
            </a:r>
          </a:p>
          <a:p>
            <a:pPr lvl="2"/>
            <a:r>
              <a:rPr lang="en-US" dirty="0" smtClean="0"/>
              <a:t>NH is traditionally the first primary</a:t>
            </a:r>
          </a:p>
          <a:p>
            <a:pPr lvl="2"/>
            <a:r>
              <a:rPr lang="en-US" dirty="0" smtClean="0"/>
              <a:t>Like Iowa, they receive a lot of $ and attention from candidates</a:t>
            </a:r>
          </a:p>
          <a:p>
            <a:pPr lvl="2"/>
            <a:r>
              <a:rPr lang="en-US" dirty="0" smtClean="0"/>
              <a:t>Winning Iowa and/or New Hampshire helps build a candidate’s image </a:t>
            </a:r>
            <a:endParaRPr lang="en-US" dirty="0"/>
          </a:p>
          <a:p>
            <a:pPr lvl="1"/>
            <a:r>
              <a:rPr lang="en-US" dirty="0" smtClean="0"/>
              <a:t>Frontloading – states moving primaries earlier to gain more media attention</a:t>
            </a:r>
          </a:p>
          <a:p>
            <a:pPr lvl="2"/>
            <a:r>
              <a:rPr lang="en-US" dirty="0" smtClean="0"/>
              <a:t>a majority of delegates are chosen in the first 6 weeks of the season</a:t>
            </a:r>
          </a:p>
          <a:p>
            <a:pPr lvl="1"/>
            <a:r>
              <a:rPr lang="en-US" dirty="0" smtClean="0"/>
              <a:t>As the primary season goes on, more and more candidates drop out - $$$</a:t>
            </a:r>
            <a:endParaRPr lang="en-US" dirty="0"/>
          </a:p>
          <a:p>
            <a:r>
              <a:rPr lang="en-US" sz="2400" dirty="0" smtClean="0"/>
              <a:t>Evaluating the Primary and Caucus System:</a:t>
            </a:r>
          </a:p>
          <a:p>
            <a:pPr lvl="1"/>
            <a:r>
              <a:rPr lang="en-US" dirty="0" smtClean="0"/>
              <a:t>Criticisms include: too much attention spent on early contests, difficult for politicians to run and complete their duties, $ is too significant, voter participation is low, media is very powerful </a:t>
            </a:r>
            <a:endParaRPr lang="en-US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1026" name="Picture 2" descr="File:Iowa City Cauc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377045"/>
            <a:ext cx="4419600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le:FoxBox at Saint Ansel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0"/>
            <a:ext cx="4210050" cy="3498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18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Nomination Game Cont.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Convention Send-Off</a:t>
            </a:r>
          </a:p>
          <a:p>
            <a:pPr lvl="1"/>
            <a:r>
              <a:rPr lang="en-US" sz="2800" dirty="0" smtClean="0"/>
              <a:t>Prior to the Convention, there is virtually no doubt who will win the nomination</a:t>
            </a:r>
          </a:p>
          <a:p>
            <a:pPr lvl="1"/>
            <a:r>
              <a:rPr lang="en-US" sz="2800" dirty="0" smtClean="0"/>
              <a:t>38 million people (little more than 10% of population) watched Obama receive nomination in 2008</a:t>
            </a:r>
          </a:p>
          <a:p>
            <a:pPr lvl="1"/>
            <a:r>
              <a:rPr lang="en-US" sz="2800" dirty="0" smtClean="0"/>
              <a:t>In years past, virtually all delegates where white males over 40</a:t>
            </a:r>
          </a:p>
          <a:p>
            <a:pPr lvl="1"/>
            <a:r>
              <a:rPr lang="en-US" sz="2800" dirty="0" smtClean="0"/>
              <a:t>The weeklong convention (infomercial for the Party)</a:t>
            </a:r>
          </a:p>
          <a:p>
            <a:pPr lvl="2"/>
            <a:r>
              <a:rPr lang="en-US" sz="2400" dirty="0" smtClean="0"/>
              <a:t>Day 1: keynote speaker (2004)</a:t>
            </a:r>
          </a:p>
          <a:p>
            <a:pPr lvl="2"/>
            <a:r>
              <a:rPr lang="en-US" sz="2400" dirty="0" smtClean="0"/>
              <a:t>Day 2: Party Platform – outlines the goals and policies </a:t>
            </a:r>
          </a:p>
          <a:p>
            <a:pPr lvl="2"/>
            <a:r>
              <a:rPr lang="en-US" sz="2400" dirty="0" smtClean="0"/>
              <a:t>Day 3: nomination of the candidate</a:t>
            </a:r>
          </a:p>
          <a:p>
            <a:pPr lvl="2"/>
            <a:r>
              <a:rPr lang="en-US" sz="2400" dirty="0" smtClean="0"/>
              <a:t>The final step is the candidate giving his/her speech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2050" name="Picture 2" descr="File:BarackObamaportra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1491" y="114300"/>
            <a:ext cx="41148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41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Campaign Game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High-Tech Media Campaign:</a:t>
            </a:r>
          </a:p>
          <a:p>
            <a:pPr lvl="1"/>
            <a:r>
              <a:rPr lang="en-US" dirty="0" smtClean="0"/>
              <a:t>TV is most common way to reach voters</a:t>
            </a:r>
          </a:p>
          <a:p>
            <a:pPr lvl="1"/>
            <a:r>
              <a:rPr lang="en-US" dirty="0" smtClean="0"/>
              <a:t>Internet is incredibly important – spread news and raise $</a:t>
            </a:r>
          </a:p>
          <a:p>
            <a:pPr lvl="2"/>
            <a:r>
              <a:rPr lang="en-US" dirty="0" smtClean="0"/>
              <a:t>Smaller donations, but many more people can be reached</a:t>
            </a:r>
            <a:endParaRPr lang="en-US" dirty="0"/>
          </a:p>
          <a:p>
            <a:pPr lvl="1"/>
            <a:r>
              <a:rPr lang="en-US" dirty="0" smtClean="0"/>
              <a:t>Direct mail – potential supporters are targeted via mail and asked to donate</a:t>
            </a:r>
          </a:p>
          <a:p>
            <a:pPr lvl="1"/>
            <a:r>
              <a:rPr lang="en-US" dirty="0" smtClean="0"/>
              <a:t>The importance of media:</a:t>
            </a:r>
          </a:p>
          <a:p>
            <a:pPr lvl="2"/>
            <a:r>
              <a:rPr lang="en-US" dirty="0" smtClean="0"/>
              <a:t>Provides a source of advertisement, and “free” advertising via news</a:t>
            </a:r>
          </a:p>
          <a:p>
            <a:pPr lvl="2"/>
            <a:r>
              <a:rPr lang="en-US" dirty="0" smtClean="0"/>
              <a:t>Half of presidential campaign $ is spent on TV ads</a:t>
            </a:r>
            <a:endParaRPr lang="en-US" dirty="0"/>
          </a:p>
          <a:p>
            <a:pPr lvl="2"/>
            <a:r>
              <a:rPr lang="en-US" dirty="0" smtClean="0"/>
              <a:t>News coverage does not always focus on issues, but rather campaign details</a:t>
            </a:r>
            <a:endParaRPr lang="en-US" dirty="0"/>
          </a:p>
          <a:p>
            <a:r>
              <a:rPr lang="en-US" sz="2400" dirty="0" smtClean="0"/>
              <a:t>Organizing the Campaign:</a:t>
            </a:r>
          </a:p>
          <a:p>
            <a:pPr lvl="1"/>
            <a:r>
              <a:rPr lang="en-US" dirty="0" smtClean="0"/>
              <a:t>Requirements to run an effective campaign:</a:t>
            </a:r>
          </a:p>
          <a:p>
            <a:pPr lvl="2"/>
            <a:r>
              <a:rPr lang="en-US" dirty="0" smtClean="0"/>
              <a:t>Campaign manager, fund-raiser, campaign lawyer, media expert, campaign staff – many young volunteers, research staff and advisers, pollster, press secretary, website…….</a:t>
            </a:r>
          </a:p>
          <a:p>
            <a:pPr lvl="2"/>
            <a:r>
              <a:rPr lang="en-US" dirty="0" smtClean="0"/>
              <a:t>All of this costs $, lots of $</a:t>
            </a:r>
          </a:p>
          <a:p>
            <a:pPr lvl="1"/>
            <a:r>
              <a:rPr lang="en-US" dirty="0" smtClean="0"/>
              <a:t>Great Movie – Ides of March – George Clooney, Ryan Gosling, and CINCINNATI!</a:t>
            </a:r>
            <a:endParaRPr lang="en-US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3074" name="Picture 2" descr="File:Cptvdispl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52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Campaign Game Cont.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The Maze of Campaign Finance Reforms:</a:t>
            </a:r>
          </a:p>
          <a:p>
            <a:pPr lvl="1"/>
            <a:r>
              <a:rPr lang="en-US" dirty="0" smtClean="0"/>
              <a:t>Federal Election Campaign Act (1974):</a:t>
            </a:r>
          </a:p>
          <a:p>
            <a:pPr lvl="2"/>
            <a:r>
              <a:rPr lang="en-US" dirty="0" smtClean="0"/>
              <a:t>Created the Federal Election Commission (FEC) – administers and enforces campaign laws</a:t>
            </a:r>
          </a:p>
          <a:p>
            <a:pPr lvl="2"/>
            <a:r>
              <a:rPr lang="en-US" dirty="0" smtClean="0"/>
              <a:t>Created the Presidential Election Campaign Fund: FEC gives $ to candidates ($3 on tax returns)</a:t>
            </a:r>
          </a:p>
          <a:p>
            <a:pPr lvl="2"/>
            <a:r>
              <a:rPr lang="en-US" dirty="0" smtClean="0"/>
              <a:t>Provides partial public funding for presidential primaries: </a:t>
            </a:r>
            <a:r>
              <a:rPr lang="en-US" b="1" dirty="0" smtClean="0"/>
              <a:t>matching funds</a:t>
            </a:r>
            <a:r>
              <a:rPr lang="en-US" dirty="0" smtClean="0"/>
              <a:t> - $250 for candidates that raise $5,000 in at least 20 states; candidates must limit spending to receive matching funds</a:t>
            </a:r>
          </a:p>
          <a:p>
            <a:pPr lvl="3"/>
            <a:r>
              <a:rPr lang="en-US" dirty="0" smtClean="0"/>
              <a:t>Bush in 2000 refused matching funds</a:t>
            </a:r>
          </a:p>
          <a:p>
            <a:pPr lvl="2"/>
            <a:r>
              <a:rPr lang="en-US" dirty="0" smtClean="0"/>
              <a:t>Provides full public financing for major party candidates in election: grant to candidates ($85 million in 2008)</a:t>
            </a:r>
          </a:p>
          <a:p>
            <a:pPr lvl="3"/>
            <a:r>
              <a:rPr lang="en-US" dirty="0" smtClean="0"/>
              <a:t>Obama in 2004 refused the $85 million</a:t>
            </a:r>
            <a:endParaRPr lang="en-US" dirty="0"/>
          </a:p>
          <a:p>
            <a:pPr lvl="2"/>
            <a:r>
              <a:rPr lang="en-US" dirty="0" smtClean="0"/>
              <a:t>Requires full disclosure of who contributes and how much $</a:t>
            </a:r>
          </a:p>
          <a:p>
            <a:pPr lvl="2"/>
            <a:r>
              <a:rPr lang="en-US" dirty="0" smtClean="0"/>
              <a:t>Limited contributions: limits individual contributions to campaigns ($2,300 in 2008)</a:t>
            </a:r>
          </a:p>
          <a:p>
            <a:pPr lvl="1"/>
            <a:r>
              <a:rPr lang="en-US" i="1" dirty="0" smtClean="0"/>
              <a:t>Buckley v. </a:t>
            </a:r>
            <a:r>
              <a:rPr lang="en-US" i="1" dirty="0" err="1" smtClean="0"/>
              <a:t>Valeo</a:t>
            </a:r>
            <a:r>
              <a:rPr lang="en-US" i="1" dirty="0" smtClean="0"/>
              <a:t>:</a:t>
            </a:r>
          </a:p>
          <a:p>
            <a:pPr lvl="2"/>
            <a:r>
              <a:rPr lang="en-US" dirty="0" smtClean="0"/>
              <a:t>SC ruled that individuals could contribute as much to their own campaign as they wish (Ross Perot spent $60 million in 1992)</a:t>
            </a:r>
          </a:p>
          <a:p>
            <a:pPr lvl="1"/>
            <a:endParaRPr lang="en-US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4098" name="Picture 2" descr="File:US-FederalElectionCommissio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75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Campaign Game Cont.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lvl="1"/>
            <a:r>
              <a:rPr lang="en-US" sz="2400" dirty="0" smtClean="0"/>
              <a:t>Soft Money – money not given to a specific candidate, but party expenses – no limits on contributions</a:t>
            </a:r>
          </a:p>
          <a:p>
            <a:pPr lvl="1"/>
            <a:r>
              <a:rPr lang="en-US" sz="2400" dirty="0" smtClean="0"/>
              <a:t>McCain-Feingold Act – banned soft $ contributions and limited corporations and unions ability to pay for ads 60 days prior to an election</a:t>
            </a:r>
          </a:p>
          <a:p>
            <a:pPr lvl="2"/>
            <a:r>
              <a:rPr lang="en-US" sz="2000" dirty="0" smtClean="0"/>
              <a:t>The second part was later overturn in </a:t>
            </a:r>
            <a:r>
              <a:rPr lang="en-US" sz="2000" i="1" dirty="0" smtClean="0"/>
              <a:t>Citizens United v. Federal Election Commission </a:t>
            </a:r>
            <a:r>
              <a:rPr lang="en-US" sz="2000" dirty="0" smtClean="0"/>
              <a:t>(2010)</a:t>
            </a:r>
          </a:p>
          <a:p>
            <a:pPr lvl="1"/>
            <a:r>
              <a:rPr lang="en-US" sz="2400" dirty="0" smtClean="0"/>
              <a:t>527 groups:</a:t>
            </a:r>
          </a:p>
          <a:p>
            <a:pPr lvl="2"/>
            <a:r>
              <a:rPr lang="en-US" sz="2000" dirty="0" smtClean="0"/>
              <a:t>Independent groups that have no restriction on funding, provided they do not explicitly endorse a candidate (Swift Boat Veterans for Truth – 2004, Kerry; Moveon.org – 2004, Bush)</a:t>
            </a:r>
            <a:endParaRPr lang="en-US" sz="2000" dirty="0"/>
          </a:p>
          <a:p>
            <a:pPr lvl="1"/>
            <a:r>
              <a:rPr lang="en-US" sz="2400" dirty="0" smtClean="0"/>
              <a:t>501(c) groups:</a:t>
            </a:r>
          </a:p>
          <a:p>
            <a:pPr lvl="2"/>
            <a:r>
              <a:rPr lang="en-US" sz="2000" dirty="0" smtClean="0"/>
              <a:t>Groups that can receive unlimited contributions and do not have to report them, provided no more than half of money spent is on political activities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5122" name="Picture 2" descr="File:John McCain official portrait 200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-28535"/>
            <a:ext cx="1676400" cy="2122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008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Campaign Game Cont.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Proliferation of PACs:</a:t>
            </a:r>
          </a:p>
          <a:p>
            <a:pPr lvl="1"/>
            <a:r>
              <a:rPr lang="en-US" sz="2400" dirty="0" smtClean="0"/>
              <a:t>Political Action Committee (PAC):</a:t>
            </a:r>
          </a:p>
          <a:p>
            <a:pPr lvl="2"/>
            <a:r>
              <a:rPr lang="en-US" sz="2000" dirty="0" smtClean="0"/>
              <a:t>Can donate $5,000 per candidate in primary and general elections</a:t>
            </a:r>
          </a:p>
          <a:p>
            <a:pPr lvl="2"/>
            <a:r>
              <a:rPr lang="en-US" sz="2000" dirty="0" smtClean="0"/>
              <a:t>Interest groups can form PACs to support favorable </a:t>
            </a:r>
            <a:r>
              <a:rPr lang="en-US" sz="2000" dirty="0" smtClean="0"/>
              <a:t>candidates</a:t>
            </a:r>
          </a:p>
          <a:p>
            <a:pPr lvl="2"/>
            <a:r>
              <a:rPr lang="en-US" sz="2000" dirty="0" smtClean="0"/>
              <a:t>Especially influential in Congressional elections</a:t>
            </a:r>
            <a:endParaRPr lang="en-US" sz="2000" dirty="0" smtClean="0"/>
          </a:p>
          <a:p>
            <a:pPr lvl="2"/>
            <a:r>
              <a:rPr lang="en-US" sz="2000" dirty="0" smtClean="0"/>
              <a:t>FEC receives reports of all PAC spending</a:t>
            </a:r>
            <a:endParaRPr lang="en-US" sz="2000" dirty="0"/>
          </a:p>
          <a:p>
            <a:r>
              <a:rPr lang="en-US" sz="2800" dirty="0" smtClean="0"/>
              <a:t>Are Campaigns Too Expensive?</a:t>
            </a:r>
          </a:p>
          <a:p>
            <a:pPr lvl="1"/>
            <a:r>
              <a:rPr lang="en-US" sz="2400" dirty="0" smtClean="0"/>
              <a:t>2008 costs for Congress and Presidential campaigns?</a:t>
            </a:r>
          </a:p>
          <a:p>
            <a:pPr lvl="2"/>
            <a:r>
              <a:rPr lang="en-US" sz="2000" dirty="0" smtClean="0"/>
              <a:t>$5 billion</a:t>
            </a:r>
          </a:p>
          <a:p>
            <a:pPr lvl="2"/>
            <a:r>
              <a:rPr lang="en-US" sz="2000" dirty="0" smtClean="0"/>
              <a:t>.05% of the GDP</a:t>
            </a:r>
            <a:endParaRPr lang="en-US" sz="2000" dirty="0"/>
          </a:p>
          <a:p>
            <a:pPr lvl="1"/>
            <a:r>
              <a:rPr lang="en-US" sz="2400" dirty="0" smtClean="0"/>
              <a:t>Why is campaign finance reform difficult to achieve?</a:t>
            </a:r>
          </a:p>
          <a:p>
            <a:pPr lvl="2"/>
            <a:r>
              <a:rPr lang="en-US" sz="2000" dirty="0" smtClean="0"/>
              <a:t>Congress is hesitant to tie their own hands</a:t>
            </a:r>
            <a:endParaRPr lang="en-US" sz="2000" dirty="0"/>
          </a:p>
          <a:p>
            <a:pPr lvl="1"/>
            <a:endParaRPr lang="en-US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6146" name="Picture 2" descr="File:2004CampaignAtten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55" y="1352118"/>
            <a:ext cx="7620000" cy="237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06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Impact of Campaigns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3 effects of campaigns on voters:</a:t>
            </a:r>
          </a:p>
          <a:p>
            <a:pPr lvl="1"/>
            <a:r>
              <a:rPr lang="en-US" sz="2800" dirty="0" smtClean="0"/>
              <a:t>Reinforcement: campaigns can reinforce a person’s preference for a candidate</a:t>
            </a:r>
          </a:p>
          <a:p>
            <a:pPr lvl="1"/>
            <a:r>
              <a:rPr lang="en-US" sz="2800" dirty="0" smtClean="0"/>
              <a:t>Activation: campaigns can get voters to get involved by spending $ or volunteering</a:t>
            </a:r>
          </a:p>
          <a:p>
            <a:pPr lvl="1"/>
            <a:r>
              <a:rPr lang="en-US" sz="2800" dirty="0" smtClean="0"/>
              <a:t>Conversion: campaigns can change voters’ minds</a:t>
            </a:r>
            <a:endParaRPr lang="en-US" sz="2800" dirty="0"/>
          </a:p>
          <a:p>
            <a:pPr lvl="1"/>
            <a:r>
              <a:rPr lang="en-US" sz="2800" dirty="0" smtClean="0"/>
              <a:t>Out of the 3, campaigns most often do NOT convert voters</a:t>
            </a:r>
            <a:endParaRPr lang="en-US" sz="2800" dirty="0"/>
          </a:p>
          <a:p>
            <a:r>
              <a:rPr lang="en-US" sz="3200" dirty="0" smtClean="0"/>
              <a:t>Selective Perception – paying attention to issues that people agree with or are interested in</a:t>
            </a:r>
          </a:p>
          <a:p>
            <a:pPr lvl="1"/>
            <a:r>
              <a:rPr lang="en-US" sz="2800" dirty="0" smtClean="0"/>
              <a:t>Buying a car – see that car everywhere </a:t>
            </a:r>
            <a:endParaRPr lang="en-US" sz="28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9920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5226</TotalTime>
  <Words>1219</Words>
  <Application>Microsoft Office PowerPoint</Application>
  <PresentationFormat>On-screen Show (4:3)</PresentationFormat>
  <Paragraphs>182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Adjacency</vt:lpstr>
      <vt:lpstr>Government in America; 15th Edition Chapter 9</vt:lpstr>
      <vt:lpstr>The Nomination Game</vt:lpstr>
      <vt:lpstr>The Nomination Game Cont.</vt:lpstr>
      <vt:lpstr>The Nomination Game Cont.</vt:lpstr>
      <vt:lpstr>The Campaign Game</vt:lpstr>
      <vt:lpstr>The Campaign Game Cont.</vt:lpstr>
      <vt:lpstr>The Campaign Game Cont.</vt:lpstr>
      <vt:lpstr>The Campaign Game Cont.</vt:lpstr>
      <vt:lpstr>The Impact of Campaigns</vt:lpstr>
      <vt:lpstr>Understanding Nominations and Campaigns</vt:lpstr>
      <vt:lpstr>Quick Recap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231</cp:revision>
  <dcterms:created xsi:type="dcterms:W3CDTF">2013-11-22T00:02:11Z</dcterms:created>
  <dcterms:modified xsi:type="dcterms:W3CDTF">2014-11-23T21:19:28Z</dcterms:modified>
</cp:coreProperties>
</file>