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25400" cap="flat">
              <a:solidFill>
                <a:srgbClr val="66635E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D6D5CB"/>
              </a:solidFill>
              <a:prstDash val="solid"/>
              <a:miter lim="400000"/>
            </a:ln>
          </a:left>
          <a:right>
            <a:ln w="12700" cap="flat">
              <a:solidFill>
                <a:srgbClr val="D6D5CB"/>
              </a:solidFill>
              <a:prstDash val="solid"/>
              <a:miter lim="400000"/>
            </a:ln>
          </a:right>
          <a:top>
            <a:ln w="12700" cap="flat">
              <a:solidFill>
                <a:srgbClr val="D6D5CB"/>
              </a:solidFill>
              <a:prstDash val="solid"/>
              <a:miter lim="400000"/>
            </a:ln>
          </a:top>
          <a:bottom>
            <a:ln w="12700" cap="flat">
              <a:solidFill>
                <a:srgbClr val="D6D5CB"/>
              </a:solidFill>
              <a:prstDash val="solid"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solidFill>
                <a:srgbClr val="D6D5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chemeClr val="accent3">
                  <a:satOff val="9881"/>
                  <a:lumOff val="-13155"/>
                </a:schemeClr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5C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satOff val="9881"/>
                  <a:lumOff val="-1315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3">
                  <a:satOff val="9881"/>
                  <a:lumOff val="-13155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chemeClr val="accent3">
                  <a:satOff val="9881"/>
                  <a:lumOff val="-13155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EADA0"/>
              </a:solidFill>
              <a:prstDash val="solid"/>
              <a:miter lim="400000"/>
            </a:ln>
          </a:left>
          <a:right>
            <a:ln w="12700" cap="flat">
              <a:solidFill>
                <a:srgbClr val="AEADA0"/>
              </a:solidFill>
              <a:prstDash val="solid"/>
              <a:miter lim="400000"/>
            </a:ln>
          </a:right>
          <a:top>
            <a:ln w="12700" cap="flat">
              <a:solidFill>
                <a:srgbClr val="AEADA0"/>
              </a:solidFill>
              <a:prstDash val="solid"/>
              <a:miter lim="400000"/>
            </a:ln>
          </a:top>
          <a:bottom>
            <a:ln w="12700" cap="flat">
              <a:solidFill>
                <a:srgbClr val="AEADA0"/>
              </a:solidFill>
              <a:prstDash val="solid"/>
              <a:miter lim="400000"/>
            </a:ln>
          </a:bottom>
          <a:insideH>
            <a:ln w="12700" cap="flat">
              <a:solidFill>
                <a:srgbClr val="AEADA0"/>
              </a:solidFill>
              <a:prstDash val="solid"/>
              <a:miter lim="400000"/>
            </a:ln>
          </a:insideH>
          <a:insideV>
            <a:ln w="12700" cap="flat">
              <a:solidFill>
                <a:srgbClr val="AEADA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83827D"/>
              </a:solidFill>
              <a:prstDash val="solid"/>
              <a:miter lim="400000"/>
            </a:ln>
          </a:right>
          <a:top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H>
          <a:insideV>
            <a:ln w="25400" cap="flat">
              <a:solidFill>
                <a:srgbClr val="83827D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25400" cap="flat">
              <a:solidFill>
                <a:srgbClr val="83827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83827D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5" name="Shape 16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>
            <p:ph type="title"/>
          </p:nvPr>
        </p:nvSpPr>
        <p:spPr>
          <a:xfrm>
            <a:off x="1422400" y="5245100"/>
            <a:ext cx="10541000" cy="26289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" name="Shape 13"/>
          <p:cNvSpPr/>
          <p:nvPr>
            <p:ph type="body" sz="quarter" idx="1"/>
          </p:nvPr>
        </p:nvSpPr>
        <p:spPr>
          <a:xfrm>
            <a:off x="1422400" y="7861300"/>
            <a:ext cx="10541000" cy="13716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hape 14"/>
          <p:cNvSpPr/>
          <p:nvPr>
            <p:ph type="sldNum" sz="quarter" idx="2"/>
          </p:nvPr>
        </p:nvSpPr>
        <p:spPr>
          <a:xfrm>
            <a:off x="6349999" y="9474200"/>
            <a:ext cx="312015" cy="29982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>
            <a:off x="278468" y="8356600"/>
            <a:ext cx="12459504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6" name="Shape 116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17" name="Shape 117"/>
          <p:cNvSpPr/>
          <p:nvPr>
            <p:ph type="pic" sz="quarter" idx="13"/>
          </p:nvPr>
        </p:nvSpPr>
        <p:spPr>
          <a:xfrm>
            <a:off x="8597900" y="4356100"/>
            <a:ext cx="4038600" cy="3911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8" name="Shape 118"/>
          <p:cNvSpPr/>
          <p:nvPr>
            <p:ph type="pic" idx="14"/>
          </p:nvPr>
        </p:nvSpPr>
        <p:spPr>
          <a:xfrm>
            <a:off x="368899" y="368300"/>
            <a:ext cx="8140701" cy="7899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9" name="Shape 119"/>
          <p:cNvSpPr/>
          <p:nvPr>
            <p:ph type="pic" sz="quarter" idx="15"/>
          </p:nvPr>
        </p:nvSpPr>
        <p:spPr>
          <a:xfrm>
            <a:off x="8597900" y="368300"/>
            <a:ext cx="4038600" cy="3911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0" name="Shape 120"/>
          <p:cNvSpPr/>
          <p:nvPr>
            <p:ph type="title"/>
          </p:nvPr>
        </p:nvSpPr>
        <p:spPr>
          <a:xfrm>
            <a:off x="368300" y="8369300"/>
            <a:ext cx="12268200" cy="6604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50000"/>
              </a:lnSpc>
              <a:defRPr cap="all" sz="42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1" name="Shape 121"/>
          <p:cNvSpPr/>
          <p:nvPr>
            <p:ph type="body" sz="quarter" idx="1"/>
          </p:nvPr>
        </p:nvSpPr>
        <p:spPr>
          <a:xfrm>
            <a:off x="368300" y="9017000"/>
            <a:ext cx="12268200" cy="431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2" name="Shape 1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1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/>
        </p:nvSpPr>
        <p:spPr>
          <a:xfrm>
            <a:off x="278468" y="8356600"/>
            <a:ext cx="12459504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0" name="Shape 130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31" name="Shape 131"/>
          <p:cNvSpPr/>
          <p:nvPr>
            <p:ph type="pic" idx="13"/>
          </p:nvPr>
        </p:nvSpPr>
        <p:spPr>
          <a:xfrm>
            <a:off x="368899" y="368300"/>
            <a:ext cx="12268201" cy="7899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32" name="Shape 132"/>
          <p:cNvSpPr/>
          <p:nvPr>
            <p:ph type="title"/>
          </p:nvPr>
        </p:nvSpPr>
        <p:spPr>
          <a:xfrm>
            <a:off x="368300" y="8369300"/>
            <a:ext cx="12268200" cy="6604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50000"/>
              </a:lnSpc>
              <a:defRPr cap="all" sz="42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3" name="Shape 133"/>
          <p:cNvSpPr/>
          <p:nvPr>
            <p:ph type="body" sz="quarter" idx="1"/>
          </p:nvPr>
        </p:nvSpPr>
        <p:spPr>
          <a:xfrm>
            <a:off x="368300" y="9017000"/>
            <a:ext cx="12268200" cy="431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4" name="Shape 13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body" sz="quarter" idx="13"/>
          </p:nvPr>
        </p:nvSpPr>
        <p:spPr>
          <a:xfrm>
            <a:off x="1270000" y="4292600"/>
            <a:ext cx="10464800" cy="635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142" name="Shape 142"/>
          <p:cNvSpPr/>
          <p:nvPr>
            <p:ph type="body" sz="quarter" idx="14"/>
          </p:nvPr>
        </p:nvSpPr>
        <p:spPr>
          <a:xfrm>
            <a:off x="1270000" y="6362700"/>
            <a:ext cx="10464800" cy="52344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i="1" sz="2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43" name="Shape 14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51" name="Shape 15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278468" y="8915400"/>
            <a:ext cx="12446932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" name="Shape 22"/>
          <p:cNvSpPr/>
          <p:nvPr/>
        </p:nvSpPr>
        <p:spPr>
          <a:xfrm>
            <a:off x="5256995" y="8902700"/>
            <a:ext cx="1" cy="592215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" name="Shape 23"/>
          <p:cNvSpPr/>
          <p:nvPr/>
        </p:nvSpPr>
        <p:spPr>
          <a:xfrm>
            <a:off x="278468" y="7188200"/>
            <a:ext cx="12446932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" name="Shape 24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5" name="Shape 25"/>
          <p:cNvSpPr/>
          <p:nvPr>
            <p:ph type="body" sz="quarter" idx="13"/>
          </p:nvPr>
        </p:nvSpPr>
        <p:spPr>
          <a:xfrm>
            <a:off x="6359707" y="8877300"/>
            <a:ext cx="1189179" cy="647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NAME</a:t>
            </a:r>
          </a:p>
        </p:txBody>
      </p:sp>
      <p:sp>
        <p:nvSpPr>
          <p:cNvPr id="26" name="Shape 26"/>
          <p:cNvSpPr/>
          <p:nvPr>
            <p:ph type="body" sz="quarter" idx="14"/>
          </p:nvPr>
        </p:nvSpPr>
        <p:spPr>
          <a:xfrm>
            <a:off x="339854" y="7197750"/>
            <a:ext cx="935432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cap="all" sz="1800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PROJECT</a:t>
            </a:r>
          </a:p>
        </p:txBody>
      </p:sp>
      <p:sp>
        <p:nvSpPr>
          <p:cNvPr id="27" name="Shape 27"/>
          <p:cNvSpPr/>
          <p:nvPr>
            <p:ph type="body" sz="quarter" idx="15"/>
          </p:nvPr>
        </p:nvSpPr>
        <p:spPr>
          <a:xfrm>
            <a:off x="339905" y="8912250"/>
            <a:ext cx="579730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cap="all" sz="1800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DATE</a:t>
            </a:r>
          </a:p>
        </p:txBody>
      </p:sp>
      <p:sp>
        <p:nvSpPr>
          <p:cNvPr id="28" name="Shape 28"/>
          <p:cNvSpPr/>
          <p:nvPr>
            <p:ph type="body" sz="quarter" idx="16"/>
          </p:nvPr>
        </p:nvSpPr>
        <p:spPr>
          <a:xfrm>
            <a:off x="5318302" y="8912250"/>
            <a:ext cx="752781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cap="all" sz="1800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Client</a:t>
            </a:r>
          </a:p>
        </p:txBody>
      </p:sp>
      <p:sp>
        <p:nvSpPr>
          <p:cNvPr id="29" name="Shape 29"/>
          <p:cNvSpPr/>
          <p:nvPr>
            <p:ph type="body" sz="quarter" idx="17"/>
          </p:nvPr>
        </p:nvSpPr>
        <p:spPr>
          <a:xfrm>
            <a:off x="1422400" y="8877300"/>
            <a:ext cx="1045160" cy="647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DATE</a:t>
            </a:r>
          </a:p>
        </p:txBody>
      </p:sp>
      <p:sp>
        <p:nvSpPr>
          <p:cNvPr id="30" name="Shape 30"/>
          <p:cNvSpPr/>
          <p:nvPr>
            <p:ph type="pic" idx="18"/>
          </p:nvPr>
        </p:nvSpPr>
        <p:spPr>
          <a:xfrm>
            <a:off x="368300" y="355600"/>
            <a:ext cx="12268200" cy="6731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1" name="Shape 31"/>
          <p:cNvSpPr/>
          <p:nvPr>
            <p:ph type="title"/>
          </p:nvPr>
        </p:nvSpPr>
        <p:spPr>
          <a:xfrm>
            <a:off x="1422400" y="7099300"/>
            <a:ext cx="10845800" cy="10287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2" name="Shape 32"/>
          <p:cNvSpPr/>
          <p:nvPr>
            <p:ph type="body" sz="quarter" idx="1"/>
          </p:nvPr>
        </p:nvSpPr>
        <p:spPr>
          <a:xfrm>
            <a:off x="1422400" y="8115300"/>
            <a:ext cx="10845800" cy="7493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cap="all" sz="42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 4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278468" y="8915400"/>
            <a:ext cx="12446932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1" name="Shape 41"/>
          <p:cNvSpPr/>
          <p:nvPr/>
        </p:nvSpPr>
        <p:spPr>
          <a:xfrm>
            <a:off x="5256995" y="8902700"/>
            <a:ext cx="1" cy="592215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2" name="Shape 42"/>
          <p:cNvSpPr/>
          <p:nvPr/>
        </p:nvSpPr>
        <p:spPr>
          <a:xfrm>
            <a:off x="278468" y="7188200"/>
            <a:ext cx="12446932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3" name="Shape 43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4" name="Shape 44"/>
          <p:cNvSpPr/>
          <p:nvPr>
            <p:ph type="body" sz="quarter" idx="13"/>
          </p:nvPr>
        </p:nvSpPr>
        <p:spPr>
          <a:xfrm>
            <a:off x="6359707" y="8877300"/>
            <a:ext cx="1189179" cy="647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NAME</a:t>
            </a:r>
          </a:p>
        </p:txBody>
      </p:sp>
      <p:sp>
        <p:nvSpPr>
          <p:cNvPr id="45" name="Shape 45"/>
          <p:cNvSpPr/>
          <p:nvPr>
            <p:ph type="body" sz="quarter" idx="14"/>
          </p:nvPr>
        </p:nvSpPr>
        <p:spPr>
          <a:xfrm>
            <a:off x="339854" y="7197750"/>
            <a:ext cx="935432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cap="all" sz="1800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PROJECT</a:t>
            </a:r>
          </a:p>
        </p:txBody>
      </p:sp>
      <p:sp>
        <p:nvSpPr>
          <p:cNvPr id="46" name="Shape 46"/>
          <p:cNvSpPr/>
          <p:nvPr>
            <p:ph type="body" sz="quarter" idx="15"/>
          </p:nvPr>
        </p:nvSpPr>
        <p:spPr>
          <a:xfrm>
            <a:off x="339905" y="8912250"/>
            <a:ext cx="579730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cap="all" sz="1800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DATE</a:t>
            </a:r>
          </a:p>
        </p:txBody>
      </p:sp>
      <p:sp>
        <p:nvSpPr>
          <p:cNvPr id="47" name="Shape 47"/>
          <p:cNvSpPr/>
          <p:nvPr>
            <p:ph type="body" sz="quarter" idx="16"/>
          </p:nvPr>
        </p:nvSpPr>
        <p:spPr>
          <a:xfrm>
            <a:off x="5318302" y="8912250"/>
            <a:ext cx="752781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cap="all" sz="1800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Client</a:t>
            </a:r>
          </a:p>
        </p:txBody>
      </p:sp>
      <p:sp>
        <p:nvSpPr>
          <p:cNvPr id="48" name="Shape 48"/>
          <p:cNvSpPr/>
          <p:nvPr>
            <p:ph type="body" sz="quarter" idx="17"/>
          </p:nvPr>
        </p:nvSpPr>
        <p:spPr>
          <a:xfrm>
            <a:off x="1419408" y="8877300"/>
            <a:ext cx="1045160" cy="647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DATE</a:t>
            </a:r>
          </a:p>
        </p:txBody>
      </p:sp>
      <p:sp>
        <p:nvSpPr>
          <p:cNvPr id="49" name="Shape 49"/>
          <p:cNvSpPr/>
          <p:nvPr>
            <p:ph type="pic" sz="half" idx="18"/>
          </p:nvPr>
        </p:nvSpPr>
        <p:spPr>
          <a:xfrm>
            <a:off x="368300" y="368300"/>
            <a:ext cx="4851400" cy="6731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0" name="Shape 50"/>
          <p:cNvSpPr/>
          <p:nvPr>
            <p:ph type="pic" sz="quarter" idx="19"/>
          </p:nvPr>
        </p:nvSpPr>
        <p:spPr>
          <a:xfrm>
            <a:off x="5295900" y="368300"/>
            <a:ext cx="2413000" cy="3327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1" name="Shape 51"/>
          <p:cNvSpPr/>
          <p:nvPr>
            <p:ph type="pic" sz="quarter" idx="20"/>
          </p:nvPr>
        </p:nvSpPr>
        <p:spPr>
          <a:xfrm>
            <a:off x="5295900" y="3771900"/>
            <a:ext cx="2413000" cy="3327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2" name="Shape 52"/>
          <p:cNvSpPr/>
          <p:nvPr>
            <p:ph type="pic" sz="half" idx="21"/>
          </p:nvPr>
        </p:nvSpPr>
        <p:spPr>
          <a:xfrm>
            <a:off x="7785100" y="368300"/>
            <a:ext cx="4851400" cy="6731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3" name="Shape 53"/>
          <p:cNvSpPr/>
          <p:nvPr>
            <p:ph type="title"/>
          </p:nvPr>
        </p:nvSpPr>
        <p:spPr>
          <a:xfrm>
            <a:off x="1422400" y="7099300"/>
            <a:ext cx="10845800" cy="10287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4" name="Shape 54"/>
          <p:cNvSpPr/>
          <p:nvPr>
            <p:ph type="body" sz="quarter" idx="1"/>
          </p:nvPr>
        </p:nvSpPr>
        <p:spPr>
          <a:xfrm>
            <a:off x="1422400" y="8115300"/>
            <a:ext cx="10845800" cy="7493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cap="all" sz="42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hape 5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title"/>
          </p:nvPr>
        </p:nvSpPr>
        <p:spPr>
          <a:xfrm>
            <a:off x="1231900" y="3568700"/>
            <a:ext cx="10541000" cy="2628900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3" name="Shape 63"/>
          <p:cNvSpPr/>
          <p:nvPr>
            <p:ph type="sldNum" sz="quarter" idx="2"/>
          </p:nvPr>
        </p:nvSpPr>
        <p:spPr>
          <a:xfrm>
            <a:off x="6349999" y="9474200"/>
            <a:ext cx="312015" cy="29982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pic" sz="half" idx="13"/>
          </p:nvPr>
        </p:nvSpPr>
        <p:spPr>
          <a:xfrm>
            <a:off x="6921500" y="1354541"/>
            <a:ext cx="5156200" cy="7035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1" name="Shape 71"/>
          <p:cNvSpPr/>
          <p:nvPr>
            <p:ph type="title"/>
          </p:nvPr>
        </p:nvSpPr>
        <p:spPr>
          <a:xfrm>
            <a:off x="1041400" y="1295400"/>
            <a:ext cx="5334000" cy="3924300"/>
          </a:xfrm>
          <a:prstGeom prst="rect">
            <a:avLst/>
          </a:prstGeom>
        </p:spPr>
        <p:txBody>
          <a:bodyPr anchor="b"/>
          <a:lstStyle>
            <a:lvl1pPr>
              <a:defRPr cap="all" sz="65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2" name="Shape 72"/>
          <p:cNvSpPr/>
          <p:nvPr>
            <p:ph type="body" sz="quarter" idx="1"/>
          </p:nvPr>
        </p:nvSpPr>
        <p:spPr>
          <a:xfrm>
            <a:off x="1041400" y="5207000"/>
            <a:ext cx="5334000" cy="3225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Shape 7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type="title"/>
          </p:nvPr>
        </p:nvSpPr>
        <p:spPr>
          <a:xfrm>
            <a:off x="1041400" y="266700"/>
            <a:ext cx="10922000" cy="2438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8AAB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1" name="Shape 8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type="title"/>
          </p:nvPr>
        </p:nvSpPr>
        <p:spPr>
          <a:xfrm>
            <a:off x="1041400" y="266700"/>
            <a:ext cx="10922000" cy="2438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8AAB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9" name="Shape 89"/>
          <p:cNvSpPr/>
          <p:nvPr>
            <p:ph type="body" idx="1"/>
          </p:nvPr>
        </p:nvSpPr>
        <p:spPr>
          <a:xfrm>
            <a:off x="1041400" y="2768600"/>
            <a:ext cx="10922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hape 9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pic" sz="quarter" idx="13"/>
          </p:nvPr>
        </p:nvSpPr>
        <p:spPr>
          <a:xfrm>
            <a:off x="7645400" y="2768600"/>
            <a:ext cx="4292600" cy="5715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8" name="Shape 98"/>
          <p:cNvSpPr/>
          <p:nvPr>
            <p:ph type="title"/>
          </p:nvPr>
        </p:nvSpPr>
        <p:spPr>
          <a:xfrm>
            <a:off x="1041400" y="266700"/>
            <a:ext cx="10922000" cy="2438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8AAB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9" name="Shape 99"/>
          <p:cNvSpPr/>
          <p:nvPr>
            <p:ph type="body" sz="half" idx="1"/>
          </p:nvPr>
        </p:nvSpPr>
        <p:spPr>
          <a:xfrm>
            <a:off x="1041400" y="2768600"/>
            <a:ext cx="5334000" cy="57150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2800"/>
              </a:spcBef>
              <a:buBlip>
                <a:blip r:embed="rId2"/>
              </a:buBlip>
              <a:defRPr sz="3000"/>
            </a:lvl1pPr>
            <a:lvl2pPr marL="762000" indent="-381000">
              <a:spcBef>
                <a:spcPts val="2800"/>
              </a:spcBef>
              <a:buBlip>
                <a:blip r:embed="rId2"/>
              </a:buBlip>
              <a:defRPr sz="3000"/>
            </a:lvl2pPr>
            <a:lvl3pPr marL="1143000" indent="-381000">
              <a:spcBef>
                <a:spcPts val="2800"/>
              </a:spcBef>
              <a:buBlip>
                <a:blip r:embed="rId2"/>
              </a:buBlip>
              <a:defRPr sz="3000"/>
            </a:lvl3pPr>
            <a:lvl4pPr marL="1524000" indent="-381000">
              <a:spcBef>
                <a:spcPts val="2800"/>
              </a:spcBef>
              <a:buBlip>
                <a:blip r:embed="rId2"/>
              </a:buBlip>
              <a:defRPr sz="3000"/>
            </a:lvl4pPr>
            <a:lvl5pPr marL="1905000" indent="-3810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hape 10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" name="Shape 10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041400" y="1473200"/>
            <a:ext cx="10922000" cy="680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title"/>
          </p:nvPr>
        </p:nvSpPr>
        <p:spPr>
          <a:xfrm>
            <a:off x="1041400" y="254000"/>
            <a:ext cx="10922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Shape 5"/>
          <p:cNvSpPr/>
          <p:nvPr>
            <p:ph type="sldNum" sz="quarter" idx="2"/>
          </p:nvPr>
        </p:nvSpPr>
        <p:spPr>
          <a:xfrm>
            <a:off x="6352743" y="9474200"/>
            <a:ext cx="312014" cy="29982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400">
                <a:solidFill>
                  <a:srgbClr val="5C88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transition xmlns:p14="http://schemas.microsoft.com/office/powerpoint/2010/main" spd="med" advClick="1"/>
  <p:txStyles>
    <p:titleStyle>
      <a:lvl1pPr marL="0" marR="0" indent="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.tif"/><Relationship Id="rId4" Type="http://schemas.openxmlformats.org/officeDocument/2006/relationships/image" Target="../media/image2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tif"/><Relationship Id="rId4" Type="http://schemas.openxmlformats.org/officeDocument/2006/relationships/image" Target="../media/image4.tif"/><Relationship Id="rId5" Type="http://schemas.openxmlformats.org/officeDocument/2006/relationships/image" Target="../media/image5.t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6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7.tif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APUSH Review: Key Concept 5.1 (Revised)</a:t>
            </a:r>
          </a:p>
        </p:txBody>
      </p:sp>
      <p:sp>
        <p:nvSpPr>
          <p:cNvPr id="168" name="Shape 168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Everything You Need To Know About Key Concept 5.1 To Succeed In APUSH </a:t>
            </a:r>
          </a:p>
        </p:txBody>
      </p:sp>
      <p:sp>
        <p:nvSpPr>
          <p:cNvPr id="169" name="Shape 169"/>
          <p:cNvSpPr/>
          <p:nvPr/>
        </p:nvSpPr>
        <p:spPr>
          <a:xfrm>
            <a:off x="2954866" y="821266"/>
            <a:ext cx="7343313" cy="4273221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700">
                <a:solidFill>
                  <a:srgbClr val="DEDE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Shoutouts to Mr. Ellingon’s class in North Dakota!, Mrs. Terry’s class at LCHC, Mr. Baker’s class, and Ms. Clay’s class from Texas. Thanks for the support!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type="title"/>
          </p:nvPr>
        </p:nvSpPr>
        <p:spPr>
          <a:xfrm>
            <a:off x="1041400" y="266700"/>
            <a:ext cx="10922000" cy="1217084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Key Concept 5.1</a:t>
            </a:r>
          </a:p>
        </p:txBody>
      </p:sp>
      <p:sp>
        <p:nvSpPr>
          <p:cNvPr id="172" name="Shape 172"/>
          <p:cNvSpPr/>
          <p:nvPr>
            <p:ph type="body" idx="1"/>
          </p:nvPr>
        </p:nvSpPr>
        <p:spPr>
          <a:xfrm>
            <a:off x="296333" y="1786466"/>
            <a:ext cx="12412134" cy="7679268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“The United States became more connected with the world, pursued an expansionist foreign policy in the Western Hemisphere, and emerged as the destination for many migrants from other countries.”</a:t>
            </a:r>
          </a:p>
          <a:p>
            <a:pPr lvl="1">
              <a:buBlip>
                <a:blip r:embed="rId2"/>
              </a:buBlip>
            </a:pPr>
            <a:r>
              <a:t>Page  53</a:t>
            </a:r>
          </a:p>
          <a:p>
            <a:pPr>
              <a:buBlip>
                <a:blip r:embed="rId2"/>
              </a:buBlip>
            </a:pPr>
            <a:r>
              <a:t>Big Idea Questions:</a:t>
            </a:r>
          </a:p>
          <a:p>
            <a:pPr lvl="1">
              <a:buBlip>
                <a:blip r:embed="rId2"/>
              </a:buBlip>
            </a:pPr>
            <a:r>
              <a:t>What were the social, economic and political impacts of Manifest Destiny and westward expansion?</a:t>
            </a:r>
          </a:p>
          <a:p>
            <a:pPr lvl="1">
              <a:buBlip>
                <a:blip r:embed="rId2"/>
              </a:buBlip>
            </a:pPr>
            <a:r>
              <a:t>What were reasons for, and goals of the nativist movement that emerged during this time?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title"/>
          </p:nvPr>
        </p:nvSpPr>
        <p:spPr>
          <a:xfrm>
            <a:off x="1041400" y="266700"/>
            <a:ext cx="10922000" cy="1217084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Key Concept 5.1, I</a:t>
            </a:r>
          </a:p>
        </p:txBody>
      </p:sp>
      <p:sp>
        <p:nvSpPr>
          <p:cNvPr id="175" name="Shape 175"/>
          <p:cNvSpPr/>
          <p:nvPr>
            <p:ph type="body" idx="1"/>
          </p:nvPr>
        </p:nvSpPr>
        <p:spPr>
          <a:xfrm>
            <a:off x="296333" y="1786466"/>
            <a:ext cx="12412134" cy="7679268"/>
          </a:xfrm>
          <a:prstGeom prst="rect">
            <a:avLst/>
          </a:prstGeom>
        </p:spPr>
        <p:txBody>
          <a:bodyPr/>
          <a:lstStyle/>
          <a:p>
            <a:pPr marL="315594" indent="-315594" defTabSz="414781">
              <a:spcBef>
                <a:spcPts val="2200"/>
              </a:spcBef>
              <a:buBlip>
                <a:blip r:embed="rId2"/>
              </a:buBlip>
              <a:defRPr sz="2556"/>
            </a:pPr>
            <a:r>
              <a:t>“Popular enthusiasm for U.S. expansion, bolstered by economic and security interests, resulted in the acquisition of new territories, substantial migration westward, and new overseas initiatives.”</a:t>
            </a:r>
          </a:p>
          <a:p>
            <a:pPr lvl="1" marL="631189" indent="-315594" defTabSz="414781">
              <a:spcBef>
                <a:spcPts val="2200"/>
              </a:spcBef>
              <a:buBlip>
                <a:blip r:embed="rId2"/>
              </a:buBlip>
              <a:defRPr sz="2556"/>
            </a:pPr>
            <a:r>
              <a:t>Page  53</a:t>
            </a:r>
          </a:p>
          <a:p>
            <a:pPr marL="315594" indent="-315594" defTabSz="414781">
              <a:spcBef>
                <a:spcPts val="2200"/>
              </a:spcBef>
              <a:buBlip>
                <a:blip r:embed="rId2"/>
              </a:buBlip>
              <a:defRPr sz="2556"/>
            </a:pPr>
            <a:r>
              <a:t>A) Reasons for westward migration:</a:t>
            </a:r>
          </a:p>
          <a:p>
            <a:pPr lvl="1" marL="631189" indent="-315594" defTabSz="414781">
              <a:spcBef>
                <a:spcPts val="2200"/>
              </a:spcBef>
              <a:buBlip>
                <a:blip r:embed="rId2"/>
              </a:buBlip>
              <a:defRPr sz="2556"/>
            </a:pPr>
            <a:r>
              <a:t>Access to natural and mineral resources</a:t>
            </a:r>
          </a:p>
          <a:p>
            <a:pPr lvl="2" marL="946784" indent="-315594" defTabSz="414781">
              <a:spcBef>
                <a:spcPts val="2200"/>
              </a:spcBef>
              <a:buBlip>
                <a:blip r:embed="rId2"/>
              </a:buBlip>
              <a:defRPr sz="2556"/>
            </a:pPr>
            <a:r>
              <a:t>California Gold Rush (1840s)</a:t>
            </a:r>
          </a:p>
          <a:p>
            <a:pPr lvl="2" marL="946784" indent="-315594" defTabSz="414781">
              <a:spcBef>
                <a:spcPts val="2200"/>
              </a:spcBef>
              <a:buBlip>
                <a:blip r:embed="rId2"/>
              </a:buBlip>
              <a:defRPr sz="2556"/>
            </a:pPr>
            <a:r>
              <a:t>Comstock Lode - silver, settlements built around resources</a:t>
            </a:r>
          </a:p>
          <a:p>
            <a:pPr lvl="1" marL="631189" indent="-315594" defTabSz="414781">
              <a:spcBef>
                <a:spcPts val="2200"/>
              </a:spcBef>
              <a:buBlip>
                <a:blip r:embed="rId2"/>
              </a:buBlip>
              <a:defRPr sz="2556"/>
            </a:pPr>
            <a:r>
              <a:t>Economic opportunities:</a:t>
            </a:r>
          </a:p>
          <a:p>
            <a:pPr lvl="2" marL="946784" indent="-315594" defTabSz="414781">
              <a:spcBef>
                <a:spcPts val="2200"/>
              </a:spcBef>
              <a:buBlip>
                <a:blip r:embed="rId2"/>
              </a:buBlip>
              <a:defRPr sz="2556"/>
            </a:pPr>
            <a:r>
              <a:t>“Safety-valve” theory - idea that one could always pack up and move out west and make $</a:t>
            </a:r>
          </a:p>
          <a:p>
            <a:pPr lvl="1" marL="631189" indent="-315594" defTabSz="414781">
              <a:spcBef>
                <a:spcPts val="2200"/>
              </a:spcBef>
              <a:buBlip>
                <a:blip r:embed="rId2"/>
              </a:buBlip>
              <a:defRPr sz="2556"/>
            </a:pPr>
            <a:r>
              <a:t>Religious refuge:</a:t>
            </a:r>
          </a:p>
          <a:p>
            <a:pPr lvl="2" marL="946784" indent="-315594" defTabSz="414781">
              <a:spcBef>
                <a:spcPts val="2200"/>
              </a:spcBef>
              <a:buBlip>
                <a:blip r:embed="rId2"/>
              </a:buBlip>
              <a:defRPr sz="2556"/>
            </a:pPr>
            <a:r>
              <a:t>Mormons, led by Brigham Young, moved west to Utah</a:t>
            </a:r>
          </a:p>
        </p:txBody>
      </p:sp>
      <p:pic>
        <p:nvPicPr>
          <p:cNvPr id="176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66625" y="1424640"/>
            <a:ext cx="5939457" cy="4567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13948" y="1479550"/>
            <a:ext cx="3049786" cy="45670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xit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xit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5" grpId="1"/>
      <p:bldP build="whole" bldLvl="1" animBg="1" rev="0" advAuto="0" spid="177" grpId="4"/>
      <p:bldP build="whole" bldLvl="1" animBg="1" rev="0" advAuto="0" spid="176" grpId="2"/>
      <p:bldP build="whole" bldLvl="1" animBg="1" rev="0" advAuto="0" spid="176" grpId="5"/>
      <p:bldP build="whole" bldLvl="1" animBg="1" rev="0" advAuto="0" spid="177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type="title"/>
          </p:nvPr>
        </p:nvSpPr>
        <p:spPr>
          <a:xfrm>
            <a:off x="1041400" y="266700"/>
            <a:ext cx="10922000" cy="1217084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Key Concept 5.1, I</a:t>
            </a:r>
          </a:p>
        </p:txBody>
      </p:sp>
      <p:sp>
        <p:nvSpPr>
          <p:cNvPr id="180" name="Shape 180"/>
          <p:cNvSpPr/>
          <p:nvPr>
            <p:ph type="body" idx="1"/>
          </p:nvPr>
        </p:nvSpPr>
        <p:spPr>
          <a:xfrm>
            <a:off x="296333" y="1786466"/>
            <a:ext cx="12412134" cy="7679268"/>
          </a:xfrm>
          <a:prstGeom prst="rect">
            <a:avLst/>
          </a:prstGeom>
        </p:spPr>
        <p:txBody>
          <a:bodyPr/>
          <a:lstStyle/>
          <a:p>
            <a:pPr marL="262254" indent="-262254" defTabSz="344677">
              <a:spcBef>
                <a:spcPts val="1800"/>
              </a:spcBef>
              <a:buBlip>
                <a:blip r:embed="rId2"/>
              </a:buBlip>
              <a:defRPr sz="2124"/>
            </a:pPr>
            <a:r>
              <a:t>B) Reasons for Manifest Destiny:</a:t>
            </a:r>
          </a:p>
          <a:p>
            <a:pPr lvl="1" marL="524509" indent="-262254" defTabSz="344677">
              <a:spcBef>
                <a:spcPts val="1800"/>
              </a:spcBef>
              <a:buBlip>
                <a:blip r:embed="rId2"/>
              </a:buBlip>
              <a:defRPr sz="2124"/>
            </a:pPr>
            <a:r>
              <a:t>Spread US institutions and beliefs</a:t>
            </a:r>
          </a:p>
          <a:p>
            <a:pPr lvl="1" marL="524509" indent="-262254" defTabSz="344677">
              <a:spcBef>
                <a:spcPts val="1800"/>
              </a:spcBef>
              <a:buBlip>
                <a:blip r:embed="rId2"/>
              </a:buBlip>
              <a:defRPr sz="2124"/>
            </a:pPr>
            <a:r>
              <a:t>Economic motives - access to land</a:t>
            </a:r>
          </a:p>
          <a:p>
            <a:pPr marL="262254" indent="-262254" defTabSz="344677">
              <a:spcBef>
                <a:spcPts val="1800"/>
              </a:spcBef>
              <a:buBlip>
                <a:blip r:embed="rId2"/>
              </a:buBlip>
              <a:defRPr sz="2124"/>
            </a:pPr>
            <a:r>
              <a:t>C) Ways the US gained land:</a:t>
            </a:r>
          </a:p>
          <a:p>
            <a:pPr lvl="1" marL="524509" indent="-262254" defTabSz="344677">
              <a:spcBef>
                <a:spcPts val="1800"/>
              </a:spcBef>
              <a:buBlip>
                <a:blip r:embed="rId2"/>
              </a:buBlip>
              <a:defRPr sz="2124"/>
            </a:pPr>
            <a:r>
              <a:t>Mexican-American War:</a:t>
            </a:r>
          </a:p>
          <a:p>
            <a:pPr lvl="2" marL="786764" indent="-262254" defTabSz="344677">
              <a:spcBef>
                <a:spcPts val="1800"/>
              </a:spcBef>
              <a:buBlip>
                <a:blip r:embed="rId2"/>
              </a:buBlip>
              <a:defRPr sz="2124"/>
            </a:pPr>
            <a:r>
              <a:t>US defeated Mexico, gained the Mexican Cession</a:t>
            </a:r>
          </a:p>
          <a:p>
            <a:pPr lvl="1" marL="524509" indent="-262254" defTabSz="344677">
              <a:spcBef>
                <a:spcPts val="1800"/>
              </a:spcBef>
              <a:buBlip>
                <a:blip r:embed="rId2"/>
              </a:buBlip>
              <a:defRPr sz="2124"/>
            </a:pPr>
            <a:r>
              <a:t>Negotiations: </a:t>
            </a:r>
          </a:p>
          <a:p>
            <a:pPr lvl="2" marL="786764" indent="-262254" defTabSz="344677">
              <a:spcBef>
                <a:spcPts val="1800"/>
              </a:spcBef>
              <a:buBlip>
                <a:blip r:embed="rId2"/>
              </a:buBlip>
              <a:defRPr sz="2124"/>
            </a:pPr>
            <a:r>
              <a:t>Gadsden Purchase</a:t>
            </a:r>
          </a:p>
          <a:p>
            <a:pPr lvl="2" marL="786764" indent="-262254" defTabSz="344677">
              <a:spcBef>
                <a:spcPts val="1800"/>
              </a:spcBef>
              <a:buBlip>
                <a:blip r:embed="rId2"/>
              </a:buBlip>
              <a:defRPr sz="2124"/>
            </a:pPr>
            <a:r>
              <a:t>Oregon Territory</a:t>
            </a:r>
          </a:p>
          <a:p>
            <a:pPr marL="262254" indent="-262254" defTabSz="344677">
              <a:spcBef>
                <a:spcPts val="1800"/>
              </a:spcBef>
              <a:buBlip>
                <a:blip r:embed="rId2"/>
              </a:buBlip>
              <a:defRPr sz="2124"/>
            </a:pPr>
            <a:r>
              <a:t>This land acquisition led to debates over:</a:t>
            </a:r>
          </a:p>
          <a:p>
            <a:pPr lvl="1" marL="524509" indent="-262254" defTabSz="344677">
              <a:spcBef>
                <a:spcPts val="1800"/>
              </a:spcBef>
              <a:buBlip>
                <a:blip r:embed="rId2"/>
              </a:buBlip>
              <a:defRPr sz="2124"/>
            </a:pPr>
            <a:r>
              <a:t>Slavery - Wilmot Proviso - sought to ban slavery in Mexican Cession; Free Soil Party - non extension of slavery</a:t>
            </a:r>
          </a:p>
          <a:p>
            <a:pPr lvl="1" marL="524509" indent="-262254" defTabSz="344677">
              <a:spcBef>
                <a:spcPts val="1800"/>
              </a:spcBef>
              <a:buBlip>
                <a:blip r:embed="rId2"/>
              </a:buBlip>
              <a:defRPr sz="2124"/>
            </a:pPr>
            <a:r>
              <a:t>Status of Natives and Mexicans -  how would they be incorporated?</a:t>
            </a:r>
          </a:p>
          <a:p>
            <a:pPr lvl="2" marL="786764" indent="-262254" defTabSz="344677">
              <a:spcBef>
                <a:spcPts val="1800"/>
              </a:spcBef>
              <a:buBlip>
                <a:blip r:embed="rId2"/>
              </a:buBlip>
              <a:defRPr sz="2124"/>
            </a:pPr>
            <a:r>
              <a:t>Mexicans were given a choice to become US citizens or move to other parts of Mexico</a:t>
            </a:r>
          </a:p>
        </p:txBody>
      </p:sp>
      <p:pic>
        <p:nvPicPr>
          <p:cNvPr id="181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65533" y="1532466"/>
            <a:ext cx="4743734" cy="3605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08666" y="118533"/>
            <a:ext cx="10160001" cy="4470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pasted-image.tif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731683" y="584200"/>
            <a:ext cx="9182101" cy="5994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18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Class="exit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Class="exit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0" grpId="1"/>
      <p:bldP build="whole" bldLvl="1" animBg="1" rev="0" advAuto="0" spid="182" grpId="5"/>
      <p:bldP build="whole" bldLvl="1" animBg="1" rev="0" advAuto="0" spid="183" grpId="6"/>
      <p:bldP build="whole" bldLvl="1" animBg="1" rev="0" advAuto="0" spid="183" grpId="4"/>
      <p:bldP build="whole" bldLvl="1" animBg="1" rev="0" advAuto="0" spid="181" grpId="2"/>
      <p:bldP build="whole" bldLvl="1" animBg="1" rev="0" advAuto="0" spid="182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type="title"/>
          </p:nvPr>
        </p:nvSpPr>
        <p:spPr>
          <a:xfrm>
            <a:off x="1041400" y="266700"/>
            <a:ext cx="10922000" cy="1217084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Key Concept 5.1, I</a:t>
            </a:r>
          </a:p>
        </p:txBody>
      </p:sp>
      <p:sp>
        <p:nvSpPr>
          <p:cNvPr id="186" name="Shape 186"/>
          <p:cNvSpPr/>
          <p:nvPr>
            <p:ph type="body" idx="1"/>
          </p:nvPr>
        </p:nvSpPr>
        <p:spPr>
          <a:xfrm>
            <a:off x="296333" y="1786466"/>
            <a:ext cx="12412134" cy="7679268"/>
          </a:xfrm>
          <a:prstGeom prst="rect">
            <a:avLst/>
          </a:prstGeom>
        </p:spPr>
        <p:txBody>
          <a:bodyPr/>
          <a:lstStyle/>
          <a:p>
            <a:pPr marL="404495" indent="-404495" defTabSz="531622">
              <a:spcBef>
                <a:spcPts val="2900"/>
              </a:spcBef>
              <a:buBlip>
                <a:blip r:embed="rId2"/>
              </a:buBlip>
              <a:defRPr sz="3276"/>
            </a:pPr>
            <a:r>
              <a:t>D) US government encouraged westward expansion</a:t>
            </a:r>
          </a:p>
          <a:p>
            <a:pPr lvl="1" marL="808990" indent="-404495" defTabSz="531622">
              <a:spcBef>
                <a:spcPts val="2900"/>
              </a:spcBef>
              <a:buBlip>
                <a:blip r:embed="rId2"/>
              </a:buBlip>
              <a:defRPr sz="3276"/>
            </a:pPr>
            <a:r>
              <a:t>Homestead Act (1862):</a:t>
            </a:r>
          </a:p>
          <a:p>
            <a:pPr lvl="2" marL="1213485" indent="-404495" defTabSz="531622">
              <a:spcBef>
                <a:spcPts val="2900"/>
              </a:spcBef>
              <a:buBlip>
                <a:blip r:embed="rId2"/>
              </a:buBlip>
              <a:defRPr sz="3276"/>
            </a:pPr>
            <a:r>
              <a:t>Provided 160 acres of land with the promise to live on and improve the land for 5 years</a:t>
            </a:r>
          </a:p>
          <a:p>
            <a:pPr lvl="1" marL="808990" indent="-404495" defTabSz="531622">
              <a:spcBef>
                <a:spcPts val="2900"/>
              </a:spcBef>
              <a:buBlip>
                <a:blip r:embed="rId2"/>
              </a:buBlip>
              <a:defRPr sz="3276"/>
            </a:pPr>
            <a:r>
              <a:t>Government provided subsidies to RRs </a:t>
            </a:r>
          </a:p>
          <a:p>
            <a:pPr marL="404495" indent="-404495" defTabSz="531622">
              <a:spcBef>
                <a:spcPts val="2900"/>
              </a:spcBef>
              <a:buBlip>
                <a:blip r:embed="rId2"/>
              </a:buBlip>
              <a:defRPr sz="3276"/>
            </a:pPr>
            <a:r>
              <a:t>E) US sought initiatives with Asia:</a:t>
            </a:r>
          </a:p>
          <a:p>
            <a:pPr lvl="1" marL="808990" indent="-404495" defTabSz="531622">
              <a:spcBef>
                <a:spcPts val="2900"/>
              </a:spcBef>
              <a:buBlip>
                <a:blip r:embed="rId2"/>
              </a:buBlip>
              <a:defRPr sz="3276"/>
            </a:pPr>
            <a:r>
              <a:t>Matthew Perry and the “opening” of Japan (1850s)</a:t>
            </a:r>
          </a:p>
          <a:p>
            <a:pPr lvl="1" marL="808990" indent="-404495" defTabSz="531622">
              <a:spcBef>
                <a:spcPts val="2900"/>
              </a:spcBef>
              <a:buBlip>
                <a:blip r:embed="rId2"/>
              </a:buBlip>
              <a:defRPr sz="3276"/>
            </a:pPr>
            <a:r>
              <a:t>Clipper ships allowed for increased and faster trade with China (tea)</a:t>
            </a:r>
          </a:p>
          <a:p>
            <a:pPr lvl="1" marL="808990" indent="-404495" defTabSz="531622">
              <a:spcBef>
                <a:spcPts val="2900"/>
              </a:spcBef>
              <a:buBlip>
                <a:blip r:embed="rId2"/>
              </a:buBlip>
              <a:defRPr sz="3276"/>
            </a:pPr>
            <a:r>
              <a:t>Missionaries were established in China to spread Christianity</a:t>
            </a:r>
          </a:p>
        </p:txBody>
      </p:sp>
      <p:pic>
        <p:nvPicPr>
          <p:cNvPr id="187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01366" y="5884333"/>
            <a:ext cx="5384436" cy="38767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91317" y="367829"/>
            <a:ext cx="3932520" cy="48977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xit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xit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8" grpId="4"/>
      <p:bldP build="whole" bldLvl="1" animBg="1" rev="0" advAuto="0" spid="188" grpId="5"/>
      <p:bldP build="whole" bldLvl="1" animBg="1" rev="0" advAuto="0" spid="187" grpId="2"/>
      <p:bldP build="whole" bldLvl="1" animBg="1" rev="0" advAuto="0" spid="187" grpId="3"/>
      <p:bldP build="p" bldLvl="5" animBg="1" rev="0" advAuto="0" spid="18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type="title"/>
          </p:nvPr>
        </p:nvSpPr>
        <p:spPr>
          <a:xfrm>
            <a:off x="1041400" y="266700"/>
            <a:ext cx="10922000" cy="1217084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Key Concept 5.1, II</a:t>
            </a:r>
          </a:p>
        </p:txBody>
      </p:sp>
      <p:sp>
        <p:nvSpPr>
          <p:cNvPr id="191" name="Shape 191"/>
          <p:cNvSpPr/>
          <p:nvPr>
            <p:ph type="body" idx="1"/>
          </p:nvPr>
        </p:nvSpPr>
        <p:spPr>
          <a:xfrm>
            <a:off x="296333" y="1786466"/>
            <a:ext cx="12412134" cy="7679268"/>
          </a:xfrm>
          <a:prstGeom prst="rect">
            <a:avLst/>
          </a:prstGeom>
        </p:spPr>
        <p:txBody>
          <a:bodyPr/>
          <a:lstStyle/>
          <a:p>
            <a:pPr marL="288925" indent="-288925" defTabSz="379729">
              <a:spcBef>
                <a:spcPts val="2000"/>
              </a:spcBef>
              <a:buBlip>
                <a:blip r:embed="rId2"/>
              </a:buBlip>
              <a:defRPr sz="2340"/>
            </a:pPr>
            <a:r>
              <a:t>“In the 1840s and 1850s, Americans continued to debate questions about rights and citizenship for various groups of US inhabitants.”</a:t>
            </a:r>
          </a:p>
          <a:p>
            <a:pPr lvl="1" marL="577850" indent="-288925" defTabSz="379729">
              <a:spcBef>
                <a:spcPts val="2000"/>
              </a:spcBef>
              <a:buBlip>
                <a:blip r:embed="rId2"/>
              </a:buBlip>
              <a:defRPr sz="2340"/>
            </a:pPr>
            <a:r>
              <a:t>Page  54</a:t>
            </a:r>
          </a:p>
          <a:p>
            <a:pPr marL="288925" indent="-288925" defTabSz="379729">
              <a:spcBef>
                <a:spcPts val="2000"/>
              </a:spcBef>
              <a:buBlip>
                <a:blip r:embed="rId2"/>
              </a:buBlip>
              <a:defRPr sz="2340"/>
            </a:pPr>
            <a:r>
              <a:t>A) Immigration from Europe and Asia</a:t>
            </a:r>
          </a:p>
          <a:p>
            <a:pPr lvl="1" marL="577850" indent="-288925" defTabSz="379729">
              <a:spcBef>
                <a:spcPts val="2000"/>
              </a:spcBef>
              <a:buBlip>
                <a:blip r:embed="rId2"/>
              </a:buBlip>
              <a:defRPr sz="2340"/>
            </a:pPr>
            <a:r>
              <a:t>European Immigrants:</a:t>
            </a:r>
          </a:p>
          <a:p>
            <a:pPr lvl="2" marL="866775" indent="-288925" defTabSz="379729">
              <a:spcBef>
                <a:spcPts val="2000"/>
              </a:spcBef>
              <a:buBlip>
                <a:blip r:embed="rId2"/>
              </a:buBlip>
              <a:defRPr sz="2340"/>
            </a:pPr>
            <a:r>
              <a:t>Irish - settled in cities in the Northeast, mostly Catholic</a:t>
            </a:r>
          </a:p>
          <a:p>
            <a:pPr lvl="2" marL="866775" indent="-288925" defTabSz="379729">
              <a:spcBef>
                <a:spcPts val="2000"/>
              </a:spcBef>
              <a:buBlip>
                <a:blip r:embed="rId2"/>
              </a:buBlip>
              <a:defRPr sz="2340"/>
            </a:pPr>
            <a:r>
              <a:t>Germans - settled on the “frontier” - Midwest - as farmers</a:t>
            </a:r>
          </a:p>
          <a:p>
            <a:pPr lvl="2" marL="866775" indent="-288925" defTabSz="379729">
              <a:spcBef>
                <a:spcPts val="2000"/>
              </a:spcBef>
              <a:buBlip>
                <a:blip r:embed="rId2"/>
              </a:buBlip>
              <a:defRPr sz="2340"/>
            </a:pPr>
            <a:r>
              <a:t>Many immigrant children attended parochial schools </a:t>
            </a:r>
          </a:p>
          <a:p>
            <a:pPr lvl="1" marL="577850" indent="-288925" defTabSz="379729">
              <a:spcBef>
                <a:spcPts val="2000"/>
              </a:spcBef>
              <a:buBlip>
                <a:blip r:embed="rId2"/>
              </a:buBlip>
              <a:defRPr sz="2340"/>
            </a:pPr>
            <a:r>
              <a:t>Asian Immigrants:</a:t>
            </a:r>
          </a:p>
          <a:p>
            <a:pPr lvl="2" marL="866775" indent="-288925" defTabSz="379729">
              <a:spcBef>
                <a:spcPts val="2000"/>
              </a:spcBef>
              <a:buBlip>
                <a:blip r:embed="rId2"/>
              </a:buBlip>
              <a:defRPr sz="2340"/>
            </a:pPr>
            <a:r>
              <a:t>Chinese immigrants settled on the West Coast in the 1850s</a:t>
            </a:r>
          </a:p>
          <a:p>
            <a:pPr lvl="3" marL="1155700" indent="-288925" defTabSz="379729">
              <a:spcBef>
                <a:spcPts val="2000"/>
              </a:spcBef>
              <a:buBlip>
                <a:blip r:embed="rId2"/>
              </a:buBlip>
              <a:defRPr sz="2340"/>
            </a:pPr>
            <a:r>
              <a:t>Worked in gold mines, factories, and farming</a:t>
            </a:r>
          </a:p>
          <a:p>
            <a:pPr lvl="3" marL="1155700" indent="-288925" defTabSz="379729">
              <a:spcBef>
                <a:spcPts val="2000"/>
              </a:spcBef>
              <a:buBlip>
                <a:blip r:embed="rId2"/>
              </a:buBlip>
              <a:defRPr sz="2340"/>
            </a:pPr>
            <a:r>
              <a:t>Later, the Chinese Exclusion Act (1882) forbid Chinese immigration</a:t>
            </a:r>
          </a:p>
          <a:p>
            <a:pPr marL="288925" indent="-288925" defTabSz="379729">
              <a:spcBef>
                <a:spcPts val="2000"/>
              </a:spcBef>
              <a:buBlip>
                <a:blip r:embed="rId2"/>
              </a:buBlip>
              <a:defRPr sz="2340"/>
            </a:pPr>
            <a:r>
              <a:t>Both immigrants settled in ethnic communities and preserved their own cultures</a:t>
            </a:r>
          </a:p>
        </p:txBody>
      </p:sp>
      <p:pic>
        <p:nvPicPr>
          <p:cNvPr id="192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451787" y="2540000"/>
            <a:ext cx="3520543" cy="48647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2" grpId="2"/>
      <p:bldP build="p" bldLvl="5" animBg="1" rev="0" advAuto="0" spid="19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type="title"/>
          </p:nvPr>
        </p:nvSpPr>
        <p:spPr>
          <a:xfrm>
            <a:off x="1041400" y="266700"/>
            <a:ext cx="10922000" cy="1217084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Key Concept 5.1, II</a:t>
            </a:r>
          </a:p>
        </p:txBody>
      </p:sp>
      <p:sp>
        <p:nvSpPr>
          <p:cNvPr id="195" name="Shape 195"/>
          <p:cNvSpPr/>
          <p:nvPr>
            <p:ph type="body" idx="1"/>
          </p:nvPr>
        </p:nvSpPr>
        <p:spPr>
          <a:xfrm>
            <a:off x="296333" y="1786466"/>
            <a:ext cx="12412134" cy="7679268"/>
          </a:xfrm>
          <a:prstGeom prst="rect">
            <a:avLst/>
          </a:prstGeom>
        </p:spPr>
        <p:txBody>
          <a:bodyPr/>
          <a:lstStyle/>
          <a:p>
            <a:pPr marL="315594" indent="-315594" defTabSz="414781">
              <a:spcBef>
                <a:spcPts val="2200"/>
              </a:spcBef>
              <a:buBlip>
                <a:blip r:embed="rId2"/>
              </a:buBlip>
              <a:defRPr sz="2556"/>
            </a:pPr>
            <a:r>
              <a:t>B) Emergence of </a:t>
            </a:r>
            <a:r>
              <a:rPr b="1" i="1" u="sng"/>
              <a:t>NATIVISM</a:t>
            </a:r>
            <a:r>
              <a:t>:</a:t>
            </a:r>
          </a:p>
          <a:p>
            <a:pPr lvl="1" marL="631189" indent="-315594" defTabSz="414781">
              <a:spcBef>
                <a:spcPts val="2200"/>
              </a:spcBef>
              <a:buBlip>
                <a:blip r:embed="rId2"/>
              </a:buBlip>
              <a:defRPr sz="2556"/>
            </a:pPr>
            <a:r>
              <a:t>Anti-Catholic </a:t>
            </a:r>
          </a:p>
          <a:p>
            <a:pPr lvl="1" marL="631189" indent="-315594" defTabSz="414781">
              <a:spcBef>
                <a:spcPts val="2200"/>
              </a:spcBef>
              <a:buBlip>
                <a:blip r:embed="rId2"/>
              </a:buBlip>
              <a:defRPr sz="2556"/>
            </a:pPr>
            <a:r>
              <a:t>Sought to limit immigrants’ political power</a:t>
            </a:r>
          </a:p>
          <a:p>
            <a:pPr lvl="2" marL="946784" indent="-315594" defTabSz="414781">
              <a:spcBef>
                <a:spcPts val="2200"/>
              </a:spcBef>
              <a:buBlip>
                <a:blip r:embed="rId2"/>
              </a:buBlip>
              <a:defRPr sz="2556"/>
            </a:pPr>
            <a:r>
              <a:t>Know-Nothing Party - anti-immigrant and anti-Catholic, sought to limit the power and influence of immigrants </a:t>
            </a:r>
          </a:p>
          <a:p>
            <a:pPr marL="315594" indent="-315594" defTabSz="414781">
              <a:spcBef>
                <a:spcPts val="2200"/>
              </a:spcBef>
              <a:buBlip>
                <a:blip r:embed="rId2"/>
              </a:buBlip>
              <a:defRPr sz="2556"/>
            </a:pPr>
            <a:r>
              <a:t>C) Conflicts with Mexican Americans and Natives:</a:t>
            </a:r>
          </a:p>
          <a:p>
            <a:pPr lvl="1" marL="631189" indent="-315594" defTabSz="414781">
              <a:spcBef>
                <a:spcPts val="2200"/>
              </a:spcBef>
              <a:buBlip>
                <a:blip r:embed="rId2"/>
              </a:buBlip>
              <a:defRPr sz="2556"/>
            </a:pPr>
            <a:r>
              <a:t>Sand Creek Massacre (1864) </a:t>
            </a:r>
          </a:p>
          <a:p>
            <a:pPr lvl="2" marL="946784" indent="-315594" defTabSz="414781">
              <a:spcBef>
                <a:spcPts val="2200"/>
              </a:spcBef>
              <a:buBlip>
                <a:blip r:embed="rId2"/>
              </a:buBlip>
              <a:defRPr sz="2556"/>
            </a:pPr>
            <a:r>
              <a:t>CO militia attacked Cheyenne Indians, killed over 100, mostly women and children</a:t>
            </a:r>
          </a:p>
          <a:p>
            <a:pPr lvl="1" marL="631189" indent="-315594" defTabSz="414781">
              <a:spcBef>
                <a:spcPts val="2200"/>
              </a:spcBef>
              <a:buBlip>
                <a:blip r:embed="rId2"/>
              </a:buBlip>
              <a:defRPr sz="2556"/>
            </a:pPr>
            <a:r>
              <a:t>Little Big Horn (Custer’s Last Stand) - Natives attacked and killed Custer and his men</a:t>
            </a:r>
          </a:p>
          <a:p>
            <a:pPr lvl="2" marL="946784" indent="-315594" defTabSz="414781">
              <a:spcBef>
                <a:spcPts val="2200"/>
              </a:spcBef>
              <a:buBlip>
                <a:blip r:embed="rId2"/>
              </a:buBlip>
              <a:defRPr sz="2556"/>
            </a:pPr>
            <a:r>
              <a:t>US sought to assimilate many Natives with the expectation they would adopt white ways</a:t>
            </a:r>
          </a:p>
        </p:txBody>
      </p:sp>
      <p:pic>
        <p:nvPicPr>
          <p:cNvPr id="196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89455" y="4923366"/>
            <a:ext cx="6425890" cy="47287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xit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6" grpId="2"/>
      <p:bldP build="p" bldLvl="5" animBg="1" rev="0" advAuto="0" spid="195" grpId="1"/>
      <p:bldP build="whole" bldLvl="1" animBg="1" rev="0" advAuto="0" spid="196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type="title"/>
          </p:nvPr>
        </p:nvSpPr>
        <p:spPr>
          <a:xfrm>
            <a:off x="1041400" y="266700"/>
            <a:ext cx="10922000" cy="1217084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Test Tips</a:t>
            </a:r>
          </a:p>
        </p:txBody>
      </p:sp>
      <p:sp>
        <p:nvSpPr>
          <p:cNvPr id="199" name="Shape 199"/>
          <p:cNvSpPr/>
          <p:nvPr>
            <p:ph type="body" idx="1"/>
          </p:nvPr>
        </p:nvSpPr>
        <p:spPr>
          <a:xfrm>
            <a:off x="296333" y="1786466"/>
            <a:ext cx="12412134" cy="7679268"/>
          </a:xfrm>
          <a:prstGeom prst="rect">
            <a:avLst/>
          </a:prstGeom>
        </p:spPr>
        <p:txBody>
          <a:bodyPr/>
          <a:lstStyle/>
          <a:p>
            <a:pPr marL="431165" indent="-431165" defTabSz="566674">
              <a:spcBef>
                <a:spcPts val="3100"/>
              </a:spcBef>
              <a:buBlip>
                <a:blip r:embed="rId2"/>
              </a:buBlip>
              <a:defRPr sz="3492"/>
            </a:pPr>
            <a:r>
              <a:t>Multiple-Choice and Short Answer:</a:t>
            </a:r>
          </a:p>
          <a:p>
            <a:pPr lvl="1" marL="862330" indent="-431165" defTabSz="566674">
              <a:spcBef>
                <a:spcPts val="3100"/>
              </a:spcBef>
              <a:buBlip>
                <a:blip r:embed="rId2"/>
              </a:buBlip>
              <a:defRPr sz="3492"/>
            </a:pPr>
            <a:r>
              <a:t>Reasons for Manifest Destiny</a:t>
            </a:r>
          </a:p>
          <a:p>
            <a:pPr lvl="1" marL="862330" indent="-431165" defTabSz="566674">
              <a:spcBef>
                <a:spcPts val="3100"/>
              </a:spcBef>
              <a:buBlip>
                <a:blip r:embed="rId2"/>
              </a:buBlip>
              <a:defRPr sz="3492"/>
            </a:pPr>
            <a:r>
              <a:t>Impacts of Mexican-American War on slavery</a:t>
            </a:r>
          </a:p>
          <a:p>
            <a:pPr lvl="1" marL="862330" indent="-431165" defTabSz="566674">
              <a:spcBef>
                <a:spcPts val="3100"/>
              </a:spcBef>
              <a:buBlip>
                <a:blip r:embed="rId2"/>
              </a:buBlip>
              <a:defRPr sz="3492"/>
            </a:pPr>
            <a:r>
              <a:t>Ways the US encouraged westward expansion</a:t>
            </a:r>
          </a:p>
          <a:p>
            <a:pPr lvl="1" marL="862330" indent="-431165" defTabSz="566674">
              <a:spcBef>
                <a:spcPts val="3100"/>
              </a:spcBef>
              <a:buBlip>
                <a:blip r:embed="rId2"/>
              </a:buBlip>
              <a:defRPr sz="3492"/>
            </a:pPr>
            <a:r>
              <a:t>Nativism - causes and examples</a:t>
            </a:r>
          </a:p>
          <a:p>
            <a:pPr marL="431165" indent="-431165" defTabSz="566674">
              <a:spcBef>
                <a:spcPts val="3100"/>
              </a:spcBef>
              <a:buBlip>
                <a:blip r:embed="rId2"/>
              </a:buBlip>
              <a:defRPr sz="3492"/>
            </a:pPr>
            <a:r>
              <a:t>Essays:</a:t>
            </a:r>
          </a:p>
          <a:p>
            <a:pPr lvl="1" marL="862330" indent="-431165" defTabSz="566674">
              <a:spcBef>
                <a:spcPts val="3100"/>
              </a:spcBef>
              <a:buBlip>
                <a:blip r:embed="rId2"/>
              </a:buBlip>
              <a:defRPr sz="3492"/>
            </a:pPr>
            <a:r>
              <a:t>How westward expansion led to tensions over slavery </a:t>
            </a:r>
          </a:p>
          <a:p>
            <a:pPr lvl="1" marL="862330" indent="-431165" defTabSz="566674">
              <a:spcBef>
                <a:spcPts val="3100"/>
              </a:spcBef>
              <a:buBlip>
                <a:blip r:embed="rId2"/>
              </a:buBlip>
              <a:defRPr sz="3492"/>
            </a:pPr>
            <a:r>
              <a:t>Comparing experiences of immigrants with other time period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type="title"/>
          </p:nvPr>
        </p:nvSpPr>
        <p:spPr>
          <a:xfrm>
            <a:off x="803605" y="266700"/>
            <a:ext cx="11244462" cy="2438400"/>
          </a:xfrm>
          <a:prstGeom prst="rect">
            <a:avLst/>
          </a:prstGeom>
        </p:spPr>
        <p:txBody>
          <a:bodyPr/>
          <a:lstStyle/>
          <a:p>
            <a:pPr/>
            <a:r>
              <a:t>See You Back Here For 5.2!</a:t>
            </a:r>
          </a:p>
        </p:txBody>
      </p:sp>
      <p:sp>
        <p:nvSpPr>
          <p:cNvPr id="202" name="Shape 202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Thanks for watching</a:t>
            </a:r>
          </a:p>
          <a:p>
            <a:pPr>
              <a:buBlip>
                <a:blip r:embed="rId2"/>
              </a:buBlip>
            </a:pPr>
            <a:r>
              <a:t>Good luck in May!</a:t>
            </a:r>
          </a:p>
        </p:txBody>
      </p:sp>
      <p:pic>
        <p:nvPicPr>
          <p:cNvPr id="203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19844" y="3045642"/>
            <a:ext cx="5143712" cy="51609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Blueprint">
  <a:themeElements>
    <a:clrScheme name="Blueprint">
      <a:dk1>
        <a:srgbClr val="AB7655"/>
      </a:dk1>
      <a:lt1>
        <a:srgbClr val="558AAB"/>
      </a:lt1>
      <a:dk2>
        <a:srgbClr val="53585F"/>
      </a:dk2>
      <a:lt2>
        <a:srgbClr val="DCDEE0"/>
      </a:lt2>
      <a:accent1>
        <a:srgbClr val="577198"/>
      </a:accent1>
      <a:accent2>
        <a:srgbClr val="59824B"/>
      </a:accent2>
      <a:accent3>
        <a:srgbClr val="B98F20"/>
      </a:accent3>
      <a:accent4>
        <a:srgbClr val="BF6322"/>
      </a:accent4>
      <a:accent5>
        <a:srgbClr val="902422"/>
      </a:accent5>
      <a:accent6>
        <a:srgbClr val="574170"/>
      </a:accent6>
      <a:hlink>
        <a:srgbClr val="0000FF"/>
      </a:hlink>
      <a:folHlink>
        <a:srgbClr val="FF00FF"/>
      </a:folHlink>
    </a:clrScheme>
    <a:fontScheme name="Blueprint">
      <a:majorFont>
        <a:latin typeface="Helvetica Neue Bold Condensed"/>
        <a:ea typeface="Helvetica Neue Bold Condensed"/>
        <a:cs typeface="Helvetica Neue Bold Condensed"/>
      </a:majorFont>
      <a:minorFont>
        <a:latin typeface="Helvetica Neue Light"/>
        <a:ea typeface="Helvetica Neue Light"/>
        <a:cs typeface="Helvetica Neue Light"/>
      </a:minorFont>
    </a:fontScheme>
    <a:fmtScheme name="Blue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DEDED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58AAB"/>
            </a:solidFill>
            <a:effectLst/>
            <a:uFillTx/>
            <a:latin typeface="+mj-lt"/>
            <a:ea typeface="+mj-ea"/>
            <a:cs typeface="+mj-cs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ueprint">
  <a:themeElements>
    <a:clrScheme name="Bluepri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577198"/>
      </a:accent1>
      <a:accent2>
        <a:srgbClr val="59824B"/>
      </a:accent2>
      <a:accent3>
        <a:srgbClr val="B98F20"/>
      </a:accent3>
      <a:accent4>
        <a:srgbClr val="BF6322"/>
      </a:accent4>
      <a:accent5>
        <a:srgbClr val="902422"/>
      </a:accent5>
      <a:accent6>
        <a:srgbClr val="574170"/>
      </a:accent6>
      <a:hlink>
        <a:srgbClr val="0000FF"/>
      </a:hlink>
      <a:folHlink>
        <a:srgbClr val="FF00FF"/>
      </a:folHlink>
    </a:clrScheme>
    <a:fontScheme name="Blueprint">
      <a:majorFont>
        <a:latin typeface="Helvetica Neue Bold Condensed"/>
        <a:ea typeface="Helvetica Neue Bold Condensed"/>
        <a:cs typeface="Helvetica Neue Bold Condensed"/>
      </a:majorFont>
      <a:minorFont>
        <a:latin typeface="Helvetica Neue Light"/>
        <a:ea typeface="Helvetica Neue Light"/>
        <a:cs typeface="Helvetica Neue Light"/>
      </a:minorFont>
    </a:fontScheme>
    <a:fmtScheme name="Blue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DEDED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58AAB"/>
            </a:solidFill>
            <a:effectLst/>
            <a:uFillTx/>
            <a:latin typeface="+mj-lt"/>
            <a:ea typeface="+mj-ea"/>
            <a:cs typeface="+mj-cs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