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Shape 13"/>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Shape 117"/>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Shape 118"/>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Shape 119"/>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Shape 120"/>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Shape 121"/>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Shape 131"/>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Shape 132"/>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Shape 133"/>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Shape 14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Shape 142"/>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Shape 15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hape 1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Shape 22"/>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Shape 23"/>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Shape 25"/>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Shape 26"/>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Shape 27"/>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Shape 28"/>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Shape 29"/>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Shape 30"/>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Shape 3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Shape 32"/>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Shape 41"/>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Shape 42"/>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Shape 43"/>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Shape 44"/>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Shape 45"/>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Shape 46"/>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Shape 47"/>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Shape 48"/>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Shape 49"/>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Shape 50"/>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Shape 51"/>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Shape 52"/>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Shape 5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Shape 54"/>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hape 63"/>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Shape 71"/>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Shape 72"/>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Shape 8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Shape 89"/>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7" name="Shape 97"/>
          <p:cNvSpPr/>
          <p:nvPr>
            <p:ph type="pic" sz="quarter" idx="13"/>
          </p:nvPr>
        </p:nvSpPr>
        <p:spPr>
          <a:xfrm>
            <a:off x="7645400" y="2768600"/>
            <a:ext cx="4292600" cy="5715000"/>
          </a:xfrm>
          <a:prstGeom prst="rect">
            <a:avLst/>
          </a:prstGeom>
          <a:ln w="9525">
            <a:round/>
          </a:ln>
        </p:spPr>
        <p:txBody>
          <a:bodyPr lIns="91439" tIns="45719" rIns="91439" bIns="45719" anchor="t">
            <a:noAutofit/>
          </a:bodyPr>
          <a:lstStyle/>
          <a:p>
            <a:pPr/>
          </a:p>
        </p:txBody>
      </p:sp>
      <p:sp>
        <p:nvSpPr>
          <p:cNvPr id="98" name="Shape 9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99" name="Shape 99"/>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Shape 3"/>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3.png"/><Relationship Id="rId4" Type="http://schemas.openxmlformats.org/officeDocument/2006/relationships/image" Target="../media/image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4.t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4.png"/><Relationship Id="rId4"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2.tif"/><Relationship Id="rId5" Type="http://schemas.openxmlformats.org/officeDocument/2006/relationships/image" Target="../media/image9.png"/><Relationship Id="rId6" Type="http://schemas.openxmlformats.org/officeDocument/2006/relationships/image" Target="../media/image10.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11.png"/><Relationship Id="rId4" Type="http://schemas.openxmlformats.org/officeDocument/2006/relationships/image" Target="../media/image12.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ctrTitle"/>
          </p:nvPr>
        </p:nvSpPr>
        <p:spPr>
          <a:xfrm>
            <a:off x="1422399" y="2315633"/>
            <a:ext cx="10541001" cy="2628901"/>
          </a:xfrm>
          <a:prstGeom prst="rect">
            <a:avLst/>
          </a:prstGeom>
        </p:spPr>
        <p:txBody>
          <a:bodyPr/>
          <a:lstStyle>
            <a:lvl1pPr algn="ctr" defTabSz="473201">
              <a:defRPr sz="5832"/>
            </a:lvl1pPr>
          </a:lstStyle>
          <a:p>
            <a:pPr/>
            <a:r>
              <a:t>APUSH Review: Key Concept 5.3, revised 2015 (Most up-to-date video)</a:t>
            </a:r>
          </a:p>
        </p:txBody>
      </p:sp>
      <p:sp>
        <p:nvSpPr>
          <p:cNvPr id="168" name="Shape 168"/>
          <p:cNvSpPr/>
          <p:nvPr>
            <p:ph type="subTitle" sz="quarter" idx="1"/>
          </p:nvPr>
        </p:nvSpPr>
        <p:spPr>
          <a:xfrm>
            <a:off x="1540933" y="5168900"/>
            <a:ext cx="10541001" cy="1371601"/>
          </a:xfrm>
          <a:prstGeom prst="rect">
            <a:avLst/>
          </a:prstGeom>
        </p:spPr>
        <p:txBody>
          <a:bodyPr/>
          <a:lstStyle>
            <a:lvl1pPr algn="ctr"/>
          </a:lstStyle>
          <a:p>
            <a:pPr/>
            <a:r>
              <a:t>Everything You Need To Know about key concept 5.3 to succeed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xfrm>
            <a:off x="1041400" y="266700"/>
            <a:ext cx="10922000" cy="1476673"/>
          </a:xfrm>
          <a:prstGeom prst="rect">
            <a:avLst/>
          </a:prstGeom>
        </p:spPr>
        <p:txBody>
          <a:bodyPr/>
          <a:lstStyle>
            <a:lvl1pPr algn="ctr"/>
          </a:lstStyle>
          <a:p>
            <a:pPr/>
            <a:r>
              <a:t>Key Concept 5.3, II</a:t>
            </a:r>
          </a:p>
        </p:txBody>
      </p:sp>
      <p:sp>
        <p:nvSpPr>
          <p:cNvPr id="207" name="Shape 207"/>
          <p:cNvSpPr/>
          <p:nvPr>
            <p:ph type="body" idx="1"/>
          </p:nvPr>
        </p:nvSpPr>
        <p:spPr>
          <a:xfrm>
            <a:off x="330200" y="1778000"/>
            <a:ext cx="12344400" cy="7696200"/>
          </a:xfrm>
          <a:prstGeom prst="rect">
            <a:avLst/>
          </a:prstGeom>
        </p:spPr>
        <p:txBody>
          <a:bodyPr/>
          <a:lstStyle/>
          <a:p>
            <a:pPr marL="315594" indent="-315594" defTabSz="414781">
              <a:spcBef>
                <a:spcPts val="2200"/>
              </a:spcBef>
              <a:buBlip>
                <a:blip r:embed="rId2"/>
              </a:buBlip>
              <a:defRPr sz="2556"/>
            </a:pPr>
            <a:r>
              <a:t>E) Ways the 14th and 15th amendments were restricted:</a:t>
            </a:r>
          </a:p>
          <a:p>
            <a:pPr lvl="1" marL="631189" indent="-315594" defTabSz="414781">
              <a:spcBef>
                <a:spcPts val="2200"/>
              </a:spcBef>
              <a:buBlip>
                <a:blip r:embed="rId2"/>
              </a:buBlip>
              <a:defRPr sz="2556"/>
            </a:pPr>
            <a:r>
              <a:t>Segregation: </a:t>
            </a:r>
          </a:p>
          <a:p>
            <a:pPr lvl="2" marL="946784" indent="-315594" defTabSz="414781">
              <a:spcBef>
                <a:spcPts val="2200"/>
              </a:spcBef>
              <a:buBlip>
                <a:blip r:embed="rId2"/>
              </a:buBlip>
              <a:defRPr sz="2556"/>
            </a:pPr>
            <a:r>
              <a:t>Jim Crow laws - upheld by </a:t>
            </a:r>
            <a:r>
              <a:rPr i="1"/>
              <a:t>Plessy v. Ferguson</a:t>
            </a:r>
            <a:r>
              <a:t> - “Separate but equal”</a:t>
            </a:r>
          </a:p>
          <a:p>
            <a:pPr lvl="1" marL="631189" indent="-315594" defTabSz="414781">
              <a:spcBef>
                <a:spcPts val="2200"/>
              </a:spcBef>
              <a:buBlip>
                <a:blip r:embed="rId2"/>
              </a:buBlip>
              <a:defRPr sz="2556"/>
            </a:pPr>
            <a:r>
              <a:t>Violence:</a:t>
            </a:r>
          </a:p>
          <a:p>
            <a:pPr lvl="2" marL="946784" indent="-315594" defTabSz="414781">
              <a:spcBef>
                <a:spcPts val="2200"/>
              </a:spcBef>
              <a:buBlip>
                <a:blip r:embed="rId2"/>
              </a:buBlip>
              <a:defRPr sz="2556"/>
            </a:pPr>
            <a:r>
              <a:t>KKK and White League - intimidated African Americans from voting</a:t>
            </a:r>
          </a:p>
          <a:p>
            <a:pPr lvl="1" marL="631189" indent="-315594" defTabSz="414781">
              <a:spcBef>
                <a:spcPts val="2200"/>
              </a:spcBef>
              <a:buBlip>
                <a:blip r:embed="rId2"/>
              </a:buBlip>
              <a:defRPr sz="2556"/>
            </a:pPr>
            <a:r>
              <a:t>Supreme Court decisions: </a:t>
            </a:r>
          </a:p>
          <a:p>
            <a:pPr lvl="2" marL="946784" indent="-315594" defTabSz="414781">
              <a:spcBef>
                <a:spcPts val="2200"/>
              </a:spcBef>
              <a:buBlip>
                <a:blip r:embed="rId2"/>
              </a:buBlip>
              <a:defRPr sz="2556"/>
            </a:pPr>
            <a:r>
              <a:t>Civil Rights Cases - individuals and private businesses could discriminate</a:t>
            </a:r>
          </a:p>
          <a:p>
            <a:pPr lvl="1" marL="631189" indent="-315594" defTabSz="414781">
              <a:spcBef>
                <a:spcPts val="2200"/>
              </a:spcBef>
              <a:buBlip>
                <a:blip r:embed="rId2"/>
              </a:buBlip>
              <a:defRPr sz="2556"/>
            </a:pPr>
            <a:r>
              <a:t>Local political tactics:</a:t>
            </a:r>
          </a:p>
          <a:p>
            <a:pPr lvl="2" marL="946784" indent="-315594" defTabSz="414781">
              <a:spcBef>
                <a:spcPts val="2200"/>
              </a:spcBef>
              <a:buBlip>
                <a:blip r:embed="rId2"/>
              </a:buBlip>
              <a:defRPr sz="2556"/>
            </a:pPr>
            <a:r>
              <a:t>Poll taxes, literacy tests, and grandfather clauses</a:t>
            </a:r>
          </a:p>
          <a:p>
            <a:pPr marL="315594" indent="-315594" defTabSz="414781">
              <a:spcBef>
                <a:spcPts val="2200"/>
              </a:spcBef>
              <a:buBlip>
                <a:blip r:embed="rId2"/>
              </a:buBlip>
              <a:defRPr sz="2556"/>
            </a:pPr>
            <a:r>
              <a:t>However, these amendments would be used in the 20th century to uphold civil rights</a:t>
            </a:r>
          </a:p>
          <a:p>
            <a:pPr lvl="1" marL="631189" indent="-315594" defTabSz="414781">
              <a:spcBef>
                <a:spcPts val="2200"/>
              </a:spcBef>
              <a:buBlip>
                <a:blip r:embed="rId2"/>
              </a:buBlip>
              <a:defRPr sz="2556"/>
            </a:pPr>
            <a:r>
              <a:t>Brown v. Board - overturned “separate but equal”</a:t>
            </a:r>
          </a:p>
        </p:txBody>
      </p:sp>
      <p:pic>
        <p:nvPicPr>
          <p:cNvPr id="208" name="pasted-image.png"/>
          <p:cNvPicPr>
            <a:picLocks noChangeAspect="1"/>
          </p:cNvPicPr>
          <p:nvPr/>
        </p:nvPicPr>
        <p:blipFill>
          <a:blip r:embed="rId3">
            <a:extLst/>
          </a:blip>
          <a:stretch>
            <a:fillRect/>
          </a:stretch>
        </p:blipFill>
        <p:spPr>
          <a:xfrm>
            <a:off x="4495800" y="-2117"/>
            <a:ext cx="4406864" cy="4509691"/>
          </a:xfrm>
          <a:prstGeom prst="rect">
            <a:avLst/>
          </a:prstGeom>
          <a:ln w="12700">
            <a:miter lim="400000"/>
          </a:ln>
        </p:spPr>
      </p:pic>
      <p:pic>
        <p:nvPicPr>
          <p:cNvPr id="209" name="pasted-image.tiff"/>
          <p:cNvPicPr>
            <a:picLocks noChangeAspect="1"/>
          </p:cNvPicPr>
          <p:nvPr/>
        </p:nvPicPr>
        <p:blipFill>
          <a:blip r:embed="rId4">
            <a:extLst/>
          </a:blip>
          <a:stretch>
            <a:fillRect/>
          </a:stretch>
        </p:blipFill>
        <p:spPr>
          <a:xfrm>
            <a:off x="1422400" y="1854199"/>
            <a:ext cx="10160000" cy="47244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7">
                                            <p:txEl>
                                              <p:pRg st="4" end="4"/>
                                            </p:txEl>
                                          </p:spTgt>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2" fill="hold">
                                  <p:stCondLst>
                                    <p:cond delay="0"/>
                                  </p:stCondLst>
                                  <p:iterate type="el" backwards="0">
                                    <p:tmAbs val="0"/>
                                  </p:iterate>
                                  <p:childTnLst>
                                    <p:set>
                                      <p:cBhvr>
                                        <p:cTn id="27" fill="hold"/>
                                        <p:tgtEl>
                                          <p:spTgt spid="20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207">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207">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207">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207">
                                            <p:txEl>
                                              <p:pRg st="8" end="8"/>
                                            </p:txEl>
                                          </p:spTgt>
                                        </p:tgtEl>
                                        <p:attrNameLst>
                                          <p:attrName>style.visibility</p:attrName>
                                        </p:attrNameLst>
                                      </p:cBhvr>
                                      <p:to>
                                        <p:strVal val="visible"/>
                                      </p:to>
                                    </p:set>
                                  </p:childTnLst>
                                </p:cTn>
                              </p:par>
                            </p:childTnLst>
                          </p:cTn>
                        </p:par>
                        <p:par>
                          <p:cTn id="44" fill="hold">
                            <p:stCondLst>
                              <p:cond delay="0"/>
                            </p:stCondLst>
                            <p:childTnLst>
                              <p:par>
                                <p:cTn id="45" presetClass="entr" nodeType="afterEffect" presetSubtype="0" presetID="1" grpId="3" fill="hold">
                                  <p:stCondLst>
                                    <p:cond delay="0"/>
                                  </p:stCondLst>
                                  <p:iterate type="el" backwards="0">
                                    <p:tmAbs val="0"/>
                                  </p:iterate>
                                  <p:childTnLst>
                                    <p:set>
                                      <p:cBhvr>
                                        <p:cTn id="46" fill="hold"/>
                                        <p:tgtEl>
                                          <p:spTgt spid="20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207">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207">
                                            <p:txEl>
                                              <p:pRg st="10" end="10"/>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0" presetID="1" grpId="4" fill="hold">
                                  <p:stCondLst>
                                    <p:cond delay="0"/>
                                  </p:stCondLst>
                                  <p:iterate type="el" backwards="0">
                                    <p:tmAbs val="0"/>
                                  </p:iterate>
                                  <p:childTnLst>
                                    <p:set>
                                      <p:cBhvr>
                                        <p:cTn id="57" fill="hold">
                                          <p:stCondLst>
                                            <p:cond delay="0"/>
                                          </p:stCondLst>
                                        </p:cTn>
                                        <p:tgtEl>
                                          <p:spTgt spid="208"/>
                                        </p:tgtEl>
                                        <p:attrNameLst>
                                          <p:attrName>style.visibility</p:attrName>
                                        </p:attrNameLst>
                                      </p:cBhvr>
                                      <p:to>
                                        <p:strVal val="hidden"/>
                                      </p:to>
                                    </p:set>
                                  </p:childTnLst>
                                </p:cTn>
                              </p:par>
                            </p:childTnLst>
                          </p:cTn>
                        </p:par>
                        <p:par>
                          <p:cTn id="58" fill="hold">
                            <p:stCondLst>
                              <p:cond delay="0"/>
                            </p:stCondLst>
                            <p:childTnLst>
                              <p:par>
                                <p:cTn id="59" presetClass="exit" nodeType="afterEffect" presetSubtype="0" presetID="1" grpId="5" fill="hold">
                                  <p:stCondLst>
                                    <p:cond delay="0"/>
                                  </p:stCondLst>
                                  <p:iterate type="el" backwards="0">
                                    <p:tmAbs val="0"/>
                                  </p:iterate>
                                  <p:childTnLst>
                                    <p:set>
                                      <p:cBhvr>
                                        <p:cTn id="60" fill="hold">
                                          <p:stCondLst>
                                            <p:cond delay="0"/>
                                          </p:stCondLst>
                                        </p:cTn>
                                        <p:tgtEl>
                                          <p:spTgt spid="20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4"/>
      <p:bldP build="whole" bldLvl="1" animBg="1" rev="0" advAuto="0" spid="209" grpId="3"/>
      <p:bldP build="p" bldLvl="5" animBg="1" rev="0" advAuto="0" spid="207" grpId="1"/>
      <p:bldP build="whole" bldLvl="1" animBg="1" rev="0" advAuto="0" spid="209" grpId="5"/>
      <p:bldP build="whole" bldLvl="1" animBg="1" rev="0" advAuto="0" spid="208" grpId="2"/>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xfrm>
            <a:off x="1041400" y="266700"/>
            <a:ext cx="10922000" cy="1476673"/>
          </a:xfrm>
          <a:prstGeom prst="rect">
            <a:avLst/>
          </a:prstGeom>
        </p:spPr>
        <p:txBody>
          <a:bodyPr/>
          <a:lstStyle>
            <a:lvl1pPr algn="ctr"/>
          </a:lstStyle>
          <a:p>
            <a:pPr/>
            <a:r>
              <a:t>Test Tips</a:t>
            </a:r>
          </a:p>
        </p:txBody>
      </p:sp>
      <p:sp>
        <p:nvSpPr>
          <p:cNvPr id="212" name="Shape 212"/>
          <p:cNvSpPr/>
          <p:nvPr>
            <p:ph type="body" idx="1"/>
          </p:nvPr>
        </p:nvSpPr>
        <p:spPr>
          <a:xfrm>
            <a:off x="330200" y="1778000"/>
            <a:ext cx="12344400" cy="7696200"/>
          </a:xfrm>
          <a:prstGeom prst="rect">
            <a:avLst/>
          </a:prstGeom>
        </p:spPr>
        <p:txBody>
          <a:bodyPr/>
          <a:lstStyle/>
          <a:p>
            <a:pPr marL="431165" indent="-431165" defTabSz="566674">
              <a:spcBef>
                <a:spcPts val="3100"/>
              </a:spcBef>
              <a:buBlip>
                <a:blip r:embed="rId2"/>
              </a:buBlip>
              <a:defRPr sz="3492"/>
            </a:pPr>
            <a:r>
              <a:t>Multiple Choice and Short Answer:</a:t>
            </a:r>
          </a:p>
          <a:p>
            <a:pPr lvl="1" marL="862330" indent="-431165" defTabSz="566674">
              <a:spcBef>
                <a:spcPts val="3100"/>
              </a:spcBef>
              <a:buBlip>
                <a:blip r:embed="rId2"/>
              </a:buBlip>
              <a:defRPr sz="3492"/>
            </a:pPr>
            <a:r>
              <a:t>Reasons for the Union’s victory in the Civil War</a:t>
            </a:r>
          </a:p>
          <a:p>
            <a:pPr lvl="1" marL="862330" indent="-431165" defTabSz="566674">
              <a:spcBef>
                <a:spcPts val="3100"/>
              </a:spcBef>
              <a:buBlip>
                <a:blip r:embed="rId2"/>
              </a:buBlip>
              <a:defRPr sz="3492"/>
            </a:pPr>
            <a:r>
              <a:t>Ways Southern governments restricted 13-15  amendments</a:t>
            </a:r>
          </a:p>
          <a:p>
            <a:pPr lvl="1" marL="862330" indent="-431165" defTabSz="566674">
              <a:spcBef>
                <a:spcPts val="3100"/>
              </a:spcBef>
              <a:buBlip>
                <a:blip r:embed="rId2"/>
              </a:buBlip>
              <a:defRPr sz="3492"/>
            </a:pPr>
            <a:r>
              <a:t>WANING!</a:t>
            </a:r>
          </a:p>
          <a:p>
            <a:pPr marL="431165" indent="-431165" defTabSz="566674">
              <a:spcBef>
                <a:spcPts val="3100"/>
              </a:spcBef>
              <a:buBlip>
                <a:blip r:embed="rId2"/>
              </a:buBlip>
              <a:defRPr sz="3492"/>
            </a:pPr>
            <a:r>
              <a:t>Essays:</a:t>
            </a:r>
          </a:p>
          <a:p>
            <a:pPr lvl="1" marL="862330" indent="-431165" defTabSz="566674">
              <a:spcBef>
                <a:spcPts val="3100"/>
              </a:spcBef>
              <a:buBlip>
                <a:blip r:embed="rId2"/>
              </a:buBlip>
              <a:defRPr sz="3492"/>
            </a:pPr>
            <a:r>
              <a:t>Reconstruction as a turning point - discussing before and after</a:t>
            </a:r>
          </a:p>
          <a:p>
            <a:pPr lvl="1" marL="862330" indent="-431165" defTabSz="566674">
              <a:spcBef>
                <a:spcPts val="3100"/>
              </a:spcBef>
              <a:buBlip>
                <a:blip r:embed="rId2"/>
              </a:buBlip>
              <a:defRPr sz="3492"/>
            </a:pPr>
            <a:r>
              <a:t>Connecting Reconstruction Amendments to Civil Rights Movement of the 1950s and 1960s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1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2"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4" name="Shape 214"/>
          <p:cNvSpPr/>
          <p:nvPr>
            <p:ph type="title"/>
          </p:nvPr>
        </p:nvSpPr>
        <p:spPr>
          <a:xfrm>
            <a:off x="286840" y="266700"/>
            <a:ext cx="12431119" cy="2438400"/>
          </a:xfrm>
          <a:prstGeom prst="rect">
            <a:avLst/>
          </a:prstGeom>
        </p:spPr>
        <p:txBody>
          <a:bodyPr/>
          <a:lstStyle>
            <a:lvl1pPr algn="ctr"/>
          </a:lstStyle>
          <a:p>
            <a:pPr/>
            <a:r>
              <a:t>See You Back Here For Key Concept 6.1!</a:t>
            </a:r>
          </a:p>
        </p:txBody>
      </p:sp>
      <p:sp>
        <p:nvSpPr>
          <p:cNvPr id="215" name="Shape 215"/>
          <p:cNvSpPr/>
          <p:nvPr>
            <p:ph type="body" sz="half" idx="1"/>
          </p:nvPr>
        </p:nvSpPr>
        <p:spPr>
          <a:prstGeom prst="rect">
            <a:avLst/>
          </a:prstGeom>
        </p:spPr>
        <p:txBody>
          <a:bodyPr/>
          <a:lstStyle/>
          <a:p>
            <a:pPr>
              <a:buBlip>
                <a:blip r:embed="rId2"/>
              </a:buBlip>
            </a:pPr>
            <a:r>
              <a:t>Thanks for watching!</a:t>
            </a:r>
          </a:p>
          <a:p>
            <a:pPr>
              <a:buBlip>
                <a:blip r:embed="rId2"/>
              </a:buBlip>
            </a:pPr>
            <a:r>
              <a:t>Best of luck in May</a:t>
            </a:r>
          </a:p>
        </p:txBody>
      </p:sp>
      <p:pic>
        <p:nvPicPr>
          <p:cNvPr id="216" name="pasted-image.tiff"/>
          <p:cNvPicPr>
            <a:picLocks noChangeAspect="1"/>
          </p:cNvPicPr>
          <p:nvPr/>
        </p:nvPicPr>
        <p:blipFill>
          <a:blip r:embed="rId3">
            <a:extLst/>
          </a:blip>
          <a:stretch>
            <a:fillRect/>
          </a:stretch>
        </p:blipFill>
        <p:spPr>
          <a:xfrm>
            <a:off x="7438541" y="2834398"/>
            <a:ext cx="4706318" cy="5583404"/>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0" name="Shape 170"/>
          <p:cNvSpPr/>
          <p:nvPr>
            <p:ph type="title"/>
          </p:nvPr>
        </p:nvSpPr>
        <p:spPr>
          <a:xfrm>
            <a:off x="1041400" y="266700"/>
            <a:ext cx="10922000" cy="1476673"/>
          </a:xfrm>
          <a:prstGeom prst="rect">
            <a:avLst/>
          </a:prstGeom>
        </p:spPr>
        <p:txBody>
          <a:bodyPr/>
          <a:lstStyle>
            <a:lvl1pPr algn="ctr"/>
          </a:lstStyle>
          <a:p>
            <a:pPr/>
            <a:r>
              <a:t>Key Concept 5.3</a:t>
            </a:r>
          </a:p>
        </p:txBody>
      </p:sp>
      <p:sp>
        <p:nvSpPr>
          <p:cNvPr id="171" name="Shape 171"/>
          <p:cNvSpPr/>
          <p:nvPr>
            <p:ph type="body" idx="1"/>
          </p:nvPr>
        </p:nvSpPr>
        <p:spPr>
          <a:xfrm>
            <a:off x="330200" y="1778000"/>
            <a:ext cx="12344400" cy="7696200"/>
          </a:xfrm>
          <a:prstGeom prst="rect">
            <a:avLst/>
          </a:prstGeom>
        </p:spPr>
        <p:txBody>
          <a:bodyPr/>
          <a:lstStyle/>
          <a:p>
            <a:pPr>
              <a:buBlip>
                <a:blip r:embed="rId2"/>
              </a:buBlip>
            </a:pPr>
            <a:r>
              <a:t>“The Union victory in the Civil War and the contested reconstruction of the South settled the issues of slavery and secession, but left many questions about the power of the federal government and citizenship rights.”</a:t>
            </a:r>
          </a:p>
          <a:p>
            <a:pPr lvl="1">
              <a:buBlip>
                <a:blip r:embed="rId2"/>
              </a:buBlip>
            </a:pPr>
            <a:r>
              <a:t>Page 57</a:t>
            </a:r>
          </a:p>
          <a:p>
            <a:pPr>
              <a:buBlip>
                <a:blip r:embed="rId2"/>
              </a:buBlip>
            </a:pPr>
            <a:r>
              <a:t>Big Idea Questions</a:t>
            </a:r>
          </a:p>
          <a:p>
            <a:pPr lvl="1">
              <a:buBlip>
                <a:blip r:embed="rId2"/>
              </a:buBlip>
            </a:pPr>
            <a:r>
              <a:t>Why did the North prevail in the Civil War?</a:t>
            </a:r>
          </a:p>
          <a:p>
            <a:pPr lvl="1">
              <a:buBlip>
                <a:blip r:embed="rId2"/>
              </a:buBlip>
            </a:pPr>
            <a:r>
              <a:t>What impacts did the 13-15 amendments have on women and African Americans?</a:t>
            </a:r>
          </a:p>
          <a:p>
            <a:pPr lvl="1">
              <a:buBlip>
                <a:blip r:embed="rId2"/>
              </a:buBlip>
            </a:pPr>
            <a:r>
              <a:t>What were ways the South resisted the amendments?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1">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1"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1041400" y="266700"/>
            <a:ext cx="10922000" cy="1476673"/>
          </a:xfrm>
          <a:prstGeom prst="rect">
            <a:avLst/>
          </a:prstGeom>
        </p:spPr>
        <p:txBody>
          <a:bodyPr/>
          <a:lstStyle>
            <a:lvl1pPr algn="ctr"/>
          </a:lstStyle>
          <a:p>
            <a:pPr/>
            <a:r>
              <a:t>Key Concept 5.3, I</a:t>
            </a:r>
          </a:p>
        </p:txBody>
      </p:sp>
      <p:sp>
        <p:nvSpPr>
          <p:cNvPr id="174" name="Shape 174"/>
          <p:cNvSpPr/>
          <p:nvPr>
            <p:ph type="body" idx="1"/>
          </p:nvPr>
        </p:nvSpPr>
        <p:spPr>
          <a:xfrm>
            <a:off x="330200" y="1778000"/>
            <a:ext cx="12344400" cy="7696200"/>
          </a:xfrm>
          <a:prstGeom prst="rect">
            <a:avLst/>
          </a:prstGeom>
        </p:spPr>
        <p:txBody>
          <a:bodyPr/>
          <a:lstStyle/>
          <a:p>
            <a:pPr marL="333375" indent="-333375" defTabSz="438150">
              <a:spcBef>
                <a:spcPts val="2400"/>
              </a:spcBef>
              <a:buBlip>
                <a:blip r:embed="rId2"/>
              </a:buBlip>
              <a:defRPr sz="2700"/>
            </a:pPr>
            <a:r>
              <a:t>“The North’s greater manpower and industrial resources, the leadership of Abraham Lincoln and others, and the decision to emancipate slaves eventually led to the Union military victory over the Confederacy in the devastating Civil War.” - page 57</a:t>
            </a:r>
          </a:p>
          <a:p>
            <a:pPr marL="333375" indent="-333375" defTabSz="438150">
              <a:spcBef>
                <a:spcPts val="2400"/>
              </a:spcBef>
              <a:buBlip>
                <a:blip r:embed="rId2"/>
              </a:buBlip>
              <a:defRPr sz="2700"/>
            </a:pPr>
            <a:r>
              <a:t>A) North and South dedicated their economies and societies to fighting the war</a:t>
            </a:r>
          </a:p>
          <a:p>
            <a:pPr lvl="1" marL="666750" indent="-333375" defTabSz="438150">
              <a:spcBef>
                <a:spcPts val="2400"/>
              </a:spcBef>
              <a:buBlip>
                <a:blip r:embed="rId2"/>
              </a:buBlip>
              <a:defRPr sz="2700"/>
            </a:pPr>
            <a:r>
              <a:t>Conscription (draft) instituted in both regions</a:t>
            </a:r>
          </a:p>
          <a:p>
            <a:pPr lvl="1" marL="666750" indent="-333375" defTabSz="438150">
              <a:spcBef>
                <a:spcPts val="2400"/>
              </a:spcBef>
              <a:buBlip>
                <a:blip r:embed="rId2"/>
              </a:buBlip>
              <a:defRPr sz="2700"/>
            </a:pPr>
            <a:r>
              <a:t>Opposition persisted in both regions</a:t>
            </a:r>
          </a:p>
          <a:p>
            <a:pPr lvl="2" marL="1000125" indent="-333375" defTabSz="438150">
              <a:spcBef>
                <a:spcPts val="2400"/>
              </a:spcBef>
              <a:buBlip>
                <a:blip r:embed="rId2"/>
              </a:buBlip>
              <a:defRPr sz="2700"/>
            </a:pPr>
            <a:r>
              <a:t>In the North:</a:t>
            </a:r>
          </a:p>
          <a:p>
            <a:pPr lvl="3" marL="1333500" indent="-333375" defTabSz="438150">
              <a:spcBef>
                <a:spcPts val="2400"/>
              </a:spcBef>
              <a:buBlip>
                <a:blip r:embed="rId2"/>
              </a:buBlip>
              <a:defRPr sz="2700"/>
            </a:pPr>
            <a:r>
              <a:t>MD newspapers were shut down by Lincoln, NYC Draft Riots - “Rich man’s war, but a poor man’s fight”</a:t>
            </a:r>
          </a:p>
          <a:p>
            <a:pPr lvl="2" marL="1000125" indent="-333375" defTabSz="438150">
              <a:spcBef>
                <a:spcPts val="2400"/>
              </a:spcBef>
              <a:buBlip>
                <a:blip r:embed="rId2"/>
              </a:buBlip>
              <a:defRPr sz="2700"/>
            </a:pPr>
            <a:r>
              <a:t>In the South:</a:t>
            </a:r>
          </a:p>
          <a:p>
            <a:pPr lvl="3" marL="1333500" indent="-333375" defTabSz="438150">
              <a:spcBef>
                <a:spcPts val="2400"/>
              </a:spcBef>
              <a:buBlip>
                <a:blip r:embed="rId2"/>
              </a:buBlip>
              <a:defRPr sz="2700"/>
            </a:pPr>
            <a:r>
              <a:t>Many farmers refused to fight, would not let slaves fight</a:t>
            </a:r>
          </a:p>
        </p:txBody>
      </p:sp>
      <p:pic>
        <p:nvPicPr>
          <p:cNvPr id="175" name="pasted-image.pdf"/>
          <p:cNvPicPr>
            <a:picLocks noChangeAspect="1"/>
          </p:cNvPicPr>
          <p:nvPr/>
        </p:nvPicPr>
        <p:blipFill>
          <a:blip r:embed="rId3">
            <a:extLst/>
          </a:blip>
          <a:stretch>
            <a:fillRect/>
          </a:stretch>
        </p:blipFill>
        <p:spPr>
          <a:xfrm>
            <a:off x="7010399" y="2115105"/>
            <a:ext cx="5854838" cy="4584145"/>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74">
                                            <p:txEl>
                                              <p:pRg st="5" end="5"/>
                                            </p:txEl>
                                          </p:spTgt>
                                        </p:tgtEl>
                                        <p:attrNameLst>
                                          <p:attrName>style.visibility</p:attrName>
                                        </p:attrNameLst>
                                      </p:cBhvr>
                                      <p:to>
                                        <p:strVal val="visible"/>
                                      </p:to>
                                    </p:set>
                                  </p:childTnLst>
                                </p:cTn>
                              </p:par>
                            </p:childTnLst>
                          </p:cTn>
                        </p:par>
                        <p:par>
                          <p:cTn id="29" fill="hold">
                            <p:stCondLst>
                              <p:cond delay="0"/>
                            </p:stCondLst>
                            <p:childTnLst>
                              <p:par>
                                <p:cTn id="30" presetClass="entr" nodeType="afterEffect" presetSubtype="0" presetID="1" grpId="2" fill="hold">
                                  <p:stCondLst>
                                    <p:cond delay="0"/>
                                  </p:stCondLst>
                                  <p:iterate type="el" backwards="0">
                                    <p:tmAbs val="0"/>
                                  </p:iterate>
                                  <p:childTnLst>
                                    <p:set>
                                      <p:cBhvr>
                                        <p:cTn id="31" fill="hold"/>
                                        <p:tgtEl>
                                          <p:spTgt spid="17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74">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74">
                                            <p:txEl>
                                              <p:pRg st="7" end="7"/>
                                            </p:txEl>
                                          </p:spTgt>
                                        </p:tgtEl>
                                        <p:attrNameLst>
                                          <p:attrName>style.visibility</p:attrName>
                                        </p:attrNameLst>
                                      </p:cBhvr>
                                      <p:to>
                                        <p:strVal val="visible"/>
                                      </p:to>
                                    </p:set>
                                  </p:childTnLst>
                                </p:cTn>
                              </p:par>
                            </p:childTnLst>
                          </p:cTn>
                        </p:par>
                        <p:par>
                          <p:cTn id="40" fill="hold">
                            <p:stCondLst>
                              <p:cond delay="0"/>
                            </p:stCondLst>
                            <p:childTnLst>
                              <p:par>
                                <p:cTn id="41" presetClass="exit" nodeType="afterEffect" presetSubtype="0" presetID="1" grpId="3" fill="hold">
                                  <p:stCondLst>
                                    <p:cond delay="0"/>
                                  </p:stCondLst>
                                  <p:iterate type="el" backwards="0">
                                    <p:tmAbs val="0"/>
                                  </p:iterate>
                                  <p:childTnLst>
                                    <p:set>
                                      <p:cBhvr>
                                        <p:cTn id="42" fill="hold">
                                          <p:stCondLst>
                                            <p:cond delay="0"/>
                                          </p:stCondLst>
                                        </p:cTn>
                                        <p:tgtEl>
                                          <p:spTgt spid="17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4" grpId="1"/>
      <p:bldP build="whole" bldLvl="1" animBg="1" rev="0" advAuto="0" spid="175" grpId="3"/>
      <p:bldP build="whole" bldLvl="1" animBg="1" rev="0" advAuto="0" spid="175"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1041400" y="266700"/>
            <a:ext cx="10922000" cy="1476673"/>
          </a:xfrm>
          <a:prstGeom prst="rect">
            <a:avLst/>
          </a:prstGeom>
        </p:spPr>
        <p:txBody>
          <a:bodyPr/>
          <a:lstStyle>
            <a:lvl1pPr algn="ctr"/>
          </a:lstStyle>
          <a:p>
            <a:pPr/>
            <a:r>
              <a:t>Key Concept 5.3, I</a:t>
            </a:r>
          </a:p>
        </p:txBody>
      </p:sp>
      <p:sp>
        <p:nvSpPr>
          <p:cNvPr id="178" name="Shape 178"/>
          <p:cNvSpPr/>
          <p:nvPr>
            <p:ph type="body" idx="1"/>
          </p:nvPr>
        </p:nvSpPr>
        <p:spPr>
          <a:xfrm>
            <a:off x="330200" y="1778000"/>
            <a:ext cx="12344400" cy="7696200"/>
          </a:xfrm>
          <a:prstGeom prst="rect">
            <a:avLst/>
          </a:prstGeom>
        </p:spPr>
        <p:txBody>
          <a:bodyPr/>
          <a:lstStyle/>
          <a:p>
            <a:pPr marL="404495" indent="-404495" defTabSz="531622">
              <a:spcBef>
                <a:spcPts val="2900"/>
              </a:spcBef>
              <a:buBlip>
                <a:blip r:embed="rId2"/>
              </a:buBlip>
              <a:defRPr sz="3276"/>
            </a:pPr>
            <a:r>
              <a:t>B) Evolvement of Lincoln’s war goals:</a:t>
            </a:r>
          </a:p>
          <a:p>
            <a:pPr lvl="1" marL="808990" indent="-404495" defTabSz="531622">
              <a:spcBef>
                <a:spcPts val="2900"/>
              </a:spcBef>
              <a:buBlip>
                <a:blip r:embed="rId2"/>
              </a:buBlip>
              <a:defRPr sz="3276"/>
            </a:pPr>
            <a:r>
              <a:t>Initially, the war was fought to preserve the union</a:t>
            </a:r>
          </a:p>
          <a:p>
            <a:pPr marL="404495" indent="-404495" defTabSz="531622">
              <a:spcBef>
                <a:spcPts val="2900"/>
              </a:spcBef>
              <a:buBlip>
                <a:blip r:embed="rId2"/>
              </a:buBlip>
              <a:defRPr sz="3276"/>
            </a:pPr>
            <a:r>
              <a:t>Emancipation Proclamation - issued on 9/22/1862</a:t>
            </a:r>
          </a:p>
          <a:p>
            <a:pPr lvl="1" marL="808990" indent="-404495" defTabSz="531622">
              <a:spcBef>
                <a:spcPts val="2900"/>
              </a:spcBef>
              <a:buBlip>
                <a:blip r:embed="rId2"/>
              </a:buBlip>
              <a:defRPr sz="3276"/>
            </a:pPr>
            <a:r>
              <a:t>Helped change the purpose of the war</a:t>
            </a:r>
          </a:p>
          <a:p>
            <a:pPr lvl="1" marL="808990" indent="-404495" defTabSz="531622">
              <a:spcBef>
                <a:spcPts val="2900"/>
              </a:spcBef>
              <a:buBlip>
                <a:blip r:embed="rId2"/>
              </a:buBlip>
              <a:defRPr sz="3276"/>
            </a:pPr>
            <a:r>
              <a:t>Kept European powers from siding with the South</a:t>
            </a:r>
          </a:p>
          <a:p>
            <a:pPr lvl="1" marL="808990" indent="-404495" defTabSz="531622">
              <a:spcBef>
                <a:spcPts val="2900"/>
              </a:spcBef>
              <a:buBlip>
                <a:blip r:embed="rId2"/>
              </a:buBlip>
              <a:defRPr sz="3276"/>
            </a:pPr>
            <a:r>
              <a:t>Many African Americans enlisted in the Union Army</a:t>
            </a:r>
          </a:p>
          <a:p>
            <a:pPr marL="404495" indent="-404495" defTabSz="531622">
              <a:spcBef>
                <a:spcPts val="2900"/>
              </a:spcBef>
              <a:buBlip>
                <a:blip r:embed="rId2"/>
              </a:buBlip>
              <a:defRPr sz="3276"/>
            </a:pPr>
            <a:r>
              <a:t>C) While the war raged on, Lincoln sought to reunify the country </a:t>
            </a:r>
          </a:p>
          <a:p>
            <a:pPr lvl="1" marL="808990" indent="-404495" defTabSz="531622">
              <a:spcBef>
                <a:spcPts val="2900"/>
              </a:spcBef>
              <a:buBlip>
                <a:blip r:embed="rId2"/>
              </a:buBlip>
              <a:defRPr sz="3276"/>
            </a:pPr>
            <a:r>
              <a:t>Gettysburg Address - referenced a “new birth of freedom” - sought to ensure all men truly are equal</a:t>
            </a:r>
          </a:p>
        </p:txBody>
      </p:sp>
      <p:pic>
        <p:nvPicPr>
          <p:cNvPr id="179" name="pasted-image.pdf"/>
          <p:cNvPicPr>
            <a:picLocks noChangeAspect="1"/>
          </p:cNvPicPr>
          <p:nvPr/>
        </p:nvPicPr>
        <p:blipFill>
          <a:blip r:embed="rId3">
            <a:extLst/>
          </a:blip>
          <a:stretch>
            <a:fillRect/>
          </a:stretch>
        </p:blipFill>
        <p:spPr>
          <a:xfrm>
            <a:off x="3073400" y="146050"/>
            <a:ext cx="6858000" cy="4178300"/>
          </a:xfrm>
          <a:prstGeom prst="rect">
            <a:avLst/>
          </a:prstGeom>
          <a:ln w="12700">
            <a:miter lim="400000"/>
          </a:ln>
        </p:spPr>
      </p:pic>
      <p:pic>
        <p:nvPicPr>
          <p:cNvPr id="180" name="pasted-image.tiff"/>
          <p:cNvPicPr>
            <a:picLocks noChangeAspect="1"/>
          </p:cNvPicPr>
          <p:nvPr/>
        </p:nvPicPr>
        <p:blipFill>
          <a:blip r:embed="rId4">
            <a:extLst/>
          </a:blip>
          <a:stretch>
            <a:fillRect/>
          </a:stretch>
        </p:blipFill>
        <p:spPr>
          <a:xfrm>
            <a:off x="1422400" y="1028700"/>
            <a:ext cx="10160000" cy="5715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8">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7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7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7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78">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78">
                                            <p:txEl>
                                              <p:pRg st="7" end="7"/>
                                            </p:txEl>
                                          </p:spTgt>
                                        </p:tgtEl>
                                        <p:attrNameLst>
                                          <p:attrName>style.visibility</p:attrName>
                                        </p:attrNameLst>
                                      </p:cBhvr>
                                      <p:to>
                                        <p:strVal val="visible"/>
                                      </p:to>
                                    </p:set>
                                  </p:childTnLst>
                                </p:cTn>
                              </p:par>
                            </p:childTnLst>
                          </p:cTn>
                        </p:par>
                        <p:par>
                          <p:cTn id="40" fill="hold">
                            <p:stCondLst>
                              <p:cond delay="0"/>
                            </p:stCondLst>
                            <p:childTnLst>
                              <p:par>
                                <p:cTn id="41" presetClass="entr" nodeType="afterEffect" presetSubtype="0" presetID="1" grpId="3" fill="hold">
                                  <p:stCondLst>
                                    <p:cond delay="0"/>
                                  </p:stCondLst>
                                  <p:iterate type="el" backwards="0">
                                    <p:tmAbs val="0"/>
                                  </p:iterate>
                                  <p:childTnLst>
                                    <p:set>
                                      <p:cBhvr>
                                        <p:cTn id="42" fill="hold"/>
                                        <p:tgtEl>
                                          <p:spTgt spid="18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xit" nodeType="clickEffect" presetSubtype="0" presetID="1" grpId="4" fill="hold">
                                  <p:stCondLst>
                                    <p:cond delay="0"/>
                                  </p:stCondLst>
                                  <p:iterate type="el" backwards="0">
                                    <p:tmAbs val="0"/>
                                  </p:iterate>
                                  <p:childTnLst>
                                    <p:set>
                                      <p:cBhvr>
                                        <p:cTn id="46" fill="hold">
                                          <p:stCondLst>
                                            <p:cond delay="0"/>
                                          </p:stCondLst>
                                        </p:cTn>
                                        <p:tgtEl>
                                          <p:spTgt spid="180"/>
                                        </p:tgtEl>
                                        <p:attrNameLst>
                                          <p:attrName>style.visibility</p:attrName>
                                        </p:attrNameLst>
                                      </p:cBhvr>
                                      <p:to>
                                        <p:strVal val="hidden"/>
                                      </p:to>
                                    </p:set>
                                  </p:childTnLst>
                                </p:cTn>
                              </p:par>
                            </p:childTnLst>
                          </p:cTn>
                        </p:par>
                        <p:par>
                          <p:cTn id="47" fill="hold">
                            <p:stCondLst>
                              <p:cond delay="0"/>
                            </p:stCondLst>
                            <p:childTnLst>
                              <p:par>
                                <p:cTn id="48" presetClass="exit" nodeType="afterEffect" presetSubtype="0" presetID="1" grpId="5" fill="hold">
                                  <p:stCondLst>
                                    <p:cond delay="0"/>
                                  </p:stCondLst>
                                  <p:iterate type="el" backwards="0">
                                    <p:tmAbs val="0"/>
                                  </p:iterate>
                                  <p:childTnLst>
                                    <p:set>
                                      <p:cBhvr>
                                        <p:cTn id="49" fill="hold">
                                          <p:stCondLst>
                                            <p:cond delay="0"/>
                                          </p:stCondLst>
                                        </p:cTn>
                                        <p:tgtEl>
                                          <p:spTgt spid="1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 grpId="5"/>
      <p:bldP build="whole" bldLvl="1" animBg="1" rev="0" advAuto="0" spid="179" grpId="2"/>
      <p:bldP build="whole" bldLvl="1" animBg="1" rev="0" advAuto="0" spid="180" grpId="3"/>
      <p:bldP build="p" bldLvl="5" animBg="1" rev="0" advAuto="0" spid="178" grpId="1"/>
      <p:bldP build="whole" bldLvl="1" animBg="1" rev="0" advAuto="0" spid="180" grpId="4"/>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2" name="Shape 182"/>
          <p:cNvSpPr/>
          <p:nvPr>
            <p:ph type="title"/>
          </p:nvPr>
        </p:nvSpPr>
        <p:spPr>
          <a:xfrm>
            <a:off x="1041400" y="266700"/>
            <a:ext cx="10922000" cy="1476673"/>
          </a:xfrm>
          <a:prstGeom prst="rect">
            <a:avLst/>
          </a:prstGeom>
        </p:spPr>
        <p:txBody>
          <a:bodyPr/>
          <a:lstStyle>
            <a:lvl1pPr algn="ctr"/>
          </a:lstStyle>
          <a:p>
            <a:pPr/>
            <a:r>
              <a:t>Key Concept 5.3, I</a:t>
            </a:r>
          </a:p>
        </p:txBody>
      </p:sp>
      <p:sp>
        <p:nvSpPr>
          <p:cNvPr id="183" name="Shape 183"/>
          <p:cNvSpPr/>
          <p:nvPr>
            <p:ph type="body" idx="1"/>
          </p:nvPr>
        </p:nvSpPr>
        <p:spPr>
          <a:xfrm>
            <a:off x="330200" y="1778000"/>
            <a:ext cx="12344400" cy="7696200"/>
          </a:xfrm>
          <a:prstGeom prst="rect">
            <a:avLst/>
          </a:prstGeom>
        </p:spPr>
        <p:txBody>
          <a:bodyPr/>
          <a:lstStyle/>
          <a:p>
            <a:pPr marL="315594" indent="-315594" defTabSz="414781">
              <a:spcBef>
                <a:spcPts val="2200"/>
              </a:spcBef>
              <a:buBlip>
                <a:blip r:embed="rId2"/>
              </a:buBlip>
              <a:defRPr sz="2556"/>
            </a:pPr>
            <a:r>
              <a:t>D) Early on, the Confederacy had successes, but the Union prevailed due to:</a:t>
            </a:r>
          </a:p>
          <a:p>
            <a:pPr lvl="1" marL="631189" indent="-315594" defTabSz="414781">
              <a:spcBef>
                <a:spcPts val="2200"/>
              </a:spcBef>
              <a:buBlip>
                <a:blip r:embed="rId2"/>
              </a:buBlip>
              <a:defRPr sz="2556"/>
            </a:pPr>
            <a:r>
              <a:t>Improvements in leadership and strategy:</a:t>
            </a:r>
          </a:p>
          <a:p>
            <a:pPr lvl="2" marL="946784" indent="-315594" defTabSz="414781">
              <a:spcBef>
                <a:spcPts val="2200"/>
              </a:spcBef>
              <a:buBlip>
                <a:blip r:embed="rId2"/>
              </a:buBlip>
              <a:defRPr sz="2556"/>
            </a:pPr>
            <a:r>
              <a:t>Sherman and Grant </a:t>
            </a:r>
          </a:p>
          <a:p>
            <a:pPr lvl="2" marL="946784" indent="-315594" defTabSz="414781">
              <a:spcBef>
                <a:spcPts val="2200"/>
              </a:spcBef>
              <a:buBlip>
                <a:blip r:embed="rId2"/>
              </a:buBlip>
              <a:defRPr sz="2556"/>
            </a:pPr>
            <a:r>
              <a:t>Anaconda Plan - blockade</a:t>
            </a:r>
          </a:p>
          <a:p>
            <a:pPr lvl="1" marL="631189" indent="-315594" defTabSz="414781">
              <a:spcBef>
                <a:spcPts val="2200"/>
              </a:spcBef>
              <a:buBlip>
                <a:blip r:embed="rId2"/>
              </a:buBlip>
              <a:defRPr sz="2556"/>
            </a:pPr>
            <a:r>
              <a:t>Key Victories:</a:t>
            </a:r>
          </a:p>
          <a:p>
            <a:pPr lvl="2" marL="946784" indent="-315594" defTabSz="414781">
              <a:spcBef>
                <a:spcPts val="2200"/>
              </a:spcBef>
              <a:buBlip>
                <a:blip r:embed="rId2"/>
              </a:buBlip>
              <a:defRPr sz="2556"/>
            </a:pPr>
            <a:r>
              <a:t>Antietam - tie, strategic victory for the North (morale boost, kept Europe out of the war)</a:t>
            </a:r>
          </a:p>
          <a:p>
            <a:pPr lvl="2" marL="946784" indent="-315594" defTabSz="414781">
              <a:spcBef>
                <a:spcPts val="2200"/>
              </a:spcBef>
              <a:buBlip>
                <a:blip r:embed="rId2"/>
              </a:buBlip>
              <a:defRPr sz="2556"/>
            </a:pPr>
            <a:r>
              <a:t>Gettysburg - issuance of the Gettysburg Address </a:t>
            </a:r>
          </a:p>
          <a:p>
            <a:pPr lvl="1" marL="631189" indent="-315594" defTabSz="414781">
              <a:spcBef>
                <a:spcPts val="2200"/>
              </a:spcBef>
              <a:buBlip>
                <a:blip r:embed="rId2"/>
              </a:buBlip>
              <a:defRPr sz="2556"/>
            </a:pPr>
            <a:r>
              <a:t>Greater resources:</a:t>
            </a:r>
          </a:p>
          <a:p>
            <a:pPr lvl="2" marL="946784" indent="-315594" defTabSz="414781">
              <a:spcBef>
                <a:spcPts val="2200"/>
              </a:spcBef>
              <a:buBlip>
                <a:blip r:embed="rId2"/>
              </a:buBlip>
              <a:defRPr sz="2556"/>
            </a:pPr>
            <a:r>
              <a:t>Larger population and significantly more factories</a:t>
            </a:r>
          </a:p>
          <a:p>
            <a:pPr lvl="1" marL="631189" indent="-315594" defTabSz="414781">
              <a:spcBef>
                <a:spcPts val="2200"/>
              </a:spcBef>
              <a:buBlip>
                <a:blip r:embed="rId2"/>
              </a:buBlip>
              <a:defRPr sz="2556"/>
            </a:pPr>
            <a:r>
              <a:t>Destruction of the South’s infrastructure:</a:t>
            </a:r>
          </a:p>
          <a:p>
            <a:pPr lvl="2" marL="946784" indent="-315594" defTabSz="414781">
              <a:spcBef>
                <a:spcPts val="2200"/>
              </a:spcBef>
              <a:buBlip>
                <a:blip r:embed="rId2"/>
              </a:buBlip>
              <a:defRPr sz="2556"/>
            </a:pPr>
            <a:r>
              <a:t>Sherman’s “March to the Sea”</a:t>
            </a:r>
          </a:p>
        </p:txBody>
      </p:sp>
      <p:pic>
        <p:nvPicPr>
          <p:cNvPr id="184" name="pasted-image.pdf"/>
          <p:cNvPicPr>
            <a:picLocks noChangeAspect="1"/>
          </p:cNvPicPr>
          <p:nvPr/>
        </p:nvPicPr>
        <p:blipFill>
          <a:blip r:embed="rId3">
            <a:extLst/>
          </a:blip>
          <a:stretch>
            <a:fillRect/>
          </a:stretch>
        </p:blipFill>
        <p:spPr>
          <a:xfrm>
            <a:off x="7264400" y="711200"/>
            <a:ext cx="5486400" cy="4267200"/>
          </a:xfrm>
          <a:prstGeom prst="rect">
            <a:avLst/>
          </a:prstGeom>
          <a:ln w="12700">
            <a:miter lim="400000"/>
          </a:ln>
        </p:spPr>
      </p:pic>
      <p:pic>
        <p:nvPicPr>
          <p:cNvPr id="185" name="pasted-image.pdf"/>
          <p:cNvPicPr>
            <a:picLocks noChangeAspect="1"/>
          </p:cNvPicPr>
          <p:nvPr/>
        </p:nvPicPr>
        <p:blipFill>
          <a:blip r:embed="rId4">
            <a:extLst/>
          </a:blip>
          <a:stretch>
            <a:fillRect/>
          </a:stretch>
        </p:blipFill>
        <p:spPr>
          <a:xfrm>
            <a:off x="3961511" y="2038058"/>
            <a:ext cx="5081778" cy="5702884"/>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3">
                                            <p:txEl>
                                              <p:pRg st="3" end="3"/>
                                            </p:txEl>
                                          </p:spTgt>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2" fill="hold">
                                  <p:stCondLst>
                                    <p:cond delay="0"/>
                                  </p:stCondLst>
                                  <p:iterate type="el" backwards="0">
                                    <p:tmAbs val="0"/>
                                  </p:iterate>
                                  <p:childTnLst>
                                    <p:set>
                                      <p:cBhvr>
                                        <p:cTn id="23" fill="hold"/>
                                        <p:tgtEl>
                                          <p:spTgt spid="18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8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18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1" fill="hold">
                                  <p:stCondLst>
                                    <p:cond delay="0"/>
                                  </p:stCondLst>
                                  <p:iterate type="el" backwards="0">
                                    <p:tmAbs val="0"/>
                                  </p:iterate>
                                  <p:childTnLst>
                                    <p:set>
                                      <p:cBhvr>
                                        <p:cTn id="35" fill="hold"/>
                                        <p:tgtEl>
                                          <p:spTgt spid="18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8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8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83">
                                            <p:txEl>
                                              <p:pRg st="9" end="9"/>
                                            </p:txEl>
                                          </p:spTgt>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3" fill="hold">
                                  <p:stCondLst>
                                    <p:cond delay="0"/>
                                  </p:stCondLst>
                                  <p:iterate type="el" backwards="0">
                                    <p:tmAbs val="0"/>
                                  </p:iterate>
                                  <p:childTnLst>
                                    <p:set>
                                      <p:cBhvr>
                                        <p:cTn id="50" fill="hold"/>
                                        <p:tgtEl>
                                          <p:spTgt spid="18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 fill="hold">
                                  <p:stCondLst>
                                    <p:cond delay="0"/>
                                  </p:stCondLst>
                                  <p:iterate type="el" backwards="0">
                                    <p:tmAbs val="0"/>
                                  </p:iterate>
                                  <p:childTnLst>
                                    <p:set>
                                      <p:cBhvr>
                                        <p:cTn id="54" fill="hold"/>
                                        <p:tgtEl>
                                          <p:spTgt spid="183">
                                            <p:txEl>
                                              <p:pRg st="10" end="10"/>
                                            </p:txEl>
                                          </p:spTgt>
                                        </p:tgtEl>
                                        <p:attrNameLst>
                                          <p:attrName>style.visibility</p:attrName>
                                        </p:attrNameLst>
                                      </p:cBhvr>
                                      <p:to>
                                        <p:strVal val="visible"/>
                                      </p:to>
                                    </p:set>
                                  </p:childTnLst>
                                </p:cTn>
                              </p:par>
                            </p:childTnLst>
                          </p:cTn>
                        </p:par>
                        <p:par>
                          <p:cTn id="55" fill="hold">
                            <p:stCondLst>
                              <p:cond delay="0"/>
                            </p:stCondLst>
                            <p:childTnLst>
                              <p:par>
                                <p:cTn id="56" presetClass="exit" nodeType="afterEffect" presetSubtype="0" presetID="1" grpId="4" fill="hold">
                                  <p:stCondLst>
                                    <p:cond delay="0"/>
                                  </p:stCondLst>
                                  <p:iterate type="el" backwards="0">
                                    <p:tmAbs val="0"/>
                                  </p:iterate>
                                  <p:childTnLst>
                                    <p:set>
                                      <p:cBhvr>
                                        <p:cTn id="57" fill="hold">
                                          <p:stCondLst>
                                            <p:cond delay="0"/>
                                          </p:stCondLst>
                                        </p:cTn>
                                        <p:tgtEl>
                                          <p:spTgt spid="184"/>
                                        </p:tgtEl>
                                        <p:attrNameLst>
                                          <p:attrName>style.visibility</p:attrName>
                                        </p:attrNameLst>
                                      </p:cBhvr>
                                      <p:to>
                                        <p:strVal val="hidden"/>
                                      </p:to>
                                    </p:set>
                                  </p:childTnLst>
                                </p:cTn>
                              </p:par>
                            </p:childTnLst>
                          </p:cTn>
                        </p:par>
                        <p:par>
                          <p:cTn id="58" fill="hold">
                            <p:stCondLst>
                              <p:cond delay="0"/>
                            </p:stCondLst>
                            <p:childTnLst>
                              <p:par>
                                <p:cTn id="59" presetClass="exit" nodeType="afterEffect" presetSubtype="0" presetID="1" grpId="5" fill="hold">
                                  <p:stCondLst>
                                    <p:cond delay="0"/>
                                  </p:stCondLst>
                                  <p:iterate type="el" backwards="0">
                                    <p:tmAbs val="0"/>
                                  </p:iterate>
                                  <p:childTnLst>
                                    <p:set>
                                      <p:cBhvr>
                                        <p:cTn id="60" fill="hold">
                                          <p:stCondLst>
                                            <p:cond delay="0"/>
                                          </p:stCondLst>
                                        </p:cTn>
                                        <p:tgtEl>
                                          <p:spTgt spid="18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4" grpId="4"/>
      <p:bldP build="whole" bldLvl="1" animBg="1" rev="0" advAuto="0" spid="185" grpId="5"/>
      <p:bldP build="whole" bldLvl="1" animBg="1" rev="0" advAuto="0" spid="185" grpId="3"/>
      <p:bldP build="whole" bldLvl="1" animBg="1" rev="0" advAuto="0" spid="184" grpId="2"/>
      <p:bldP build="p" bldLvl="5" animBg="1" rev="0" advAuto="0" spid="183"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xfrm>
            <a:off x="1041400" y="266700"/>
            <a:ext cx="10922000" cy="1476673"/>
          </a:xfrm>
          <a:prstGeom prst="rect">
            <a:avLst/>
          </a:prstGeom>
        </p:spPr>
        <p:txBody>
          <a:bodyPr/>
          <a:lstStyle>
            <a:lvl1pPr algn="ctr"/>
          </a:lstStyle>
          <a:p>
            <a:pPr/>
            <a:r>
              <a:t>Key Concept 5.3, II</a:t>
            </a:r>
          </a:p>
        </p:txBody>
      </p:sp>
      <p:sp>
        <p:nvSpPr>
          <p:cNvPr id="188" name="Shape 188"/>
          <p:cNvSpPr/>
          <p:nvPr>
            <p:ph type="body" idx="1"/>
          </p:nvPr>
        </p:nvSpPr>
        <p:spPr>
          <a:xfrm>
            <a:off x="330200" y="1778000"/>
            <a:ext cx="12344400" cy="7696200"/>
          </a:xfrm>
          <a:prstGeom prst="rect">
            <a:avLst/>
          </a:prstGeom>
        </p:spPr>
        <p:txBody>
          <a:bodyPr/>
          <a:lstStyle/>
          <a:p>
            <a:pPr>
              <a:buBlip>
                <a:blip r:embed="rId2"/>
              </a:buBlip>
            </a:pPr>
            <a:r>
              <a:t>“Reconstruction and the Civil War ended slavery, altered the relationships between the states and the federal government, and led to debates over new definitions of citizenship, particularly regarding the rights of African Americans, women, and other minorities.” - page 58</a:t>
            </a:r>
          </a:p>
          <a:p>
            <a:pPr>
              <a:buBlip>
                <a:blip r:embed="rId2"/>
              </a:buBlip>
            </a:pPr>
            <a:r>
              <a:t>A) Reconstruction Amendments:</a:t>
            </a:r>
          </a:p>
          <a:p>
            <a:pPr lvl="1">
              <a:buBlip>
                <a:blip r:embed="rId2"/>
              </a:buBlip>
            </a:pPr>
            <a:r>
              <a:t>13th - abolished slavery</a:t>
            </a:r>
          </a:p>
          <a:p>
            <a:pPr lvl="1">
              <a:buBlip>
                <a:blip r:embed="rId2"/>
              </a:buBlip>
            </a:pPr>
            <a:r>
              <a:t>14th - born in US? You’re a citizen!; equal protection under the law</a:t>
            </a:r>
          </a:p>
          <a:p>
            <a:pPr lvl="1">
              <a:buBlip>
                <a:blip r:embed="rId2"/>
              </a:buBlip>
            </a:pPr>
            <a:r>
              <a:t>15th - universal adult male suffrage </a:t>
            </a:r>
          </a:p>
        </p:txBody>
      </p:sp>
      <p:pic>
        <p:nvPicPr>
          <p:cNvPr id="189" name="pasted-image.png"/>
          <p:cNvPicPr>
            <a:picLocks noChangeAspect="1"/>
          </p:cNvPicPr>
          <p:nvPr/>
        </p:nvPicPr>
        <p:blipFill>
          <a:blip r:embed="rId3">
            <a:extLst/>
          </a:blip>
          <a:stretch>
            <a:fillRect/>
          </a:stretch>
        </p:blipFill>
        <p:spPr>
          <a:xfrm>
            <a:off x="6756400" y="349250"/>
            <a:ext cx="5856266" cy="652175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8">
                                            <p:txEl>
                                              <p:pRg st="2" end="2"/>
                                            </p:txEl>
                                          </p:spTgt>
                                        </p:tgtEl>
                                        <p:attrNameLst>
                                          <p:attrName>style.visibility</p:attrName>
                                        </p:attrNameLst>
                                      </p:cBhvr>
                                      <p:to>
                                        <p:strVal val="visible"/>
                                      </p:to>
                                    </p:set>
                                  </p:childTnLst>
                                </p:cTn>
                              </p:par>
                            </p:childTnLst>
                          </p:cTn>
                        </p:par>
                        <p:par>
                          <p:cTn id="17" fill="hold">
                            <p:stCondLst>
                              <p:cond delay="0"/>
                            </p:stCondLst>
                            <p:childTnLst>
                              <p:par>
                                <p:cTn id="18" presetClass="entr" nodeType="afterEffect" presetSubtype="0" presetID="1" grpId="2" fill="hold">
                                  <p:stCondLst>
                                    <p:cond delay="0"/>
                                  </p:stCondLst>
                                  <p:iterate type="el" backwards="0">
                                    <p:tmAbs val="0"/>
                                  </p:iterate>
                                  <p:childTnLst>
                                    <p:set>
                                      <p:cBhvr>
                                        <p:cTn id="19" fill="hold"/>
                                        <p:tgtEl>
                                          <p:spTgt spid="1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8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1" fill="hold">
                                  <p:stCondLst>
                                    <p:cond delay="0"/>
                                  </p:stCondLst>
                                  <p:iterate type="el" backwards="0">
                                    <p:tmAbs val="0"/>
                                  </p:iterate>
                                  <p:childTnLst>
                                    <p:set>
                                      <p:cBhvr>
                                        <p:cTn id="27" fill="hold"/>
                                        <p:tgtEl>
                                          <p:spTgt spid="188">
                                            <p:txEl>
                                              <p:pRg st="4" end="4"/>
                                            </p:txEl>
                                          </p:spTgt>
                                        </p:tgtEl>
                                        <p:attrNameLst>
                                          <p:attrName>style.visibility</p:attrName>
                                        </p:attrNameLst>
                                      </p:cBhvr>
                                      <p:to>
                                        <p:strVal val="visible"/>
                                      </p:to>
                                    </p:set>
                                  </p:childTnLst>
                                </p:cTn>
                              </p:par>
                            </p:childTnLst>
                          </p:cTn>
                        </p:par>
                        <p:par>
                          <p:cTn id="28" fill="hold">
                            <p:stCondLst>
                              <p:cond delay="0"/>
                            </p:stCondLst>
                            <p:childTnLst>
                              <p:par>
                                <p:cTn id="29" presetClass="exit" nodeType="afterEffect" presetSubtype="0" presetID="1" grpId="3" fill="hold">
                                  <p:stCondLst>
                                    <p:cond delay="0"/>
                                  </p:stCondLst>
                                  <p:iterate type="el" backwards="0">
                                    <p:tmAbs val="0"/>
                                  </p:iterate>
                                  <p:childTnLst>
                                    <p:set>
                                      <p:cBhvr>
                                        <p:cTn id="30" fill="hold">
                                          <p:stCondLst>
                                            <p:cond delay="0"/>
                                          </p:stCondLst>
                                        </p:cTn>
                                        <p:tgtEl>
                                          <p:spTgt spid="18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3"/>
      <p:bldP build="whole" bldLvl="1" animBg="1" rev="0" advAuto="0" spid="189" grpId="2"/>
      <p:bldP build="p" bldLvl="5" animBg="1" rev="0" advAuto="0" spid="188"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title"/>
          </p:nvPr>
        </p:nvSpPr>
        <p:spPr>
          <a:xfrm>
            <a:off x="1041400" y="266700"/>
            <a:ext cx="10922000" cy="1476673"/>
          </a:xfrm>
          <a:prstGeom prst="rect">
            <a:avLst/>
          </a:prstGeom>
        </p:spPr>
        <p:txBody>
          <a:bodyPr/>
          <a:lstStyle>
            <a:lvl1pPr algn="ctr"/>
          </a:lstStyle>
          <a:p>
            <a:pPr/>
            <a:r>
              <a:t>Key Concept 5.3, II</a:t>
            </a:r>
          </a:p>
        </p:txBody>
      </p:sp>
      <p:sp>
        <p:nvSpPr>
          <p:cNvPr id="192" name="Shape 192"/>
          <p:cNvSpPr/>
          <p:nvPr>
            <p:ph type="body" idx="1"/>
          </p:nvPr>
        </p:nvSpPr>
        <p:spPr>
          <a:xfrm>
            <a:off x="330200" y="1778000"/>
            <a:ext cx="12344400" cy="7696200"/>
          </a:xfrm>
          <a:prstGeom prst="rect">
            <a:avLst/>
          </a:prstGeom>
        </p:spPr>
        <p:txBody>
          <a:bodyPr/>
          <a:lstStyle/>
          <a:p>
            <a:pPr marL="280034" indent="-280034" defTabSz="368045">
              <a:spcBef>
                <a:spcPts val="2000"/>
              </a:spcBef>
              <a:buBlip>
                <a:blip r:embed="rId2"/>
              </a:buBlip>
              <a:defRPr sz="2268"/>
            </a:pPr>
            <a:r>
              <a:t>B) Impact of the 14th and 15th amendments on the Women’s Rights Movement?</a:t>
            </a:r>
          </a:p>
          <a:p>
            <a:pPr lvl="1" marL="560069" indent="-280034" defTabSz="368045">
              <a:spcBef>
                <a:spcPts val="2000"/>
              </a:spcBef>
              <a:buBlip>
                <a:blip r:embed="rId2"/>
              </a:buBlip>
              <a:defRPr sz="2268"/>
            </a:pPr>
            <a:r>
              <a:t>Frederick Douglass and others favored black suffrage PRIOR to women’s suffrage</a:t>
            </a:r>
          </a:p>
          <a:p>
            <a:pPr lvl="1" marL="560069" indent="-280034" defTabSz="368045">
              <a:spcBef>
                <a:spcPts val="2000"/>
              </a:spcBef>
              <a:buBlip>
                <a:blip r:embed="rId2"/>
              </a:buBlip>
              <a:defRPr sz="2268"/>
            </a:pPr>
            <a:r>
              <a:t>Elizabeth Cady Stanton and Susan B. Anthony feared women’s suffrage would not be granted any time soon</a:t>
            </a:r>
          </a:p>
          <a:p>
            <a:pPr marL="280034" indent="-280034" defTabSz="368045">
              <a:spcBef>
                <a:spcPts val="2000"/>
              </a:spcBef>
              <a:buBlip>
                <a:blip r:embed="rId2"/>
              </a:buBlip>
              <a:defRPr sz="2268"/>
            </a:pPr>
            <a:r>
              <a:t>C) Effects of Republican Congress?</a:t>
            </a:r>
          </a:p>
          <a:p>
            <a:pPr lvl="1" marL="560069" indent="-280034" defTabSz="368045">
              <a:spcBef>
                <a:spcPts val="2000"/>
              </a:spcBef>
              <a:buBlip>
                <a:blip r:embed="rId2"/>
              </a:buBlip>
              <a:defRPr sz="2268"/>
            </a:pPr>
            <a:r>
              <a:t>Change in the balance of power between the Presidency and Congress</a:t>
            </a:r>
          </a:p>
          <a:p>
            <a:pPr lvl="2" marL="840105" indent="-280034" defTabSz="368045">
              <a:spcBef>
                <a:spcPts val="2000"/>
              </a:spcBef>
              <a:buBlip>
                <a:blip r:embed="rId2"/>
              </a:buBlip>
              <a:defRPr sz="2268"/>
            </a:pPr>
            <a:r>
              <a:t>Presidential v. Radical Reconstruction - Congress determined when to re-admit states</a:t>
            </a:r>
          </a:p>
          <a:p>
            <a:pPr lvl="3" marL="1120139" indent="-280034" defTabSz="368045">
              <a:spcBef>
                <a:spcPts val="2000"/>
              </a:spcBef>
              <a:buBlip>
                <a:blip r:embed="rId2"/>
              </a:buBlip>
              <a:defRPr sz="2268"/>
            </a:pPr>
            <a:r>
              <a:t>Johnson’s vetoes and Congressional overrides</a:t>
            </a:r>
          </a:p>
          <a:p>
            <a:pPr lvl="3" marL="1120139" indent="-280034" defTabSz="368045">
              <a:spcBef>
                <a:spcPts val="2000"/>
              </a:spcBef>
              <a:buBlip>
                <a:blip r:embed="rId2"/>
              </a:buBlip>
              <a:defRPr sz="2268"/>
            </a:pPr>
            <a:r>
              <a:t>Impeachment of Andrew Johnson</a:t>
            </a:r>
          </a:p>
          <a:p>
            <a:pPr lvl="1" marL="560069" indent="-280034" defTabSz="368045">
              <a:spcBef>
                <a:spcPts val="2000"/>
              </a:spcBef>
              <a:buBlip>
                <a:blip r:embed="rId2"/>
              </a:buBlip>
              <a:defRPr sz="2268"/>
            </a:pPr>
            <a:r>
              <a:t> Increased political opportunities for blacks:</a:t>
            </a:r>
          </a:p>
          <a:p>
            <a:pPr lvl="2" marL="840105" indent="-280034" defTabSz="368045">
              <a:spcBef>
                <a:spcPts val="2000"/>
              </a:spcBef>
              <a:buBlip>
                <a:blip r:embed="rId2"/>
              </a:buBlip>
              <a:defRPr sz="2268"/>
            </a:pPr>
            <a:r>
              <a:t>Robert Smalls - steamer pilot that brought a ship to the Union Navy during the Civil War; later became a Congressman</a:t>
            </a:r>
          </a:p>
          <a:p>
            <a:pPr lvl="2" marL="840105" indent="-280034" defTabSz="368045">
              <a:spcBef>
                <a:spcPts val="2000"/>
              </a:spcBef>
              <a:buBlip>
                <a:blip r:embed="rId2"/>
              </a:buBlip>
              <a:defRPr sz="2268"/>
            </a:pPr>
            <a:r>
              <a:t>Hiram Revels - Senator from MS (Jefferson Davis’ state), first African American to serve in the Senate</a:t>
            </a:r>
          </a:p>
        </p:txBody>
      </p:sp>
      <p:pic>
        <p:nvPicPr>
          <p:cNvPr id="193" name="pasted-image.pdf"/>
          <p:cNvPicPr>
            <a:picLocks noChangeAspect="1"/>
          </p:cNvPicPr>
          <p:nvPr/>
        </p:nvPicPr>
        <p:blipFill>
          <a:blip r:embed="rId3">
            <a:extLst/>
          </a:blip>
          <a:stretch>
            <a:fillRect/>
          </a:stretch>
        </p:blipFill>
        <p:spPr>
          <a:xfrm>
            <a:off x="1130300" y="5619750"/>
            <a:ext cx="2819400" cy="4051300"/>
          </a:xfrm>
          <a:prstGeom prst="rect">
            <a:avLst/>
          </a:prstGeom>
          <a:ln w="12700">
            <a:miter lim="400000"/>
          </a:ln>
        </p:spPr>
      </p:pic>
      <p:pic>
        <p:nvPicPr>
          <p:cNvPr id="194" name="pasted-image.tiff"/>
          <p:cNvPicPr>
            <a:picLocks noChangeAspect="1"/>
          </p:cNvPicPr>
          <p:nvPr/>
        </p:nvPicPr>
        <p:blipFill>
          <a:blip r:embed="rId4">
            <a:extLst/>
          </a:blip>
          <a:stretch>
            <a:fillRect/>
          </a:stretch>
        </p:blipFill>
        <p:spPr>
          <a:xfrm>
            <a:off x="8079461" y="5505450"/>
            <a:ext cx="2931440" cy="4279900"/>
          </a:xfrm>
          <a:prstGeom prst="rect">
            <a:avLst/>
          </a:prstGeom>
          <a:ln w="12700">
            <a:miter lim="400000"/>
          </a:ln>
        </p:spPr>
      </p:pic>
      <p:pic>
        <p:nvPicPr>
          <p:cNvPr id="195" name="pasted-image.pdf"/>
          <p:cNvPicPr>
            <a:picLocks noChangeAspect="1"/>
          </p:cNvPicPr>
          <p:nvPr/>
        </p:nvPicPr>
        <p:blipFill>
          <a:blip r:embed="rId5">
            <a:extLst/>
          </a:blip>
          <a:stretch>
            <a:fillRect/>
          </a:stretch>
        </p:blipFill>
        <p:spPr>
          <a:xfrm>
            <a:off x="3587750" y="1733550"/>
            <a:ext cx="5829300" cy="3187700"/>
          </a:xfrm>
          <a:prstGeom prst="rect">
            <a:avLst/>
          </a:prstGeom>
          <a:ln w="12700">
            <a:miter lim="400000"/>
          </a:ln>
        </p:spPr>
      </p:pic>
      <p:pic>
        <p:nvPicPr>
          <p:cNvPr id="196" name="pasted-image.pdf"/>
          <p:cNvPicPr>
            <a:picLocks noChangeAspect="1"/>
          </p:cNvPicPr>
          <p:nvPr/>
        </p:nvPicPr>
        <p:blipFill>
          <a:blip r:embed="rId6">
            <a:extLst/>
          </a:blip>
          <a:stretch>
            <a:fillRect/>
          </a:stretch>
        </p:blipFill>
        <p:spPr>
          <a:xfrm>
            <a:off x="4800600" y="3651250"/>
            <a:ext cx="3403600" cy="3949701"/>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2">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2" fill="hold">
                                  <p:stCondLst>
                                    <p:cond delay="0"/>
                                  </p:stCondLst>
                                  <p:iterate type="el" backwards="0">
                                    <p:tmAbs val="0"/>
                                  </p:iterate>
                                  <p:childTnLst>
                                    <p:set>
                                      <p:cBhvr>
                                        <p:cTn id="15" fill="hold"/>
                                        <p:tgtEl>
                                          <p:spTgt spid="19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92">
                                            <p:txEl>
                                              <p:pRg st="2" end="2"/>
                                            </p:txEl>
                                          </p:spTgt>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3" fill="hold">
                                  <p:stCondLst>
                                    <p:cond delay="0"/>
                                  </p:stCondLst>
                                  <p:iterate type="el" backwards="0">
                                    <p:tmAbs val="0"/>
                                  </p:iterate>
                                  <p:childTnLst>
                                    <p:set>
                                      <p:cBhvr>
                                        <p:cTn id="22" fill="hold"/>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19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19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192">
                                            <p:txEl>
                                              <p:pRg st="5" end="5"/>
                                            </p:txEl>
                                          </p:spTgt>
                                        </p:tgtEl>
                                        <p:attrNameLst>
                                          <p:attrName>style.visibility</p:attrName>
                                        </p:attrNameLst>
                                      </p:cBhvr>
                                      <p:to>
                                        <p:strVal val="visible"/>
                                      </p:to>
                                    </p:set>
                                  </p:childTnLst>
                                </p:cTn>
                              </p:par>
                            </p:childTnLst>
                          </p:cTn>
                        </p:par>
                        <p:par>
                          <p:cTn id="35" fill="hold">
                            <p:stCondLst>
                              <p:cond delay="0"/>
                            </p:stCondLst>
                            <p:childTnLst>
                              <p:par>
                                <p:cTn id="36" presetClass="exit" nodeType="afterEffect" presetSubtype="0" presetID="1" grpId="4" fill="hold">
                                  <p:stCondLst>
                                    <p:cond delay="0"/>
                                  </p:stCondLst>
                                  <p:iterate type="el" backwards="0">
                                    <p:tmAbs val="0"/>
                                  </p:iterate>
                                  <p:childTnLst>
                                    <p:set>
                                      <p:cBhvr>
                                        <p:cTn id="37" fill="hold">
                                          <p:stCondLst>
                                            <p:cond delay="0"/>
                                          </p:stCondLst>
                                        </p:cTn>
                                        <p:tgtEl>
                                          <p:spTgt spid="194"/>
                                        </p:tgtEl>
                                        <p:attrNameLst>
                                          <p:attrName>style.visibility</p:attrName>
                                        </p:attrNameLst>
                                      </p:cBhvr>
                                      <p:to>
                                        <p:strVal val="hidden"/>
                                      </p:to>
                                    </p:set>
                                  </p:childTnLst>
                                </p:cTn>
                              </p:par>
                            </p:childTnLst>
                          </p:cTn>
                        </p:par>
                        <p:par>
                          <p:cTn id="38" fill="hold">
                            <p:stCondLst>
                              <p:cond delay="0"/>
                            </p:stCondLst>
                            <p:childTnLst>
                              <p:par>
                                <p:cTn id="39" presetClass="exit" nodeType="afterEffect" presetSubtype="0" presetID="1" grpId="5" fill="hold">
                                  <p:stCondLst>
                                    <p:cond delay="0"/>
                                  </p:stCondLst>
                                  <p:iterate type="el" backwards="0">
                                    <p:tmAbs val="0"/>
                                  </p:iterate>
                                  <p:childTnLst>
                                    <p:set>
                                      <p:cBhvr>
                                        <p:cTn id="40" fill="hold">
                                          <p:stCondLst>
                                            <p:cond delay="0"/>
                                          </p:stCondLst>
                                        </p:cTn>
                                        <p:tgtEl>
                                          <p:spTgt spid="193"/>
                                        </p:tgtEl>
                                        <p:attrNameLst>
                                          <p:attrName>style.visibility</p:attrName>
                                        </p:attrNameLst>
                                      </p:cBhvr>
                                      <p:to>
                                        <p:strVal val="hidden"/>
                                      </p:to>
                                    </p:set>
                                  </p:childTnLst>
                                </p:cTn>
                              </p:par>
                            </p:childTnLst>
                          </p:cTn>
                        </p:par>
                        <p:par>
                          <p:cTn id="41" fill="hold">
                            <p:stCondLst>
                              <p:cond delay="0"/>
                            </p:stCondLst>
                            <p:childTnLst>
                              <p:par>
                                <p:cTn id="42" presetClass="entr" nodeType="afterEffect" presetSubtype="0" presetID="1" grpId="6" fill="hold">
                                  <p:stCondLst>
                                    <p:cond delay="0"/>
                                  </p:stCondLst>
                                  <p:iterate type="el" backwards="0">
                                    <p:tmAbs val="0"/>
                                  </p:iterate>
                                  <p:childTnLst>
                                    <p:set>
                                      <p:cBhvr>
                                        <p:cTn id="43" fill="hold"/>
                                        <p:tgtEl>
                                          <p:spTgt spid="19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92">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0" presetID="1" grpId="1" fill="hold">
                                  <p:stCondLst>
                                    <p:cond delay="0"/>
                                  </p:stCondLst>
                                  <p:iterate type="el" backwards="0">
                                    <p:tmAbs val="0"/>
                                  </p:iterate>
                                  <p:childTnLst>
                                    <p:set>
                                      <p:cBhvr>
                                        <p:cTn id="51" fill="hold"/>
                                        <p:tgtEl>
                                          <p:spTgt spid="192">
                                            <p:txEl>
                                              <p:pRg st="7" end="7"/>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0" presetID="1" grpId="1" fill="hold">
                                  <p:stCondLst>
                                    <p:cond delay="0"/>
                                  </p:stCondLst>
                                  <p:iterate type="el" backwards="0">
                                    <p:tmAbs val="0"/>
                                  </p:iterate>
                                  <p:childTnLst>
                                    <p:set>
                                      <p:cBhvr>
                                        <p:cTn id="55" fill="hold"/>
                                        <p:tgtEl>
                                          <p:spTgt spid="192">
                                            <p:txEl>
                                              <p:pRg st="8" end="8"/>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Class="entr" nodeType="clickEffect" presetSubtype="0" presetID="1" grpId="1" fill="hold">
                                  <p:stCondLst>
                                    <p:cond delay="0"/>
                                  </p:stCondLst>
                                  <p:iterate type="el" backwards="0">
                                    <p:tmAbs val="0"/>
                                  </p:iterate>
                                  <p:childTnLst>
                                    <p:set>
                                      <p:cBhvr>
                                        <p:cTn id="59" fill="hold"/>
                                        <p:tgtEl>
                                          <p:spTgt spid="192">
                                            <p:txEl>
                                              <p:pRg st="9" end="9"/>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Class="entr" nodeType="clickEffect" presetSubtype="0" presetID="1" grpId="1" fill="hold">
                                  <p:stCondLst>
                                    <p:cond delay="0"/>
                                  </p:stCondLst>
                                  <p:iterate type="el" backwards="0">
                                    <p:tmAbs val="0"/>
                                  </p:iterate>
                                  <p:childTnLst>
                                    <p:set>
                                      <p:cBhvr>
                                        <p:cTn id="63" fill="hold"/>
                                        <p:tgtEl>
                                          <p:spTgt spid="192">
                                            <p:txEl>
                                              <p:pRg st="10" end="10"/>
                                            </p:txEl>
                                          </p:spTgt>
                                        </p:tgtEl>
                                        <p:attrNameLst>
                                          <p:attrName>style.visibility</p:attrName>
                                        </p:attrNameLst>
                                      </p:cBhvr>
                                      <p:to>
                                        <p:strVal val="visible"/>
                                      </p:to>
                                    </p:set>
                                  </p:childTnLst>
                                </p:cTn>
                              </p:par>
                            </p:childTnLst>
                          </p:cTn>
                        </p:par>
                        <p:par>
                          <p:cTn id="64" fill="hold">
                            <p:stCondLst>
                              <p:cond delay="0"/>
                            </p:stCondLst>
                            <p:childTnLst>
                              <p:par>
                                <p:cTn id="65" presetClass="entr" nodeType="afterEffect" presetSubtype="0" presetID="1" grpId="7" fill="hold">
                                  <p:stCondLst>
                                    <p:cond delay="0"/>
                                  </p:stCondLst>
                                  <p:iterate type="el" backwards="0">
                                    <p:tmAbs val="0"/>
                                  </p:iterate>
                                  <p:childTnLst>
                                    <p:set>
                                      <p:cBhvr>
                                        <p:cTn id="66" fill="hold"/>
                                        <p:tgtEl>
                                          <p:spTgt spid="196"/>
                                        </p:tgtEl>
                                        <p:attrNameLst>
                                          <p:attrName>style.visibility</p:attrName>
                                        </p:attrNameLst>
                                      </p:cBhvr>
                                      <p:to>
                                        <p:strVal val="visible"/>
                                      </p:to>
                                    </p:set>
                                  </p:childTnLst>
                                </p:cTn>
                              </p:par>
                            </p:childTnLst>
                          </p:cTn>
                        </p:par>
                        <p:par>
                          <p:cTn id="67" fill="hold">
                            <p:stCondLst>
                              <p:cond delay="0"/>
                            </p:stCondLst>
                            <p:childTnLst>
                              <p:par>
                                <p:cTn id="68" presetClass="exit" nodeType="afterEffect" presetSubtype="0" presetID="1" grpId="8" fill="hold">
                                  <p:stCondLst>
                                    <p:cond delay="0"/>
                                  </p:stCondLst>
                                  <p:iterate type="el" backwards="0">
                                    <p:tmAbs val="0"/>
                                  </p:iterate>
                                  <p:childTnLst>
                                    <p:set>
                                      <p:cBhvr>
                                        <p:cTn id="69" fill="hold">
                                          <p:stCondLst>
                                            <p:cond delay="0"/>
                                          </p:stCondLst>
                                        </p:cTn>
                                        <p:tgtEl>
                                          <p:spTgt spid="19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Class="exit" nodeType="clickEffect" presetSubtype="0" presetID="1" grpId="9" fill="hold">
                                  <p:stCondLst>
                                    <p:cond delay="0"/>
                                  </p:stCondLst>
                                  <p:iterate type="el" backwards="0">
                                    <p:tmAbs val="0"/>
                                  </p:iterate>
                                  <p:childTnLst>
                                    <p:set>
                                      <p:cBhvr>
                                        <p:cTn id="73" fill="hold">
                                          <p:stCondLst>
                                            <p:cond delay="0"/>
                                          </p:stCondLst>
                                        </p:cTn>
                                        <p:tgtEl>
                                          <p:spTgt spid="19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8"/>
      <p:bldP build="whole" bldLvl="1" animBg="1" rev="0" advAuto="0" spid="196" grpId="7"/>
      <p:bldP build="whole" bldLvl="1" animBg="1" rev="0" advAuto="0" spid="196" grpId="9"/>
      <p:bldP build="p" bldLvl="5" animBg="1" rev="0" advAuto="0" spid="192" grpId="1"/>
      <p:bldP build="whole" bldLvl="1" animBg="1" rev="0" advAuto="0" spid="193" grpId="2"/>
      <p:bldP build="whole" bldLvl="1" animBg="1" rev="0" advAuto="0" spid="195" grpId="6"/>
      <p:bldP build="whole" bldLvl="1" animBg="1" rev="0" advAuto="0" spid="193" grpId="5"/>
      <p:bldP build="whole" bldLvl="1" animBg="1" rev="0" advAuto="0" spid="194" grpId="3"/>
      <p:bldP build="whole" bldLvl="1" animBg="1" rev="0" advAuto="0" spid="194"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xfrm>
            <a:off x="1041400" y="266700"/>
            <a:ext cx="10922000" cy="1476673"/>
          </a:xfrm>
          <a:prstGeom prst="rect">
            <a:avLst/>
          </a:prstGeom>
        </p:spPr>
        <p:txBody>
          <a:bodyPr/>
          <a:lstStyle>
            <a:lvl1pPr algn="ctr"/>
          </a:lstStyle>
          <a:p>
            <a:pPr/>
            <a:r>
              <a:t>Key Concept 5.3, II</a:t>
            </a:r>
          </a:p>
        </p:txBody>
      </p:sp>
      <p:sp>
        <p:nvSpPr>
          <p:cNvPr id="199" name="Shape 199"/>
          <p:cNvSpPr/>
          <p:nvPr>
            <p:ph type="body" idx="1"/>
          </p:nvPr>
        </p:nvSpPr>
        <p:spPr>
          <a:xfrm>
            <a:off x="330200" y="1778000"/>
            <a:ext cx="12344400" cy="7696200"/>
          </a:xfrm>
          <a:prstGeom prst="rect">
            <a:avLst/>
          </a:prstGeom>
        </p:spPr>
        <p:txBody>
          <a:bodyPr/>
          <a:lstStyle/>
          <a:p>
            <a:pPr marL="346709" indent="-346709" defTabSz="455675">
              <a:spcBef>
                <a:spcPts val="2400"/>
              </a:spcBef>
              <a:buBlip>
                <a:blip r:embed="rId2"/>
              </a:buBlip>
              <a:defRPr sz="2807"/>
            </a:pPr>
            <a:r>
              <a:t>C) </a:t>
            </a:r>
          </a:p>
          <a:p>
            <a:pPr marL="346709" indent="-346709" defTabSz="455675">
              <a:spcBef>
                <a:spcPts val="2400"/>
              </a:spcBef>
              <a:buBlip>
                <a:blip r:embed="rId2"/>
              </a:buBlip>
              <a:defRPr sz="2807"/>
            </a:pPr>
            <a:r>
              <a:t>Why did Reconstruction ultimately fail?</a:t>
            </a:r>
          </a:p>
          <a:p>
            <a:pPr lvl="1" marL="693419" indent="-346709" defTabSz="455675">
              <a:spcBef>
                <a:spcPts val="2400"/>
              </a:spcBef>
              <a:buBlip>
                <a:blip r:embed="rId2"/>
              </a:buBlip>
              <a:defRPr sz="2807"/>
            </a:pPr>
            <a:r>
              <a:t>Determined Southern Resistance:</a:t>
            </a:r>
          </a:p>
          <a:p>
            <a:pPr lvl="2" marL="1040129" indent="-346709" defTabSz="455675">
              <a:spcBef>
                <a:spcPts val="2400"/>
              </a:spcBef>
              <a:buBlip>
                <a:blip r:embed="rId2"/>
              </a:buBlip>
              <a:defRPr sz="2807"/>
            </a:pPr>
            <a:r>
              <a:t>“Redeemer” governments:</a:t>
            </a:r>
          </a:p>
          <a:p>
            <a:pPr lvl="3" marL="1386839" indent="-346709" defTabSz="455675">
              <a:spcBef>
                <a:spcPts val="2400"/>
              </a:spcBef>
              <a:buBlip>
                <a:blip r:embed="rId2"/>
              </a:buBlip>
              <a:defRPr sz="2807"/>
            </a:pPr>
            <a:r>
              <a:t>Local and state governments ousted Republican governments</a:t>
            </a:r>
          </a:p>
          <a:p>
            <a:pPr lvl="3" marL="1386839" indent="-346709" defTabSz="455675">
              <a:spcBef>
                <a:spcPts val="2400"/>
              </a:spcBef>
              <a:buBlip>
                <a:blip r:embed="rId2"/>
              </a:buBlip>
              <a:defRPr sz="2807"/>
            </a:pPr>
            <a:r>
              <a:t>Often done through violence and intimidation</a:t>
            </a:r>
          </a:p>
          <a:p>
            <a:pPr lvl="2" marL="1040129" indent="-346709" defTabSz="455675">
              <a:spcBef>
                <a:spcPts val="2400"/>
              </a:spcBef>
              <a:buBlip>
                <a:blip r:embed="rId2"/>
              </a:buBlip>
              <a:defRPr sz="2807"/>
            </a:pPr>
            <a:r>
              <a:t>KKK terrorized blacks and Republicans</a:t>
            </a:r>
          </a:p>
          <a:p>
            <a:pPr lvl="1" marL="693419" indent="-346709" defTabSz="455675">
              <a:spcBef>
                <a:spcPts val="2400"/>
              </a:spcBef>
              <a:buBlip>
                <a:blip r:embed="rId2"/>
              </a:buBlip>
              <a:defRPr sz="2807"/>
            </a:pPr>
            <a:r>
              <a:t>North’s </a:t>
            </a:r>
            <a:r>
              <a:rPr b="1" i="1" u="sng"/>
              <a:t>waning</a:t>
            </a:r>
            <a:r>
              <a:rPr b="1" i="1"/>
              <a:t> </a:t>
            </a:r>
            <a:r>
              <a:t>resolve:</a:t>
            </a:r>
          </a:p>
          <a:p>
            <a:pPr lvl="2" marL="1040129" indent="-346709" defTabSz="455675">
              <a:spcBef>
                <a:spcPts val="2400"/>
              </a:spcBef>
              <a:buBlip>
                <a:blip r:embed="rId2"/>
              </a:buBlip>
              <a:defRPr sz="2807"/>
            </a:pPr>
            <a:r>
              <a:t>Death of Charles Sumner in 1874</a:t>
            </a:r>
          </a:p>
          <a:p>
            <a:pPr lvl="2" marL="1040129" indent="-346709" defTabSz="455675">
              <a:spcBef>
                <a:spcPts val="2400"/>
              </a:spcBef>
              <a:buBlip>
                <a:blip r:embed="rId2"/>
              </a:buBlip>
              <a:defRPr sz="2807"/>
            </a:pPr>
            <a:r>
              <a:t>Panic of 1873 - tainted the Republican Party and many called for a smaller government</a:t>
            </a:r>
          </a:p>
        </p:txBody>
      </p:sp>
      <p:pic>
        <p:nvPicPr>
          <p:cNvPr id="200" name="pasted-image.pdf"/>
          <p:cNvPicPr>
            <a:picLocks noChangeAspect="1"/>
          </p:cNvPicPr>
          <p:nvPr/>
        </p:nvPicPr>
        <p:blipFill>
          <a:blip r:embed="rId3">
            <a:extLst/>
          </a:blip>
          <a:stretch>
            <a:fillRect/>
          </a:stretch>
        </p:blipFill>
        <p:spPr>
          <a:xfrm>
            <a:off x="1778000" y="130268"/>
            <a:ext cx="3564144" cy="5775232"/>
          </a:xfrm>
          <a:prstGeom prst="rect">
            <a:avLst/>
          </a:prstGeom>
          <a:ln w="12700">
            <a:miter lim="400000"/>
          </a:ln>
        </p:spPr>
      </p:pic>
      <p:pic>
        <p:nvPicPr>
          <p:cNvPr id="201" name="pasted-image.pdf"/>
          <p:cNvPicPr>
            <a:picLocks noChangeAspect="1"/>
          </p:cNvPicPr>
          <p:nvPr/>
        </p:nvPicPr>
        <p:blipFill>
          <a:blip r:embed="rId4">
            <a:extLst/>
          </a:blip>
          <a:stretch>
            <a:fillRect/>
          </a:stretch>
        </p:blipFill>
        <p:spPr>
          <a:xfrm>
            <a:off x="8413750" y="1409700"/>
            <a:ext cx="4406900" cy="5715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99">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99">
                                            <p:txEl>
                                              <p:pRg st="6" end="6"/>
                                            </p:txEl>
                                          </p:spTgt>
                                        </p:tgtEl>
                                        <p:attrNameLst>
                                          <p:attrName>style.visibility</p:attrName>
                                        </p:attrNameLst>
                                      </p:cBhvr>
                                      <p:to>
                                        <p:strVal val="visible"/>
                                      </p:to>
                                    </p:set>
                                  </p:childTnLst>
                                </p:cTn>
                              </p:par>
                            </p:childTnLst>
                          </p:cTn>
                        </p:par>
                        <p:par>
                          <p:cTn id="33" fill="hold">
                            <p:stCondLst>
                              <p:cond delay="0"/>
                            </p:stCondLst>
                            <p:childTnLst>
                              <p:par>
                                <p:cTn id="34" presetClass="entr" nodeType="afterEffect" presetSubtype="0" presetID="1" grpId="2" fill="hold">
                                  <p:stCondLst>
                                    <p:cond delay="0"/>
                                  </p:stCondLst>
                                  <p:iterate type="el" backwards="0">
                                    <p:tmAbs val="0"/>
                                  </p:iterate>
                                  <p:childTnLst>
                                    <p:set>
                                      <p:cBhvr>
                                        <p:cTn id="35" fill="hold"/>
                                        <p:tgtEl>
                                          <p:spTgt spid="20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199">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1" fill="hold">
                                  <p:stCondLst>
                                    <p:cond delay="0"/>
                                  </p:stCondLst>
                                  <p:iterate type="el" backwards="0">
                                    <p:tmAbs val="0"/>
                                  </p:iterate>
                                  <p:childTnLst>
                                    <p:set>
                                      <p:cBhvr>
                                        <p:cTn id="43" fill="hold"/>
                                        <p:tgtEl>
                                          <p:spTgt spid="199">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0" presetID="1" grpId="1" fill="hold">
                                  <p:stCondLst>
                                    <p:cond delay="0"/>
                                  </p:stCondLst>
                                  <p:iterate type="el" backwards="0">
                                    <p:tmAbs val="0"/>
                                  </p:iterate>
                                  <p:childTnLst>
                                    <p:set>
                                      <p:cBhvr>
                                        <p:cTn id="47" fill="hold"/>
                                        <p:tgtEl>
                                          <p:spTgt spid="199">
                                            <p:txEl>
                                              <p:pRg st="9" end="9"/>
                                            </p:txEl>
                                          </p:spTgt>
                                        </p:tgtEl>
                                        <p:attrNameLst>
                                          <p:attrName>style.visibility</p:attrName>
                                        </p:attrNameLst>
                                      </p:cBhvr>
                                      <p:to>
                                        <p:strVal val="visible"/>
                                      </p:to>
                                    </p:set>
                                  </p:childTnLst>
                                </p:cTn>
                              </p:par>
                            </p:childTnLst>
                          </p:cTn>
                        </p:par>
                        <p:par>
                          <p:cTn id="48" fill="hold">
                            <p:stCondLst>
                              <p:cond delay="0"/>
                            </p:stCondLst>
                            <p:childTnLst>
                              <p:par>
                                <p:cTn id="49" presetClass="entr" nodeType="afterEffect" presetSubtype="0" presetID="1" grpId="3" fill="hold">
                                  <p:stCondLst>
                                    <p:cond delay="0"/>
                                  </p:stCondLst>
                                  <p:iterate type="el" backwards="0">
                                    <p:tmAbs val="0"/>
                                  </p:iterate>
                                  <p:childTnLst>
                                    <p:set>
                                      <p:cBhvr>
                                        <p:cTn id="50" fill="hold"/>
                                        <p:tgtEl>
                                          <p:spTgt spid="20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Class="exit" nodeType="clickEffect" presetSubtype="0" presetID="1" grpId="4" fill="hold">
                                  <p:stCondLst>
                                    <p:cond delay="0"/>
                                  </p:stCondLst>
                                  <p:iterate type="el" backwards="0">
                                    <p:tmAbs val="0"/>
                                  </p:iterate>
                                  <p:childTnLst>
                                    <p:set>
                                      <p:cBhvr>
                                        <p:cTn id="54" fill="hold">
                                          <p:stCondLst>
                                            <p:cond delay="0"/>
                                          </p:stCondLst>
                                        </p:cTn>
                                        <p:tgtEl>
                                          <p:spTgt spid="201"/>
                                        </p:tgtEl>
                                        <p:attrNameLst>
                                          <p:attrName>style.visibility</p:attrName>
                                        </p:attrNameLst>
                                      </p:cBhvr>
                                      <p:to>
                                        <p:strVal val="hidden"/>
                                      </p:to>
                                    </p:set>
                                  </p:childTnLst>
                                </p:cTn>
                              </p:par>
                            </p:childTnLst>
                          </p:cTn>
                        </p:par>
                        <p:par>
                          <p:cTn id="55" fill="hold">
                            <p:stCondLst>
                              <p:cond delay="0"/>
                            </p:stCondLst>
                            <p:childTnLst>
                              <p:par>
                                <p:cTn id="56" presetClass="exit" nodeType="afterEffect" presetSubtype="0" presetID="1" grpId="5" fill="hold">
                                  <p:stCondLst>
                                    <p:cond delay="0"/>
                                  </p:stCondLst>
                                  <p:iterate type="el" backwards="0">
                                    <p:tmAbs val="0"/>
                                  </p:iterate>
                                  <p:childTnLst>
                                    <p:set>
                                      <p:cBhvr>
                                        <p:cTn id="57" fill="hold">
                                          <p:stCondLst>
                                            <p:cond delay="0"/>
                                          </p:stCondLst>
                                        </p:cTn>
                                        <p:tgtEl>
                                          <p:spTgt spid="2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9" grpId="1"/>
      <p:bldP build="whole" bldLvl="1" animBg="1" rev="0" advAuto="0" spid="200" grpId="5"/>
      <p:bldP build="whole" bldLvl="1" animBg="1" rev="0" advAuto="0" spid="200" grpId="2"/>
      <p:bldP build="whole" bldLvl="1" animBg="1" rev="0" advAuto="0" spid="201" grpId="3"/>
      <p:bldP build="whole" bldLvl="1" animBg="1" rev="0" advAuto="0" spid="201" grpId="4"/>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1041400" y="266700"/>
            <a:ext cx="10922000" cy="1476673"/>
          </a:xfrm>
          <a:prstGeom prst="rect">
            <a:avLst/>
          </a:prstGeom>
        </p:spPr>
        <p:txBody>
          <a:bodyPr/>
          <a:lstStyle>
            <a:lvl1pPr algn="ctr"/>
          </a:lstStyle>
          <a:p>
            <a:pPr/>
            <a:r>
              <a:t>Key Concept 5.3, II</a:t>
            </a:r>
          </a:p>
        </p:txBody>
      </p:sp>
      <p:sp>
        <p:nvSpPr>
          <p:cNvPr id="204" name="Shape 204"/>
          <p:cNvSpPr/>
          <p:nvPr>
            <p:ph type="body" idx="1"/>
          </p:nvPr>
        </p:nvSpPr>
        <p:spPr>
          <a:xfrm>
            <a:off x="330200" y="1778000"/>
            <a:ext cx="12344400" cy="7696200"/>
          </a:xfrm>
          <a:prstGeom prst="rect">
            <a:avLst/>
          </a:prstGeom>
        </p:spPr>
        <p:txBody>
          <a:bodyPr/>
          <a:lstStyle/>
          <a:p>
            <a:pPr marL="368934" indent="-368934" defTabSz="484886">
              <a:spcBef>
                <a:spcPts val="2600"/>
              </a:spcBef>
              <a:buBlip>
                <a:blip r:embed="rId2"/>
              </a:buBlip>
              <a:defRPr sz="2988"/>
            </a:pPr>
            <a:r>
              <a:t>D) Land distribution post in the South Civil War:</a:t>
            </a:r>
          </a:p>
          <a:p>
            <a:pPr lvl="1" marL="737869" indent="-368934" defTabSz="484886">
              <a:spcBef>
                <a:spcPts val="2600"/>
              </a:spcBef>
              <a:buBlip>
                <a:blip r:embed="rId2"/>
              </a:buBlip>
              <a:defRPr sz="2988"/>
            </a:pPr>
            <a:r>
              <a:t>Plantation owners owned a majority of the land</a:t>
            </a:r>
          </a:p>
          <a:p>
            <a:pPr lvl="1" marL="737869" indent="-368934" defTabSz="484886">
              <a:spcBef>
                <a:spcPts val="2600"/>
              </a:spcBef>
              <a:buBlip>
                <a:blip r:embed="rId2"/>
              </a:buBlip>
              <a:defRPr sz="2988"/>
            </a:pPr>
            <a:r>
              <a:t>Former slaves had difficulty acquiring land:</a:t>
            </a:r>
          </a:p>
          <a:p>
            <a:pPr lvl="2" marL="1106805" indent="-368934" defTabSz="484886">
              <a:spcBef>
                <a:spcPts val="2600"/>
              </a:spcBef>
              <a:buBlip>
                <a:blip r:embed="rId2"/>
              </a:buBlip>
              <a:defRPr sz="2988"/>
            </a:pPr>
            <a:r>
              <a:t>High interest rates - (crop lien system)</a:t>
            </a:r>
          </a:p>
          <a:p>
            <a:pPr marL="368934" indent="-368934" defTabSz="484886">
              <a:spcBef>
                <a:spcPts val="2600"/>
              </a:spcBef>
              <a:buBlip>
                <a:blip r:embed="rId2"/>
              </a:buBlip>
              <a:defRPr sz="2988"/>
            </a:pPr>
            <a:r>
              <a:t>Sharecropping:</a:t>
            </a:r>
          </a:p>
          <a:p>
            <a:pPr lvl="1" marL="737869" indent="-368934" defTabSz="484886">
              <a:spcBef>
                <a:spcPts val="2600"/>
              </a:spcBef>
              <a:buBlip>
                <a:blip r:embed="rId2"/>
              </a:buBlip>
              <a:defRPr sz="2988"/>
            </a:pPr>
            <a:r>
              <a:t>Freedmen worked on farms and exchanged labor for using land and housing</a:t>
            </a:r>
          </a:p>
          <a:p>
            <a:pPr lvl="1" marL="737869" indent="-368934" defTabSz="484886">
              <a:spcBef>
                <a:spcPts val="2600"/>
              </a:spcBef>
              <a:buBlip>
                <a:blip r:embed="rId2"/>
              </a:buBlip>
              <a:defRPr sz="2988"/>
            </a:pPr>
            <a:r>
              <a:t>Half of their crops were typically given to the land owner</a:t>
            </a:r>
          </a:p>
          <a:p>
            <a:pPr lvl="1" marL="737869" indent="-368934" defTabSz="484886">
              <a:spcBef>
                <a:spcPts val="2600"/>
              </a:spcBef>
              <a:buBlip>
                <a:blip r:embed="rId2"/>
              </a:buBlip>
              <a:defRPr sz="2988"/>
            </a:pPr>
            <a:r>
              <a:t>If cotton prices fell (as did in the 1870s), perpetual debt was common for most sharecroppers</a:t>
            </a:r>
          </a:p>
          <a:p>
            <a:pPr lvl="1" marL="737869" indent="-368934" defTabSz="484886">
              <a:spcBef>
                <a:spcPts val="2600"/>
              </a:spcBef>
              <a:buBlip>
                <a:blip r:embed="rId2"/>
              </a:buBlip>
              <a:defRPr sz="2988"/>
            </a:pPr>
            <a:r>
              <a:t>Most Southern blacks were sharecroppers by 1890</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0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0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0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0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0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20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204">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1" fill="hold">
                                  <p:stCondLst>
                                    <p:cond delay="0"/>
                                  </p:stCondLst>
                                  <p:iterate type="el" backwards="0">
                                    <p:tmAbs val="0"/>
                                  </p:iterate>
                                  <p:childTnLst>
                                    <p:set>
                                      <p:cBhvr>
                                        <p:cTn id="40" fill="hold"/>
                                        <p:tgtEl>
                                          <p:spTgt spid="204">
                                            <p:txEl>
                                              <p:pRg st="8" end="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