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96" r:id="rId1"/>
  </p:sldMasterIdLst>
  <p:notesMasterIdLst>
    <p:notesMasterId r:id="rId11"/>
  </p:notesMasterIdLst>
  <p:sldIdLst>
    <p:sldId id="257" r:id="rId2"/>
    <p:sldId id="262" r:id="rId3"/>
    <p:sldId id="272" r:id="rId4"/>
    <p:sldId id="276" r:id="rId5"/>
    <p:sldId id="273" r:id="rId6"/>
    <p:sldId id="274" r:id="rId7"/>
    <p:sldId id="277" r:id="rId8"/>
    <p:sldId id="269" r:id="rId9"/>
    <p:sldId id="25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85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EA0CA6-8DE7-4347-8190-B847254007B5}" type="datetimeFigureOut">
              <a:rPr lang="en-US" smtClean="0"/>
              <a:t>12/18/2014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2E6764-CBA3-4FB9-BB65-97D2950C432C}" type="slidenum">
              <a:rPr lang="en-US" smtClean="0"/>
              <a:t>‹#›</a:t>
            </a:fld>
            <a:endParaRPr lang="en-US"/>
          </a:p>
        </p:txBody>
      </p:sp>
    </p:spTree>
    <p:extLst>
      <p:ext uri="{BB962C8B-B14F-4D97-AF65-F5344CB8AC3E}">
        <p14:creationId xmlns:p14="http://schemas.microsoft.com/office/powerpoint/2010/main" val="3028575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CE85ECF-9851-4026-B03A-BBA29FF78CD3}" type="datetimeFigureOut">
              <a:rPr lang="en-US" smtClean="0"/>
              <a:t>12/18/2014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EB744767-E251-4230-A169-9459BFC0101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CE85ECF-9851-4026-B03A-BBA29FF78CD3}" type="datetimeFigureOut">
              <a:rPr lang="en-US" smtClean="0"/>
              <a:t>12/18/2014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B744767-E251-4230-A169-9459BFC0101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CE85ECF-9851-4026-B03A-BBA29FF78CD3}" type="datetimeFigureOut">
              <a:rPr lang="en-US" smtClean="0"/>
              <a:t>12/18/2014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B744767-E251-4230-A169-9459BFC0101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CE85ECF-9851-4026-B03A-BBA29FF78CD3}" type="datetimeFigureOut">
              <a:rPr lang="en-US" smtClean="0"/>
              <a:t>12/18/2014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B744767-E251-4230-A169-9459BFC0101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CE85ECF-9851-4026-B03A-BBA29FF78CD3}" type="datetimeFigureOut">
              <a:rPr lang="en-US" smtClean="0"/>
              <a:t>12/18/2014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B744767-E251-4230-A169-9459BFC0101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CE85ECF-9851-4026-B03A-BBA29FF78CD3}" type="datetimeFigureOut">
              <a:rPr lang="en-US" smtClean="0"/>
              <a:t>12/18/2014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B744767-E251-4230-A169-9459BFC0101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CE85ECF-9851-4026-B03A-BBA29FF78CD3}" type="datetimeFigureOut">
              <a:rPr lang="en-US" smtClean="0"/>
              <a:t>12/18/2014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B744767-E251-4230-A169-9459BFC0101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CE85ECF-9851-4026-B03A-BBA29FF78CD3}" type="datetimeFigureOut">
              <a:rPr lang="en-US" smtClean="0"/>
              <a:t>12/18/2014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B744767-E251-4230-A169-9459BFC0101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CE85ECF-9851-4026-B03A-BBA29FF78CD3}" type="datetimeFigureOut">
              <a:rPr lang="en-US" smtClean="0"/>
              <a:t>12/18/2014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B744767-E251-4230-A169-9459BFC0101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CE85ECF-9851-4026-B03A-BBA29FF78CD3}" type="datetimeFigureOut">
              <a:rPr lang="en-US" smtClean="0"/>
              <a:t>12/18/2014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B744767-E251-4230-A169-9459BFC0101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CE85ECF-9851-4026-B03A-BBA29FF78CD3}" type="datetimeFigureOut">
              <a:rPr lang="en-US" smtClean="0"/>
              <a:t>12/18/2014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B744767-E251-4230-A169-9459BFC01010}"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CE85ECF-9851-4026-B03A-BBA29FF78CD3}" type="datetimeFigureOut">
              <a:rPr lang="en-US" smtClean="0"/>
              <a:t>12/18/2014</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B744767-E251-4230-A169-9459BFC0101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297" r:id="rId1"/>
    <p:sldLayoutId id="2147484298" r:id="rId2"/>
    <p:sldLayoutId id="2147484299" r:id="rId3"/>
    <p:sldLayoutId id="2147484300" r:id="rId4"/>
    <p:sldLayoutId id="2147484301" r:id="rId5"/>
    <p:sldLayoutId id="2147484302" r:id="rId6"/>
    <p:sldLayoutId id="2147484303" r:id="rId7"/>
    <p:sldLayoutId id="2147484304" r:id="rId8"/>
    <p:sldLayoutId id="2147484305" r:id="rId9"/>
    <p:sldLayoutId id="2147484306" r:id="rId10"/>
    <p:sldLayoutId id="214748430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0"/>
            <a:ext cx="8610600" cy="2595025"/>
          </a:xfrm>
        </p:spPr>
        <p:txBody>
          <a:bodyPr>
            <a:noAutofit/>
          </a:bodyPr>
          <a:lstStyle/>
          <a:p>
            <a:pPr algn="ctr"/>
            <a:r>
              <a:rPr lang="en-US" sz="5400" dirty="0" smtClean="0">
                <a:solidFill>
                  <a:schemeClr val="tx1"/>
                </a:solidFill>
              </a:rPr>
              <a:t>APUSH Review: Key </a:t>
            </a:r>
            <a:r>
              <a:rPr lang="en-US" sz="5400" dirty="0">
                <a:solidFill>
                  <a:schemeClr val="tx1"/>
                </a:solidFill>
              </a:rPr>
              <a:t>Concept </a:t>
            </a:r>
            <a:r>
              <a:rPr lang="en-US" sz="5400" dirty="0" smtClean="0">
                <a:solidFill>
                  <a:schemeClr val="tx1"/>
                </a:solidFill>
              </a:rPr>
              <a:t>6.1</a:t>
            </a:r>
            <a:r>
              <a:rPr lang="en-US" sz="5400" dirty="0">
                <a:solidFill>
                  <a:schemeClr val="tx1"/>
                </a:solidFill>
              </a:rPr>
              <a:t/>
            </a:r>
            <a:br>
              <a:rPr lang="en-US" sz="5400" dirty="0">
                <a:solidFill>
                  <a:schemeClr val="tx1"/>
                </a:solidFill>
              </a:rPr>
            </a:br>
            <a:endParaRPr lang="en-US" sz="5400" dirty="0">
              <a:solidFill>
                <a:schemeClr val="tx1"/>
              </a:solidFill>
            </a:endParaRPr>
          </a:p>
        </p:txBody>
      </p:sp>
      <p:sp>
        <p:nvSpPr>
          <p:cNvPr id="3" name="Subtitle 2"/>
          <p:cNvSpPr>
            <a:spLocks noGrp="1"/>
          </p:cNvSpPr>
          <p:nvPr>
            <p:ph type="subTitle" idx="1"/>
          </p:nvPr>
        </p:nvSpPr>
        <p:spPr>
          <a:xfrm>
            <a:off x="1524000" y="4572000"/>
            <a:ext cx="6553200" cy="838200"/>
          </a:xfrm>
        </p:spPr>
        <p:txBody>
          <a:bodyPr>
            <a:noAutofit/>
          </a:bodyPr>
          <a:lstStyle/>
          <a:p>
            <a:pPr algn="ctr"/>
            <a:r>
              <a:rPr lang="en-US" dirty="0" smtClean="0">
                <a:solidFill>
                  <a:schemeClr val="tx1"/>
                </a:solidFill>
              </a:rPr>
              <a:t>Everything You Need To </a:t>
            </a:r>
            <a:r>
              <a:rPr lang="en-US" dirty="0">
                <a:solidFill>
                  <a:schemeClr val="tx1"/>
                </a:solidFill>
              </a:rPr>
              <a:t>K</a:t>
            </a:r>
            <a:r>
              <a:rPr lang="en-US" dirty="0" smtClean="0">
                <a:solidFill>
                  <a:schemeClr val="tx1"/>
                </a:solidFill>
              </a:rPr>
              <a:t>now About Key Concept 6.1 To Succeed In APUSH</a:t>
            </a:r>
            <a:endParaRPr lang="en-US" dirty="0">
              <a:solidFill>
                <a:schemeClr val="tx1"/>
              </a:solidFill>
            </a:endParaRPr>
          </a:p>
        </p:txBody>
      </p:sp>
      <p:sp>
        <p:nvSpPr>
          <p:cNvPr id="4" name="Title 3"/>
          <p:cNvSpPr txBox="1">
            <a:spLocks/>
          </p:cNvSpPr>
          <p:nvPr/>
        </p:nvSpPr>
        <p:spPr>
          <a:xfrm>
            <a:off x="457200" y="0"/>
            <a:ext cx="8229600" cy="914400"/>
          </a:xfrm>
          <a:prstGeom prst="rect">
            <a:avLst/>
          </a:prstGeom>
        </p:spPr>
        <p:txBody>
          <a:bodyPr vert="horz" anchor="b">
            <a:normAutofit/>
          </a:bodyPr>
          <a:lstStyle>
            <a:lvl1pPr algn="l" rtl="0" eaLnBrk="1" latinLnBrk="0" hangingPunct="1">
              <a:spcBef>
                <a:spcPct val="0"/>
              </a:spcBef>
              <a:buNone/>
              <a:defRPr kumimoji="0" sz="4400" kern="1200">
                <a:solidFill>
                  <a:schemeClr val="bg1"/>
                </a:solidFill>
                <a:latin typeface="+mj-lt"/>
                <a:ea typeface="+mj-ea"/>
                <a:cs typeface="+mj-cs"/>
              </a:defRPr>
            </a:lvl1pPr>
          </a:lstStyle>
          <a:p>
            <a:pPr algn="ctr"/>
            <a:r>
              <a:rPr lang="en-US" dirty="0" smtClean="0">
                <a:solidFill>
                  <a:srgbClr val="FF0000"/>
                </a:solidFill>
              </a:rPr>
              <a:t>www.Apushreview.com</a:t>
            </a:r>
            <a:endParaRPr lang="en-US" dirty="0">
              <a:solidFill>
                <a:srgbClr val="FF0000"/>
              </a:solidFill>
            </a:endParaRPr>
          </a:p>
        </p:txBody>
      </p:sp>
      <p:sp>
        <p:nvSpPr>
          <p:cNvPr id="5" name="Title 3"/>
          <p:cNvSpPr txBox="1">
            <a:spLocks/>
          </p:cNvSpPr>
          <p:nvPr/>
        </p:nvSpPr>
        <p:spPr>
          <a:xfrm>
            <a:off x="457200" y="685800"/>
            <a:ext cx="8229600" cy="1143000"/>
          </a:xfrm>
          <a:prstGeom prst="rect">
            <a:avLst/>
          </a:prstGeom>
        </p:spPr>
        <p:txBody>
          <a:bodyPr vert="horz" anchor="b">
            <a:normAutofit/>
          </a:bodyPr>
          <a:lstStyle>
            <a:lvl1pPr algn="l" rtl="0" eaLnBrk="1" latinLnBrk="0" hangingPunct="1">
              <a:spcBef>
                <a:spcPct val="0"/>
              </a:spcBef>
              <a:buNone/>
              <a:defRPr kumimoji="0" sz="4400" kern="1200">
                <a:solidFill>
                  <a:schemeClr val="bg1"/>
                </a:solidFill>
                <a:latin typeface="+mj-lt"/>
                <a:ea typeface="+mj-ea"/>
                <a:cs typeface="+mj-cs"/>
              </a:defRPr>
            </a:lvl1pPr>
          </a:lstStyle>
          <a:p>
            <a:pPr algn="ctr"/>
            <a:r>
              <a:rPr lang="en-US" dirty="0" smtClean="0">
                <a:solidFill>
                  <a:schemeClr val="tx1"/>
                </a:solidFill>
              </a:rPr>
              <a:t>Period 6: 1865 – 1898 </a:t>
            </a:r>
            <a:endParaRPr lang="en-US" dirty="0">
              <a:solidFill>
                <a:schemeClr val="tx1"/>
              </a:solidFill>
            </a:endParaRPr>
          </a:p>
        </p:txBody>
      </p:sp>
      <p:sp>
        <p:nvSpPr>
          <p:cNvPr id="6" name="Oval 5"/>
          <p:cNvSpPr/>
          <p:nvPr/>
        </p:nvSpPr>
        <p:spPr>
          <a:xfrm>
            <a:off x="0" y="5029200"/>
            <a:ext cx="3429000" cy="1676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Shout Out to Lia F., Stone K., and </a:t>
            </a:r>
            <a:r>
              <a:rPr lang="en-US" dirty="0" err="1" smtClean="0"/>
              <a:t>Davood</a:t>
            </a:r>
            <a:r>
              <a:rPr lang="en-US" dirty="0" smtClean="0"/>
              <a:t> P. Thanks for your support, you rock!</a:t>
            </a:r>
            <a:endParaRPr lang="en-US" dirty="0"/>
          </a:p>
        </p:txBody>
      </p:sp>
    </p:spTree>
    <p:extLst>
      <p:ext uri="{BB962C8B-B14F-4D97-AF65-F5344CB8AC3E}">
        <p14:creationId xmlns:p14="http://schemas.microsoft.com/office/powerpoint/2010/main" val="3630598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7"/>
            <a:ext cx="8229600" cy="685800"/>
          </a:xfrm>
        </p:spPr>
        <p:txBody>
          <a:bodyPr>
            <a:normAutofit/>
          </a:bodyPr>
          <a:lstStyle/>
          <a:p>
            <a:pPr algn="ctr"/>
            <a:r>
              <a:rPr lang="en-US" dirty="0" smtClean="0"/>
              <a:t>The New Curriculum</a:t>
            </a:r>
            <a:endParaRPr lang="en-US" dirty="0"/>
          </a:p>
        </p:txBody>
      </p:sp>
      <p:sp>
        <p:nvSpPr>
          <p:cNvPr id="3" name="Content Placeholder 2"/>
          <p:cNvSpPr>
            <a:spLocks noGrp="1"/>
          </p:cNvSpPr>
          <p:nvPr>
            <p:ph idx="1"/>
          </p:nvPr>
        </p:nvSpPr>
        <p:spPr>
          <a:xfrm>
            <a:off x="0" y="685800"/>
            <a:ext cx="9067800" cy="6172200"/>
          </a:xfrm>
        </p:spPr>
        <p:txBody>
          <a:bodyPr>
            <a:normAutofit/>
          </a:bodyPr>
          <a:lstStyle/>
          <a:p>
            <a:r>
              <a:rPr lang="en-US" dirty="0" smtClean="0"/>
              <a:t>Key Concept 6.1 “The rise of big business in the United States encouraged massive migrations and urbanization, sparked government and popular efforts to reshape the U.S. economy and environment, and renewed debates over U.S. national identity.”</a:t>
            </a:r>
          </a:p>
          <a:p>
            <a:pPr lvl="1"/>
            <a:r>
              <a:rPr lang="en-US" dirty="0" smtClean="0"/>
              <a:t>Page  60 of the Curriculum Framework</a:t>
            </a:r>
            <a:endParaRPr lang="en-US" dirty="0"/>
          </a:p>
          <a:p>
            <a:r>
              <a:rPr lang="en-US" dirty="0" smtClean="0"/>
              <a:t>Big ideas: </a:t>
            </a:r>
          </a:p>
          <a:p>
            <a:pPr lvl="1"/>
            <a:r>
              <a:rPr lang="en-US" dirty="0" smtClean="0"/>
              <a:t>What was the relationship between businesses and government?</a:t>
            </a:r>
          </a:p>
          <a:p>
            <a:pPr lvl="1"/>
            <a:r>
              <a:rPr lang="en-US" dirty="0" smtClean="0"/>
              <a:t>What were reasons for migration within the country and immigration during this time?</a:t>
            </a:r>
          </a:p>
          <a:p>
            <a:pPr lvl="1"/>
            <a:r>
              <a:rPr lang="en-US" dirty="0" smtClean="0"/>
              <a:t>In what ways did the South change and remain the same? (Change and Continuity over time)</a:t>
            </a:r>
          </a:p>
          <a:p>
            <a:pPr lvl="1"/>
            <a:endParaRPr lang="en-US" dirty="0"/>
          </a:p>
          <a:p>
            <a:pPr lvl="1"/>
            <a:endParaRPr lang="en-US" dirty="0" smtClean="0"/>
          </a:p>
          <a:p>
            <a:endParaRPr lang="en-US" dirty="0"/>
          </a:p>
        </p:txBody>
      </p:sp>
    </p:spTree>
    <p:extLst>
      <p:ext uri="{BB962C8B-B14F-4D97-AF65-F5344CB8AC3E}">
        <p14:creationId xmlns:p14="http://schemas.microsoft.com/office/powerpoint/2010/main" val="3748871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685800"/>
          </a:xfrm>
        </p:spPr>
        <p:txBody>
          <a:bodyPr>
            <a:normAutofit/>
          </a:bodyPr>
          <a:lstStyle/>
          <a:p>
            <a:pPr algn="ctr"/>
            <a:r>
              <a:rPr lang="en-US" dirty="0" smtClean="0"/>
              <a:t>Key Concept 6.1 I</a:t>
            </a:r>
            <a:endParaRPr lang="en-US" dirty="0"/>
          </a:p>
        </p:txBody>
      </p:sp>
      <p:sp>
        <p:nvSpPr>
          <p:cNvPr id="3" name="Content Placeholder 2"/>
          <p:cNvSpPr>
            <a:spLocks noGrp="1"/>
          </p:cNvSpPr>
          <p:nvPr>
            <p:ph idx="1"/>
          </p:nvPr>
        </p:nvSpPr>
        <p:spPr>
          <a:xfrm>
            <a:off x="0" y="685800"/>
            <a:ext cx="9144000" cy="6172200"/>
          </a:xfrm>
        </p:spPr>
        <p:txBody>
          <a:bodyPr>
            <a:normAutofit fontScale="92500" lnSpcReduction="20000"/>
          </a:bodyPr>
          <a:lstStyle/>
          <a:p>
            <a:r>
              <a:rPr lang="en-US" sz="1600" dirty="0"/>
              <a:t>“Large-scale production – accompanied by massive technological change, expanding international communication networks, and pro-growth government policies – fueled the development of a ‘Gilded Age’ marked by an emphasis on consumption, marketing, and business consolidation.”</a:t>
            </a:r>
          </a:p>
          <a:p>
            <a:r>
              <a:rPr lang="en-US" sz="1500" dirty="0" smtClean="0"/>
              <a:t>– </a:t>
            </a:r>
            <a:r>
              <a:rPr lang="en-US" sz="1500" dirty="0" err="1" smtClean="0"/>
              <a:t>pg</a:t>
            </a:r>
            <a:r>
              <a:rPr lang="en-US" sz="1500" dirty="0" smtClean="0"/>
              <a:t> 60 of the curriculum framework</a:t>
            </a:r>
          </a:p>
          <a:p>
            <a:r>
              <a:rPr lang="en-US" dirty="0" smtClean="0"/>
              <a:t>What is a “Gilded Age?” (1870s – 1900)</a:t>
            </a:r>
          </a:p>
          <a:p>
            <a:pPr lvl="1"/>
            <a:r>
              <a:rPr lang="en-US" dirty="0" smtClean="0"/>
              <a:t>Term coined by Mark Twain</a:t>
            </a:r>
          </a:p>
          <a:p>
            <a:pPr lvl="1"/>
            <a:r>
              <a:rPr lang="en-US" dirty="0" smtClean="0"/>
              <a:t>Increase in industrialization</a:t>
            </a:r>
          </a:p>
          <a:p>
            <a:pPr lvl="1"/>
            <a:r>
              <a:rPr lang="en-US" dirty="0" smtClean="0"/>
              <a:t>Many things appeared to be good on the surface, but many problems were below</a:t>
            </a:r>
            <a:endParaRPr lang="en-US" dirty="0"/>
          </a:p>
          <a:p>
            <a:r>
              <a:rPr lang="en-US" dirty="0" smtClean="0"/>
              <a:t>A: Government subsidies for transportation and communication systems:</a:t>
            </a:r>
          </a:p>
          <a:p>
            <a:pPr lvl="1"/>
            <a:r>
              <a:rPr lang="en-US" dirty="0" smtClean="0"/>
              <a:t>Government provided $ and land for construction of RRs</a:t>
            </a:r>
          </a:p>
          <a:p>
            <a:pPr lvl="1"/>
            <a:r>
              <a:rPr lang="en-US" dirty="0" smtClean="0"/>
              <a:t>Impacts of subsidies – opened new markets in North America</a:t>
            </a:r>
          </a:p>
          <a:p>
            <a:pPr lvl="2"/>
            <a:r>
              <a:rPr lang="en-US" dirty="0" smtClean="0"/>
              <a:t>Farms, lumber, and growth of cities</a:t>
            </a:r>
          </a:p>
          <a:p>
            <a:r>
              <a:rPr lang="en-US" dirty="0" smtClean="0"/>
              <a:t>Redesigned financial and management structures:</a:t>
            </a:r>
          </a:p>
          <a:p>
            <a:pPr lvl="1"/>
            <a:r>
              <a:rPr lang="en-US" dirty="0" smtClean="0"/>
              <a:t>Monopolies – sought to have sole control over an industry</a:t>
            </a:r>
          </a:p>
          <a:p>
            <a:pPr lvl="1"/>
            <a:r>
              <a:rPr lang="en-US" dirty="0" smtClean="0"/>
              <a:t>Maximize exploitation of resources and labor force</a:t>
            </a:r>
          </a:p>
          <a:p>
            <a:pPr lvl="2"/>
            <a:r>
              <a:rPr lang="en-US" dirty="0" smtClean="0"/>
              <a:t>Carnegie – steel, Rockefeller - oil</a:t>
            </a:r>
          </a:p>
          <a:p>
            <a:pPr lvl="1"/>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p:txBody>
      </p:sp>
      <p:pic>
        <p:nvPicPr>
          <p:cNvPr id="1026" name="Picture 2" descr="File:Mark Twain, Brady-Handy photo portrait, Feb 7, 1871, cropp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1" y="0"/>
            <a:ext cx="1737284" cy="2728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1301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
                                            <p:txEl>
                                              <p:pRg st="13" end="13"/>
                                            </p:txEl>
                                          </p:spTgt>
                                        </p:tgtEl>
                                        <p:attrNameLst>
                                          <p:attrName>style.visibility</p:attrName>
                                        </p:attrNameLst>
                                      </p:cBhvr>
                                      <p:to>
                                        <p:strVal val="visible"/>
                                      </p:to>
                                    </p:set>
                                  </p:childTnLst>
                                </p:cTn>
                              </p:par>
                              <p:par>
                                <p:cTn id="53" presetID="2" presetClass="exit" presetSubtype="4" fill="hold" nodeType="withEffect">
                                  <p:stCondLst>
                                    <p:cond delay="0"/>
                                  </p:stCondLst>
                                  <p:childTnLst>
                                    <p:anim calcmode="lin" valueType="num">
                                      <p:cBhvr additive="base">
                                        <p:cTn id="54" dur="500"/>
                                        <p:tgtEl>
                                          <p:spTgt spid="1026"/>
                                        </p:tgtEl>
                                        <p:attrNameLst>
                                          <p:attrName>ppt_x</p:attrName>
                                        </p:attrNameLst>
                                      </p:cBhvr>
                                      <p:tavLst>
                                        <p:tav tm="0">
                                          <p:val>
                                            <p:strVal val="ppt_x"/>
                                          </p:val>
                                        </p:tav>
                                        <p:tav tm="100000">
                                          <p:val>
                                            <p:strVal val="ppt_x"/>
                                          </p:val>
                                        </p:tav>
                                      </p:tavLst>
                                    </p:anim>
                                    <p:anim calcmode="lin" valueType="num">
                                      <p:cBhvr additive="base">
                                        <p:cTn id="55" dur="500"/>
                                        <p:tgtEl>
                                          <p:spTgt spid="1026"/>
                                        </p:tgtEl>
                                        <p:attrNameLst>
                                          <p:attrName>ppt_y</p:attrName>
                                        </p:attrNameLst>
                                      </p:cBhvr>
                                      <p:tavLst>
                                        <p:tav tm="0">
                                          <p:val>
                                            <p:strVal val="ppt_y"/>
                                          </p:val>
                                        </p:tav>
                                        <p:tav tm="100000">
                                          <p:val>
                                            <p:strVal val="1+ppt_h/2"/>
                                          </p:val>
                                        </p:tav>
                                      </p:tavLst>
                                    </p:anim>
                                    <p:set>
                                      <p:cBhvr>
                                        <p:cTn id="56" dur="1" fill="hold">
                                          <p:stCondLst>
                                            <p:cond delay="499"/>
                                          </p:stCondLst>
                                        </p:cTn>
                                        <p:tgtEl>
                                          <p:spTgt spid="10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685800"/>
          </a:xfrm>
        </p:spPr>
        <p:txBody>
          <a:bodyPr>
            <a:normAutofit/>
          </a:bodyPr>
          <a:lstStyle/>
          <a:p>
            <a:pPr algn="ctr"/>
            <a:r>
              <a:rPr lang="en-US" dirty="0" smtClean="0"/>
              <a:t>Key Concept 6.1 I Cont.</a:t>
            </a:r>
            <a:endParaRPr lang="en-US" dirty="0"/>
          </a:p>
        </p:txBody>
      </p:sp>
      <p:sp>
        <p:nvSpPr>
          <p:cNvPr id="3" name="Content Placeholder 2"/>
          <p:cNvSpPr>
            <a:spLocks noGrp="1"/>
          </p:cNvSpPr>
          <p:nvPr>
            <p:ph idx="1"/>
          </p:nvPr>
        </p:nvSpPr>
        <p:spPr>
          <a:xfrm>
            <a:off x="0" y="762000"/>
            <a:ext cx="9144000" cy="6096000"/>
          </a:xfrm>
        </p:spPr>
        <p:txBody>
          <a:bodyPr>
            <a:normAutofit fontScale="85000" lnSpcReduction="20000"/>
          </a:bodyPr>
          <a:lstStyle/>
          <a:p>
            <a:r>
              <a:rPr lang="en-US" dirty="0" smtClean="0"/>
              <a:t>B: Businesses and foreign policy makers looked outside US borders to gain influence and control in markets</a:t>
            </a:r>
          </a:p>
          <a:p>
            <a:pPr lvl="1"/>
            <a:r>
              <a:rPr lang="en-US" dirty="0" smtClean="0"/>
              <a:t>Pacific: Hawaii – calls for annexation in the 1890s (sugar)</a:t>
            </a:r>
          </a:p>
          <a:p>
            <a:pPr lvl="1"/>
            <a:r>
              <a:rPr lang="en-US" dirty="0" smtClean="0"/>
              <a:t>Asia: Philippines – gained after the Spanish American War</a:t>
            </a:r>
          </a:p>
          <a:p>
            <a:pPr lvl="2"/>
            <a:r>
              <a:rPr lang="en-US" dirty="0" smtClean="0"/>
              <a:t>1899 – Open Door Policy in China; US could trade freely with China</a:t>
            </a:r>
          </a:p>
          <a:p>
            <a:pPr lvl="1"/>
            <a:r>
              <a:rPr lang="en-US" dirty="0" smtClean="0"/>
              <a:t>Latin America: American-owned sugar plantations in Puerto Rico</a:t>
            </a:r>
            <a:endParaRPr lang="en-US" dirty="0"/>
          </a:p>
          <a:p>
            <a:r>
              <a:rPr lang="en-US" dirty="0" smtClean="0"/>
              <a:t>C: Emergence of trusts and holding companies:</a:t>
            </a:r>
          </a:p>
          <a:p>
            <a:pPr lvl="1"/>
            <a:r>
              <a:rPr lang="en-US" dirty="0" smtClean="0"/>
              <a:t>Very powerful business organizations, controlled many aspects of industries</a:t>
            </a:r>
          </a:p>
          <a:p>
            <a:pPr lvl="1"/>
            <a:r>
              <a:rPr lang="en-US" dirty="0" smtClean="0"/>
              <a:t>How did business leaders defend their status?</a:t>
            </a:r>
          </a:p>
          <a:p>
            <a:pPr lvl="2"/>
            <a:r>
              <a:rPr lang="en-US" dirty="0" smtClean="0"/>
              <a:t>Social Darwinism – rich argued they were a result of natural selection</a:t>
            </a:r>
            <a:endParaRPr lang="en-US" dirty="0"/>
          </a:p>
          <a:p>
            <a:r>
              <a:rPr lang="en-US" dirty="0" smtClean="0"/>
              <a:t>D: “Conspicuous consumption” vs. relative poverty in cities and society</a:t>
            </a:r>
          </a:p>
          <a:p>
            <a:pPr lvl="1"/>
            <a:r>
              <a:rPr lang="en-US" dirty="0" smtClean="0"/>
              <a:t>Wealthy encouraged cities to spend $ on museums, libraries, etc.</a:t>
            </a:r>
          </a:p>
          <a:p>
            <a:pPr lvl="2"/>
            <a:r>
              <a:rPr lang="en-US" dirty="0" smtClean="0"/>
              <a:t>Elaborate houses, clothing, etc.</a:t>
            </a:r>
          </a:p>
          <a:p>
            <a:pPr lvl="1"/>
            <a:r>
              <a:rPr lang="en-US" dirty="0" smtClean="0"/>
              <a:t>Those living in poverty often lived in tenement houses</a:t>
            </a:r>
          </a:p>
          <a:p>
            <a:pPr lvl="2"/>
            <a:r>
              <a:rPr lang="en-US" dirty="0" smtClean="0"/>
              <a:t>Jacob Riis – </a:t>
            </a:r>
            <a:r>
              <a:rPr lang="en-US" i="1" dirty="0" smtClean="0"/>
              <a:t>How the Other Half Lives</a:t>
            </a:r>
            <a:r>
              <a:rPr lang="en-US" dirty="0" smtClean="0"/>
              <a:t> (1890)</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p:txBody>
      </p:sp>
      <p:pic>
        <p:nvPicPr>
          <p:cNvPr id="1026" name="Picture 2" descr="File:John Hay, bw photo portrait, 189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3886200"/>
            <a:ext cx="1685925" cy="256964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File:Jacob Riis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4181" y="685800"/>
            <a:ext cx="2052638" cy="28575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le:Bandit's Roost by Jacob Riis.jpe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990600"/>
            <a:ext cx="3468434" cy="4533900"/>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p:cNvSpPr/>
          <p:nvPr/>
        </p:nvSpPr>
        <p:spPr>
          <a:xfrm>
            <a:off x="2209800" y="723900"/>
            <a:ext cx="5486400" cy="2209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Trust = developed by Rockefeller, </a:t>
            </a:r>
            <a:r>
              <a:rPr lang="en-US" dirty="0" smtClean="0"/>
              <a:t>several companies would sell their shares and be under the control of one executive board</a:t>
            </a:r>
            <a:endParaRPr lang="en-US" dirty="0"/>
          </a:p>
        </p:txBody>
      </p:sp>
    </p:spTree>
    <p:extLst>
      <p:ext uri="{BB962C8B-B14F-4D97-AF65-F5344CB8AC3E}">
        <p14:creationId xmlns:p14="http://schemas.microsoft.com/office/powerpoint/2010/main" val="2650483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par>
                                <p:cTn id="33" presetID="2" presetClass="exit" presetSubtype="4" fill="hold" nodeType="withEffect">
                                  <p:stCondLst>
                                    <p:cond delay="0"/>
                                  </p:stCondLst>
                                  <p:childTnLst>
                                    <p:anim calcmode="lin" valueType="num">
                                      <p:cBhvr additive="base">
                                        <p:cTn id="34" dur="500"/>
                                        <p:tgtEl>
                                          <p:spTgt spid="1026"/>
                                        </p:tgtEl>
                                        <p:attrNameLst>
                                          <p:attrName>ppt_x</p:attrName>
                                        </p:attrNameLst>
                                      </p:cBhvr>
                                      <p:tavLst>
                                        <p:tav tm="0">
                                          <p:val>
                                            <p:strVal val="ppt_x"/>
                                          </p:val>
                                        </p:tav>
                                        <p:tav tm="100000">
                                          <p:val>
                                            <p:strVal val="ppt_x"/>
                                          </p:val>
                                        </p:tav>
                                      </p:tavLst>
                                    </p:anim>
                                    <p:anim calcmode="lin" valueType="num">
                                      <p:cBhvr additive="base">
                                        <p:cTn id="35" dur="500"/>
                                        <p:tgtEl>
                                          <p:spTgt spid="1026"/>
                                        </p:tgtEl>
                                        <p:attrNameLst>
                                          <p:attrName>ppt_y</p:attrName>
                                        </p:attrNameLst>
                                      </p:cBhvr>
                                      <p:tavLst>
                                        <p:tav tm="0">
                                          <p:val>
                                            <p:strVal val="ppt_y"/>
                                          </p:val>
                                        </p:tav>
                                        <p:tav tm="100000">
                                          <p:val>
                                            <p:strVal val="1+ppt_h/2"/>
                                          </p:val>
                                        </p:tav>
                                      </p:tavLst>
                                    </p:anim>
                                    <p:set>
                                      <p:cBhvr>
                                        <p:cTn id="36" dur="1" fill="hold">
                                          <p:stCondLst>
                                            <p:cond delay="499"/>
                                          </p:stCondLst>
                                        </p:cTn>
                                        <p:tgtEl>
                                          <p:spTgt spid="1026"/>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
                                            <p:txEl>
                                              <p:pRg st="13" end="13"/>
                                            </p:txEl>
                                          </p:spTgt>
                                        </p:tgtEl>
                                        <p:attrNameLst>
                                          <p:attrName>style.visibility</p:attrName>
                                        </p:attrNameLst>
                                      </p:cBhvr>
                                      <p:to>
                                        <p:strVal val="visible"/>
                                      </p:to>
                                    </p:set>
                                  </p:childTnLst>
                                </p:cTn>
                              </p:par>
                              <p:par>
                                <p:cTn id="69" presetID="2" presetClass="exit" presetSubtype="4" fill="hold" grpId="1" nodeType="withEffect">
                                  <p:stCondLst>
                                    <p:cond delay="0"/>
                                  </p:stCondLst>
                                  <p:childTnLst>
                                    <p:anim calcmode="lin" valueType="num">
                                      <p:cBhvr additive="base">
                                        <p:cTn id="70" dur="500"/>
                                        <p:tgtEl>
                                          <p:spTgt spid="4"/>
                                        </p:tgtEl>
                                        <p:attrNameLst>
                                          <p:attrName>ppt_x</p:attrName>
                                        </p:attrNameLst>
                                      </p:cBhvr>
                                      <p:tavLst>
                                        <p:tav tm="0">
                                          <p:val>
                                            <p:strVal val="ppt_x"/>
                                          </p:val>
                                        </p:tav>
                                        <p:tav tm="100000">
                                          <p:val>
                                            <p:strVal val="ppt_x"/>
                                          </p:val>
                                        </p:tav>
                                      </p:tavLst>
                                    </p:anim>
                                    <p:anim calcmode="lin" valueType="num">
                                      <p:cBhvr additive="base">
                                        <p:cTn id="71" dur="500"/>
                                        <p:tgtEl>
                                          <p:spTgt spid="4"/>
                                        </p:tgtEl>
                                        <p:attrNameLst>
                                          <p:attrName>ppt_y</p:attrName>
                                        </p:attrNameLst>
                                      </p:cBhvr>
                                      <p:tavLst>
                                        <p:tav tm="0">
                                          <p:val>
                                            <p:strVal val="ppt_y"/>
                                          </p:val>
                                        </p:tav>
                                        <p:tav tm="100000">
                                          <p:val>
                                            <p:strVal val="1+ppt_h/2"/>
                                          </p:val>
                                        </p:tav>
                                      </p:tavLst>
                                    </p:anim>
                                    <p:set>
                                      <p:cBhvr>
                                        <p:cTn id="72" dur="1" fill="hold">
                                          <p:stCondLst>
                                            <p:cond delay="499"/>
                                          </p:stCondLst>
                                        </p:cTn>
                                        <p:tgtEl>
                                          <p:spTgt spid="4"/>
                                        </p:tgtEl>
                                        <p:attrNameLst>
                                          <p:attrName>style.visibility</p:attrName>
                                        </p:attrNameLst>
                                      </p:cBhvr>
                                      <p:to>
                                        <p:strVal val="hidden"/>
                                      </p:to>
                                    </p:set>
                                  </p:childTnLst>
                                </p:cTn>
                              </p:par>
                              <p:par>
                                <p:cTn id="73" presetID="1" presetClass="entr" presetSubtype="0" fill="hold" nodeType="withEffect">
                                  <p:stCondLst>
                                    <p:cond delay="0"/>
                                  </p:stCondLst>
                                  <p:childTnLst>
                                    <p:set>
                                      <p:cBhvr>
                                        <p:cTn id="74" dur="1" fill="hold">
                                          <p:stCondLst>
                                            <p:cond delay="0"/>
                                          </p:stCondLst>
                                        </p:cTn>
                                        <p:tgtEl>
                                          <p:spTgt spid="1028"/>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1030"/>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2" presetClass="exit" presetSubtype="4" fill="hold" nodeType="clickEffect">
                                  <p:stCondLst>
                                    <p:cond delay="0"/>
                                  </p:stCondLst>
                                  <p:childTnLst>
                                    <p:anim calcmode="lin" valueType="num">
                                      <p:cBhvr additive="base">
                                        <p:cTn id="80" dur="500"/>
                                        <p:tgtEl>
                                          <p:spTgt spid="1028"/>
                                        </p:tgtEl>
                                        <p:attrNameLst>
                                          <p:attrName>ppt_x</p:attrName>
                                        </p:attrNameLst>
                                      </p:cBhvr>
                                      <p:tavLst>
                                        <p:tav tm="0">
                                          <p:val>
                                            <p:strVal val="ppt_x"/>
                                          </p:val>
                                        </p:tav>
                                        <p:tav tm="100000">
                                          <p:val>
                                            <p:strVal val="ppt_x"/>
                                          </p:val>
                                        </p:tav>
                                      </p:tavLst>
                                    </p:anim>
                                    <p:anim calcmode="lin" valueType="num">
                                      <p:cBhvr additive="base">
                                        <p:cTn id="81" dur="500"/>
                                        <p:tgtEl>
                                          <p:spTgt spid="1028"/>
                                        </p:tgtEl>
                                        <p:attrNameLst>
                                          <p:attrName>ppt_y</p:attrName>
                                        </p:attrNameLst>
                                      </p:cBhvr>
                                      <p:tavLst>
                                        <p:tav tm="0">
                                          <p:val>
                                            <p:strVal val="ppt_y"/>
                                          </p:val>
                                        </p:tav>
                                        <p:tav tm="100000">
                                          <p:val>
                                            <p:strVal val="1+ppt_h/2"/>
                                          </p:val>
                                        </p:tav>
                                      </p:tavLst>
                                    </p:anim>
                                    <p:set>
                                      <p:cBhvr>
                                        <p:cTn id="82" dur="1" fill="hold">
                                          <p:stCondLst>
                                            <p:cond delay="499"/>
                                          </p:stCondLst>
                                        </p:cTn>
                                        <p:tgtEl>
                                          <p:spTgt spid="1028"/>
                                        </p:tgtEl>
                                        <p:attrNameLst>
                                          <p:attrName>style.visibility</p:attrName>
                                        </p:attrNameLst>
                                      </p:cBhvr>
                                      <p:to>
                                        <p:strVal val="hidden"/>
                                      </p:to>
                                    </p:set>
                                  </p:childTnLst>
                                </p:cTn>
                              </p:par>
                              <p:par>
                                <p:cTn id="83" presetID="2" presetClass="exit" presetSubtype="4" fill="hold" nodeType="withEffect">
                                  <p:stCondLst>
                                    <p:cond delay="0"/>
                                  </p:stCondLst>
                                  <p:childTnLst>
                                    <p:anim calcmode="lin" valueType="num">
                                      <p:cBhvr additive="base">
                                        <p:cTn id="84" dur="500"/>
                                        <p:tgtEl>
                                          <p:spTgt spid="1030"/>
                                        </p:tgtEl>
                                        <p:attrNameLst>
                                          <p:attrName>ppt_x</p:attrName>
                                        </p:attrNameLst>
                                      </p:cBhvr>
                                      <p:tavLst>
                                        <p:tav tm="0">
                                          <p:val>
                                            <p:strVal val="ppt_x"/>
                                          </p:val>
                                        </p:tav>
                                        <p:tav tm="100000">
                                          <p:val>
                                            <p:strVal val="ppt_x"/>
                                          </p:val>
                                        </p:tav>
                                      </p:tavLst>
                                    </p:anim>
                                    <p:anim calcmode="lin" valueType="num">
                                      <p:cBhvr additive="base">
                                        <p:cTn id="85" dur="500"/>
                                        <p:tgtEl>
                                          <p:spTgt spid="1030"/>
                                        </p:tgtEl>
                                        <p:attrNameLst>
                                          <p:attrName>ppt_y</p:attrName>
                                        </p:attrNameLst>
                                      </p:cBhvr>
                                      <p:tavLst>
                                        <p:tav tm="0">
                                          <p:val>
                                            <p:strVal val="ppt_y"/>
                                          </p:val>
                                        </p:tav>
                                        <p:tav tm="100000">
                                          <p:val>
                                            <p:strVal val="1+ppt_h/2"/>
                                          </p:val>
                                        </p:tav>
                                      </p:tavLst>
                                    </p:anim>
                                    <p:set>
                                      <p:cBhvr>
                                        <p:cTn id="86" dur="1" fill="hold">
                                          <p:stCondLst>
                                            <p:cond delay="499"/>
                                          </p:stCondLst>
                                        </p:cTn>
                                        <p:tgtEl>
                                          <p:spTgt spid="10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4"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13"/>
            <a:ext cx="8229600" cy="529087"/>
          </a:xfrm>
        </p:spPr>
        <p:txBody>
          <a:bodyPr>
            <a:normAutofit fontScale="90000"/>
          </a:bodyPr>
          <a:lstStyle/>
          <a:p>
            <a:pPr algn="ctr"/>
            <a:r>
              <a:rPr lang="en-US" dirty="0" smtClean="0"/>
              <a:t>Key Concept 6.1 II</a:t>
            </a:r>
            <a:endParaRPr lang="en-US" dirty="0"/>
          </a:p>
        </p:txBody>
      </p:sp>
      <p:sp>
        <p:nvSpPr>
          <p:cNvPr id="3" name="Content Placeholder 2"/>
          <p:cNvSpPr>
            <a:spLocks noGrp="1"/>
          </p:cNvSpPr>
          <p:nvPr>
            <p:ph idx="1"/>
          </p:nvPr>
        </p:nvSpPr>
        <p:spPr>
          <a:xfrm>
            <a:off x="0" y="457200"/>
            <a:ext cx="9144000" cy="6400800"/>
          </a:xfrm>
        </p:spPr>
        <p:txBody>
          <a:bodyPr>
            <a:normAutofit fontScale="70000" lnSpcReduction="20000"/>
          </a:bodyPr>
          <a:lstStyle/>
          <a:p>
            <a:r>
              <a:rPr lang="en-US" sz="2000" dirty="0" smtClean="0"/>
              <a:t>“As leaders of big business and their allies in government aimed to create a unified industrialized nation, they were challenged in different ways by demographic issues, regional differences, and labor movements.” – </a:t>
            </a:r>
            <a:r>
              <a:rPr lang="en-US" sz="2000" dirty="0" err="1" smtClean="0"/>
              <a:t>pg</a:t>
            </a:r>
            <a:r>
              <a:rPr lang="en-US" sz="2000" dirty="0" smtClean="0"/>
              <a:t> 61 of the curriculum framework</a:t>
            </a:r>
          </a:p>
          <a:p>
            <a:r>
              <a:rPr lang="en-US" sz="3400" dirty="0" smtClean="0"/>
              <a:t>A: Expansion of workforce:</a:t>
            </a:r>
          </a:p>
          <a:p>
            <a:pPr lvl="1"/>
            <a:r>
              <a:rPr lang="en-US" sz="2600" dirty="0" smtClean="0"/>
              <a:t>Internal migration: farmers moved to cities in increased numbers to work in factories</a:t>
            </a:r>
          </a:p>
          <a:p>
            <a:pPr lvl="1"/>
            <a:r>
              <a:rPr lang="en-US" sz="2600" dirty="0" smtClean="0"/>
              <a:t>Immigrants (across national borders): “New” Immigration – predominantly Southern and Eastern Europe; China as well</a:t>
            </a:r>
            <a:endParaRPr lang="en-US" sz="2600" dirty="0"/>
          </a:p>
          <a:p>
            <a:pPr lvl="1"/>
            <a:r>
              <a:rPr lang="en-US" sz="2600" i="1" u="sng" dirty="0" smtClean="0"/>
              <a:t>Impact of workforce expansion?</a:t>
            </a:r>
          </a:p>
          <a:p>
            <a:pPr lvl="2"/>
            <a:r>
              <a:rPr lang="en-US" sz="2300" dirty="0" smtClean="0"/>
              <a:t>Diverse workforce, lower wages, more child labor</a:t>
            </a:r>
          </a:p>
          <a:p>
            <a:pPr lvl="2"/>
            <a:r>
              <a:rPr lang="en-US" sz="2300" dirty="0" smtClean="0"/>
              <a:t>Huge supply of workers led to lower wages</a:t>
            </a:r>
          </a:p>
          <a:p>
            <a:r>
              <a:rPr lang="en-US" sz="3400" dirty="0" smtClean="0"/>
              <a:t>B: Labor vs. Management:</a:t>
            </a:r>
          </a:p>
          <a:p>
            <a:pPr lvl="1"/>
            <a:r>
              <a:rPr lang="en-US" sz="2600" dirty="0" smtClean="0"/>
              <a:t>Battles over wages, working conditions</a:t>
            </a:r>
          </a:p>
          <a:p>
            <a:pPr lvl="1"/>
            <a:r>
              <a:rPr lang="en-US" sz="2600" dirty="0" smtClean="0"/>
              <a:t>Local and national unions emerged to confront businesses</a:t>
            </a:r>
          </a:p>
          <a:p>
            <a:pPr lvl="2"/>
            <a:r>
              <a:rPr lang="en-US" sz="2300" dirty="0" smtClean="0"/>
              <a:t>Knights of Labor – Terrance Powderly, skilled AND unskilled workers, women and African Americans; downfall was the Haymarket Square Riot</a:t>
            </a:r>
          </a:p>
          <a:p>
            <a:pPr lvl="2"/>
            <a:r>
              <a:rPr lang="en-US" sz="2300" dirty="0" smtClean="0"/>
              <a:t>American Federation of Labor – Samuel Gompers, skilled workers only; “bread and butter issues”</a:t>
            </a:r>
            <a:endParaRPr lang="en-US" sz="2300" dirty="0"/>
          </a:p>
          <a:p>
            <a:r>
              <a:rPr lang="en-US" sz="3400" dirty="0" smtClean="0"/>
              <a:t>C: The South had some areas of industrialization </a:t>
            </a:r>
          </a:p>
          <a:p>
            <a:pPr lvl="1"/>
            <a:r>
              <a:rPr lang="en-US" sz="2600" dirty="0" smtClean="0"/>
              <a:t>Leaders called for a “</a:t>
            </a:r>
            <a:r>
              <a:rPr lang="en-US" sz="2600" b="1" u="sng" dirty="0" smtClean="0"/>
              <a:t>New South</a:t>
            </a:r>
            <a:r>
              <a:rPr lang="en-US" sz="2600" dirty="0" smtClean="0"/>
              <a:t>” – Henry Grady, editor of the </a:t>
            </a:r>
            <a:r>
              <a:rPr lang="en-US" sz="2600" i="1" dirty="0" smtClean="0"/>
              <a:t>Atlantic Constitution</a:t>
            </a:r>
            <a:r>
              <a:rPr lang="en-US" sz="2600" dirty="0" smtClean="0"/>
              <a:t>, called for increased industrialization in the South; textile factories began to appear in the South</a:t>
            </a:r>
          </a:p>
          <a:p>
            <a:pPr lvl="1"/>
            <a:r>
              <a:rPr lang="en-US" sz="2600" dirty="0" smtClean="0"/>
              <a:t>Sharecropping and tenant farming remained dominant</a:t>
            </a:r>
          </a:p>
          <a:p>
            <a:pPr lvl="2"/>
            <a:r>
              <a:rPr lang="en-US" sz="2300" dirty="0" smtClean="0"/>
              <a:t>Payment in land in the form of cash (tenant) or crops (sharecropping)</a:t>
            </a:r>
          </a:p>
          <a:p>
            <a:pPr lvl="2"/>
            <a:r>
              <a:rPr lang="en-US" sz="2300" dirty="0" smtClean="0"/>
              <a:t>Many African Americans were stuck as sharecroppers throughout the 1800s</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p:txBody>
      </p:sp>
      <p:pic>
        <p:nvPicPr>
          <p:cNvPr id="2050" name="Picture 2" descr="File:Powderly t ko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381000"/>
            <a:ext cx="2096708" cy="31242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File:Samuel Gompers cph.3a0295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446989"/>
            <a:ext cx="2009775" cy="299222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File:Henry-grady-189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86410"/>
            <a:ext cx="3360420" cy="48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5217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05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05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05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
                                            <p:txEl>
                                              <p:pRg st="16" end="16"/>
                                            </p:txEl>
                                          </p:spTgt>
                                        </p:tgtEl>
                                        <p:attrNameLst>
                                          <p:attrName>style.visibility</p:attrName>
                                        </p:attrNameLst>
                                      </p:cBhvr>
                                      <p:to>
                                        <p:strVal val="visible"/>
                                      </p:to>
                                    </p:set>
                                  </p:childTnLst>
                                </p:cTn>
                              </p:par>
                              <p:par>
                                <p:cTn id="73" presetID="2" presetClass="exit" presetSubtype="4" fill="hold" nodeType="withEffect">
                                  <p:stCondLst>
                                    <p:cond delay="0"/>
                                  </p:stCondLst>
                                  <p:childTnLst>
                                    <p:anim calcmode="lin" valueType="num">
                                      <p:cBhvr additive="base">
                                        <p:cTn id="74" dur="500"/>
                                        <p:tgtEl>
                                          <p:spTgt spid="2050"/>
                                        </p:tgtEl>
                                        <p:attrNameLst>
                                          <p:attrName>ppt_x</p:attrName>
                                        </p:attrNameLst>
                                      </p:cBhvr>
                                      <p:tavLst>
                                        <p:tav tm="0">
                                          <p:val>
                                            <p:strVal val="ppt_x"/>
                                          </p:val>
                                        </p:tav>
                                        <p:tav tm="100000">
                                          <p:val>
                                            <p:strVal val="ppt_x"/>
                                          </p:val>
                                        </p:tav>
                                      </p:tavLst>
                                    </p:anim>
                                    <p:anim calcmode="lin" valueType="num">
                                      <p:cBhvr additive="base">
                                        <p:cTn id="75" dur="500"/>
                                        <p:tgtEl>
                                          <p:spTgt spid="2050"/>
                                        </p:tgtEl>
                                        <p:attrNameLst>
                                          <p:attrName>ppt_y</p:attrName>
                                        </p:attrNameLst>
                                      </p:cBhvr>
                                      <p:tavLst>
                                        <p:tav tm="0">
                                          <p:val>
                                            <p:strVal val="ppt_y"/>
                                          </p:val>
                                        </p:tav>
                                        <p:tav tm="100000">
                                          <p:val>
                                            <p:strVal val="1+ppt_h/2"/>
                                          </p:val>
                                        </p:tav>
                                      </p:tavLst>
                                    </p:anim>
                                    <p:set>
                                      <p:cBhvr>
                                        <p:cTn id="76" dur="1" fill="hold">
                                          <p:stCondLst>
                                            <p:cond delay="499"/>
                                          </p:stCondLst>
                                        </p:cTn>
                                        <p:tgtEl>
                                          <p:spTgt spid="2050"/>
                                        </p:tgtEl>
                                        <p:attrNameLst>
                                          <p:attrName>style.visibility</p:attrName>
                                        </p:attrNameLst>
                                      </p:cBhvr>
                                      <p:to>
                                        <p:strVal val="hidden"/>
                                      </p:to>
                                    </p:set>
                                  </p:childTnLst>
                                </p:cTn>
                              </p:par>
                              <p:par>
                                <p:cTn id="77" presetID="2" presetClass="exit" presetSubtype="4" fill="hold" nodeType="withEffect">
                                  <p:stCondLst>
                                    <p:cond delay="0"/>
                                  </p:stCondLst>
                                  <p:childTnLst>
                                    <p:anim calcmode="lin" valueType="num">
                                      <p:cBhvr additive="base">
                                        <p:cTn id="78" dur="500"/>
                                        <p:tgtEl>
                                          <p:spTgt spid="2052"/>
                                        </p:tgtEl>
                                        <p:attrNameLst>
                                          <p:attrName>ppt_x</p:attrName>
                                        </p:attrNameLst>
                                      </p:cBhvr>
                                      <p:tavLst>
                                        <p:tav tm="0">
                                          <p:val>
                                            <p:strVal val="ppt_x"/>
                                          </p:val>
                                        </p:tav>
                                        <p:tav tm="100000">
                                          <p:val>
                                            <p:strVal val="ppt_x"/>
                                          </p:val>
                                        </p:tav>
                                      </p:tavLst>
                                    </p:anim>
                                    <p:anim calcmode="lin" valueType="num">
                                      <p:cBhvr additive="base">
                                        <p:cTn id="79" dur="500"/>
                                        <p:tgtEl>
                                          <p:spTgt spid="2052"/>
                                        </p:tgtEl>
                                        <p:attrNameLst>
                                          <p:attrName>ppt_y</p:attrName>
                                        </p:attrNameLst>
                                      </p:cBhvr>
                                      <p:tavLst>
                                        <p:tav tm="0">
                                          <p:val>
                                            <p:strVal val="ppt_y"/>
                                          </p:val>
                                        </p:tav>
                                        <p:tav tm="100000">
                                          <p:val>
                                            <p:strVal val="1+ppt_h/2"/>
                                          </p:val>
                                        </p:tav>
                                      </p:tavLst>
                                    </p:anim>
                                    <p:set>
                                      <p:cBhvr>
                                        <p:cTn id="80" dur="1" fill="hold">
                                          <p:stCondLst>
                                            <p:cond delay="499"/>
                                          </p:stCondLst>
                                        </p:cTn>
                                        <p:tgtEl>
                                          <p:spTgt spid="2052"/>
                                        </p:tgtEl>
                                        <p:attrNameLst>
                                          <p:attrName>style.visibility</p:attrName>
                                        </p:attrNameLst>
                                      </p:cBhvr>
                                      <p:to>
                                        <p:strVal val="hidden"/>
                                      </p:to>
                                    </p:set>
                                  </p:childTnLst>
                                </p:cTn>
                              </p:par>
                              <p:par>
                                <p:cTn id="81" presetID="2" presetClass="exit" presetSubtype="4" fill="hold" nodeType="withEffect">
                                  <p:stCondLst>
                                    <p:cond delay="0"/>
                                  </p:stCondLst>
                                  <p:childTnLst>
                                    <p:anim calcmode="lin" valueType="num">
                                      <p:cBhvr additive="base">
                                        <p:cTn id="82" dur="500"/>
                                        <p:tgtEl>
                                          <p:spTgt spid="2054"/>
                                        </p:tgtEl>
                                        <p:attrNameLst>
                                          <p:attrName>ppt_x</p:attrName>
                                        </p:attrNameLst>
                                      </p:cBhvr>
                                      <p:tavLst>
                                        <p:tav tm="0">
                                          <p:val>
                                            <p:strVal val="ppt_x"/>
                                          </p:val>
                                        </p:tav>
                                        <p:tav tm="100000">
                                          <p:val>
                                            <p:strVal val="ppt_x"/>
                                          </p:val>
                                        </p:tav>
                                      </p:tavLst>
                                    </p:anim>
                                    <p:anim calcmode="lin" valueType="num">
                                      <p:cBhvr additive="base">
                                        <p:cTn id="83" dur="500"/>
                                        <p:tgtEl>
                                          <p:spTgt spid="2054"/>
                                        </p:tgtEl>
                                        <p:attrNameLst>
                                          <p:attrName>ppt_y</p:attrName>
                                        </p:attrNameLst>
                                      </p:cBhvr>
                                      <p:tavLst>
                                        <p:tav tm="0">
                                          <p:val>
                                            <p:strVal val="ppt_y"/>
                                          </p:val>
                                        </p:tav>
                                        <p:tav tm="100000">
                                          <p:val>
                                            <p:strVal val="1+ppt_h/2"/>
                                          </p:val>
                                        </p:tav>
                                      </p:tavLst>
                                    </p:anim>
                                    <p:set>
                                      <p:cBhvr>
                                        <p:cTn id="84" dur="1" fill="hold">
                                          <p:stCondLst>
                                            <p:cond delay="499"/>
                                          </p:stCondLst>
                                        </p:cTn>
                                        <p:tgtEl>
                                          <p:spTgt spid="205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pPr algn="ctr"/>
            <a:r>
              <a:rPr lang="en-US" dirty="0" smtClean="0"/>
              <a:t>Key Concept 6.1 III</a:t>
            </a:r>
            <a:endParaRPr lang="en-US" dirty="0"/>
          </a:p>
        </p:txBody>
      </p:sp>
      <p:sp>
        <p:nvSpPr>
          <p:cNvPr id="3" name="Content Placeholder 2"/>
          <p:cNvSpPr>
            <a:spLocks noGrp="1"/>
          </p:cNvSpPr>
          <p:nvPr>
            <p:ph idx="1"/>
          </p:nvPr>
        </p:nvSpPr>
        <p:spPr>
          <a:xfrm>
            <a:off x="0" y="685800"/>
            <a:ext cx="9144000" cy="6172200"/>
          </a:xfrm>
        </p:spPr>
        <p:txBody>
          <a:bodyPr>
            <a:normAutofit fontScale="92500" lnSpcReduction="20000"/>
          </a:bodyPr>
          <a:lstStyle/>
          <a:p>
            <a:r>
              <a:rPr lang="en-US" sz="1500" dirty="0" smtClean="0"/>
              <a:t>“Westward migration, new systems of farming and transportation, and economic instability led to political and popular conflicts.” – </a:t>
            </a:r>
            <a:r>
              <a:rPr lang="en-US" sz="1500" dirty="0" err="1" smtClean="0"/>
              <a:t>pg</a:t>
            </a:r>
            <a:r>
              <a:rPr lang="en-US" sz="1500" dirty="0" smtClean="0"/>
              <a:t> 61 of the curriculum framework</a:t>
            </a:r>
          </a:p>
          <a:p>
            <a:r>
              <a:rPr lang="en-US" dirty="0" smtClean="0"/>
              <a:t>A: Government agencies and conservationist organizations sought to extend public control over natural resources:</a:t>
            </a:r>
          </a:p>
          <a:p>
            <a:pPr lvl="1"/>
            <a:r>
              <a:rPr lang="en-US" dirty="0" smtClean="0"/>
              <a:t>U.S. Fish Commission – created in 1871 to promote and preserve fisheries in the US</a:t>
            </a:r>
          </a:p>
          <a:p>
            <a:pPr lvl="1"/>
            <a:r>
              <a:rPr lang="en-US" dirty="0" smtClean="0"/>
              <a:t>Sierra Club – founded by John Muir in 1892, advocate the protection of wild places on earth</a:t>
            </a:r>
          </a:p>
          <a:p>
            <a:r>
              <a:rPr lang="en-US" dirty="0" smtClean="0"/>
              <a:t>B: Farmer organizations to resist corporate control of agricultural markets: (RRs)</a:t>
            </a:r>
          </a:p>
          <a:p>
            <a:pPr lvl="1"/>
            <a:r>
              <a:rPr lang="en-US" dirty="0" smtClean="0"/>
              <a:t>The Grange (1860s): sought to bring farmers together to share techniques</a:t>
            </a:r>
          </a:p>
          <a:p>
            <a:pPr lvl="2"/>
            <a:r>
              <a:rPr lang="en-US" dirty="0" smtClean="0"/>
              <a:t>Hoped to elect state legislators favorable to their programs</a:t>
            </a:r>
          </a:p>
          <a:p>
            <a:pPr lvl="2"/>
            <a:r>
              <a:rPr lang="en-US" dirty="0" smtClean="0"/>
              <a:t>Granger laws – state laws that regulated RRs</a:t>
            </a:r>
          </a:p>
          <a:p>
            <a:pPr lvl="1"/>
            <a:r>
              <a:rPr lang="en-US" dirty="0" smtClean="0"/>
              <a:t>Southern Farmers’ Alliance: mostly a local organization</a:t>
            </a:r>
          </a:p>
          <a:p>
            <a:pPr lvl="2"/>
            <a:r>
              <a:rPr lang="en-US" dirty="0" smtClean="0"/>
              <a:t>Established stores and banks</a:t>
            </a:r>
          </a:p>
          <a:p>
            <a:pPr lvl="2"/>
            <a:r>
              <a:rPr lang="en-US" dirty="0" smtClean="0"/>
              <a:t>Excluded blacks…..</a:t>
            </a:r>
          </a:p>
          <a:p>
            <a:pPr lvl="1"/>
            <a:r>
              <a:rPr lang="en-US" dirty="0" smtClean="0"/>
              <a:t>Colored Farmers’ Alliance:</a:t>
            </a:r>
          </a:p>
          <a:p>
            <a:pPr lvl="2"/>
            <a:r>
              <a:rPr lang="en-US" dirty="0" smtClean="0"/>
              <a:t>Mostly in the Southern US</a:t>
            </a:r>
          </a:p>
          <a:p>
            <a:pPr lvl="2"/>
            <a:endParaRPr lang="en-US" dirty="0" smtClean="0"/>
          </a:p>
          <a:p>
            <a:pPr lvl="2"/>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p:txBody>
      </p:sp>
      <p:pic>
        <p:nvPicPr>
          <p:cNvPr id="3074" name="Picture 2" descr="File:Flag of the United States Bureau of Fisheries.sv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2200" y="609600"/>
            <a:ext cx="2724150" cy="17289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2788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pPr algn="ctr"/>
            <a:r>
              <a:rPr lang="en-US" dirty="0" smtClean="0"/>
              <a:t>Key Concept 6.1 III</a:t>
            </a:r>
            <a:endParaRPr lang="en-US" dirty="0"/>
          </a:p>
        </p:txBody>
      </p:sp>
      <p:sp>
        <p:nvSpPr>
          <p:cNvPr id="3" name="Content Placeholder 2"/>
          <p:cNvSpPr>
            <a:spLocks noGrp="1"/>
          </p:cNvSpPr>
          <p:nvPr>
            <p:ph idx="1"/>
          </p:nvPr>
        </p:nvSpPr>
        <p:spPr>
          <a:xfrm>
            <a:off x="0" y="685800"/>
            <a:ext cx="9144000" cy="6172200"/>
          </a:xfrm>
        </p:spPr>
        <p:txBody>
          <a:bodyPr>
            <a:normAutofit fontScale="92500" lnSpcReduction="20000"/>
          </a:bodyPr>
          <a:lstStyle/>
          <a:p>
            <a:r>
              <a:rPr lang="en-US" dirty="0" smtClean="0"/>
              <a:t>C: Creation of the People’s (Populist Party) </a:t>
            </a:r>
          </a:p>
          <a:p>
            <a:pPr lvl="1"/>
            <a:r>
              <a:rPr lang="en-US" dirty="0" smtClean="0"/>
              <a:t>Mostly farmers</a:t>
            </a:r>
          </a:p>
          <a:p>
            <a:pPr lvl="1"/>
            <a:r>
              <a:rPr lang="en-US" dirty="0" smtClean="0"/>
              <a:t>Causes: </a:t>
            </a:r>
          </a:p>
          <a:p>
            <a:pPr lvl="2"/>
            <a:r>
              <a:rPr lang="en-US" dirty="0" smtClean="0"/>
              <a:t>Growth of corporate power </a:t>
            </a:r>
          </a:p>
          <a:p>
            <a:pPr lvl="3"/>
            <a:r>
              <a:rPr lang="en-US" dirty="0" smtClean="0"/>
              <a:t>(RRs) – high rates often hurt farmers</a:t>
            </a:r>
          </a:p>
          <a:p>
            <a:pPr lvl="2"/>
            <a:r>
              <a:rPr lang="en-US" dirty="0" smtClean="0"/>
              <a:t>Economic instability</a:t>
            </a:r>
          </a:p>
          <a:p>
            <a:pPr lvl="3"/>
            <a:r>
              <a:rPr lang="en-US" dirty="0" smtClean="0"/>
              <a:t>Panics of 1873 and 1893 hurt farmers </a:t>
            </a:r>
          </a:p>
          <a:p>
            <a:pPr lvl="1"/>
            <a:r>
              <a:rPr lang="en-US" dirty="0" smtClean="0"/>
              <a:t>Goals:</a:t>
            </a:r>
          </a:p>
          <a:p>
            <a:pPr lvl="2"/>
            <a:r>
              <a:rPr lang="en-US" dirty="0" smtClean="0"/>
              <a:t>Political reform – direct election of senators; government ownership of RRs, telephones, and telegraphs</a:t>
            </a:r>
          </a:p>
          <a:p>
            <a:pPr lvl="2"/>
            <a:r>
              <a:rPr lang="en-US" dirty="0" smtClean="0"/>
              <a:t>Stronger government role in American economic system</a:t>
            </a:r>
          </a:p>
          <a:p>
            <a:pPr lvl="3"/>
            <a:r>
              <a:rPr lang="en-US" dirty="0" smtClean="0"/>
              <a:t>Graduated income tax; inflation of currency, :free silver”; abolishment of national banks</a:t>
            </a:r>
          </a:p>
          <a:p>
            <a:r>
              <a:rPr lang="en-US" dirty="0" smtClean="0"/>
              <a:t>D: Business interests vs. conservationists</a:t>
            </a:r>
          </a:p>
          <a:p>
            <a:pPr lvl="1"/>
            <a:r>
              <a:rPr lang="en-US" dirty="0" smtClean="0"/>
              <a:t>Establishment of national parks and other conservationist and preservationist measures</a:t>
            </a:r>
          </a:p>
          <a:p>
            <a:pPr lvl="2"/>
            <a:r>
              <a:rPr lang="en-US" dirty="0" smtClean="0"/>
              <a:t>National Reclamation Act (Newlands Act) – federal $ for construction of dams, canals, and reservoirs</a:t>
            </a:r>
          </a:p>
          <a:p>
            <a:pPr lvl="2"/>
            <a:r>
              <a:rPr lang="en-US" dirty="0" smtClean="0"/>
              <a:t>Park system grew under Teddy Roosevelt</a:t>
            </a:r>
          </a:p>
          <a:p>
            <a:pPr lvl="2"/>
            <a:r>
              <a:rPr lang="en-US" dirty="0" smtClean="0"/>
              <a:t>Roosevelt used executive powers to restrict development of land</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p:txBody>
      </p:sp>
      <p:pic>
        <p:nvPicPr>
          <p:cNvPr id="4098" name="Picture 2" descr="File:Ignatius-Donnell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06491" y="152400"/>
            <a:ext cx="2209800" cy="2754359"/>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File:Muir and Roosevelt restore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304800"/>
            <a:ext cx="3695700" cy="44274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7421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09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
                                            <p:txEl>
                                              <p:pRg st="14" end="14"/>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410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xEl>
                                              <p:pRg st="15" end="15"/>
                                            </p:txEl>
                                          </p:spTgt>
                                        </p:tgtEl>
                                        <p:attrNameLst>
                                          <p:attrName>style.visibility</p:attrName>
                                        </p:attrNameLst>
                                      </p:cBhvr>
                                      <p:to>
                                        <p:strVal val="visible"/>
                                      </p:to>
                                    </p:set>
                                  </p:childTnLst>
                                </p:cTn>
                              </p:par>
                              <p:par>
                                <p:cTn id="71" presetID="2" presetClass="exit" presetSubtype="4" fill="hold" nodeType="withEffect">
                                  <p:stCondLst>
                                    <p:cond delay="0"/>
                                  </p:stCondLst>
                                  <p:childTnLst>
                                    <p:anim calcmode="lin" valueType="num">
                                      <p:cBhvr additive="base">
                                        <p:cTn id="72" dur="500"/>
                                        <p:tgtEl>
                                          <p:spTgt spid="4098"/>
                                        </p:tgtEl>
                                        <p:attrNameLst>
                                          <p:attrName>ppt_x</p:attrName>
                                        </p:attrNameLst>
                                      </p:cBhvr>
                                      <p:tavLst>
                                        <p:tav tm="0">
                                          <p:val>
                                            <p:strVal val="ppt_x"/>
                                          </p:val>
                                        </p:tav>
                                        <p:tav tm="100000">
                                          <p:val>
                                            <p:strVal val="ppt_x"/>
                                          </p:val>
                                        </p:tav>
                                      </p:tavLst>
                                    </p:anim>
                                    <p:anim calcmode="lin" valueType="num">
                                      <p:cBhvr additive="base">
                                        <p:cTn id="73" dur="500"/>
                                        <p:tgtEl>
                                          <p:spTgt spid="4098"/>
                                        </p:tgtEl>
                                        <p:attrNameLst>
                                          <p:attrName>ppt_y</p:attrName>
                                        </p:attrNameLst>
                                      </p:cBhvr>
                                      <p:tavLst>
                                        <p:tav tm="0">
                                          <p:val>
                                            <p:strVal val="ppt_y"/>
                                          </p:val>
                                        </p:tav>
                                        <p:tav tm="100000">
                                          <p:val>
                                            <p:strVal val="1+ppt_h/2"/>
                                          </p:val>
                                        </p:tav>
                                      </p:tavLst>
                                    </p:anim>
                                    <p:set>
                                      <p:cBhvr>
                                        <p:cTn id="74" dur="1" fill="hold">
                                          <p:stCondLst>
                                            <p:cond delay="499"/>
                                          </p:stCondLst>
                                        </p:cTn>
                                        <p:tgtEl>
                                          <p:spTgt spid="4098"/>
                                        </p:tgtEl>
                                        <p:attrNameLst>
                                          <p:attrName>style.visibility</p:attrName>
                                        </p:attrNameLst>
                                      </p:cBhvr>
                                      <p:to>
                                        <p:strVal val="hidden"/>
                                      </p:to>
                                    </p:set>
                                  </p:childTnLst>
                                </p:cTn>
                              </p:par>
                              <p:par>
                                <p:cTn id="75" presetID="2" presetClass="exit" presetSubtype="4" fill="hold" nodeType="withEffect">
                                  <p:stCondLst>
                                    <p:cond delay="0"/>
                                  </p:stCondLst>
                                  <p:childTnLst>
                                    <p:anim calcmode="lin" valueType="num">
                                      <p:cBhvr additive="base">
                                        <p:cTn id="76" dur="500"/>
                                        <p:tgtEl>
                                          <p:spTgt spid="4100"/>
                                        </p:tgtEl>
                                        <p:attrNameLst>
                                          <p:attrName>ppt_x</p:attrName>
                                        </p:attrNameLst>
                                      </p:cBhvr>
                                      <p:tavLst>
                                        <p:tav tm="0">
                                          <p:val>
                                            <p:strVal val="ppt_x"/>
                                          </p:val>
                                        </p:tav>
                                        <p:tav tm="100000">
                                          <p:val>
                                            <p:strVal val="ppt_x"/>
                                          </p:val>
                                        </p:tav>
                                      </p:tavLst>
                                    </p:anim>
                                    <p:anim calcmode="lin" valueType="num">
                                      <p:cBhvr additive="base">
                                        <p:cTn id="77" dur="500"/>
                                        <p:tgtEl>
                                          <p:spTgt spid="4100"/>
                                        </p:tgtEl>
                                        <p:attrNameLst>
                                          <p:attrName>ppt_y</p:attrName>
                                        </p:attrNameLst>
                                      </p:cBhvr>
                                      <p:tavLst>
                                        <p:tav tm="0">
                                          <p:val>
                                            <p:strVal val="ppt_y"/>
                                          </p:val>
                                        </p:tav>
                                        <p:tav tm="100000">
                                          <p:val>
                                            <p:strVal val="1+ppt_h/2"/>
                                          </p:val>
                                        </p:tav>
                                      </p:tavLst>
                                    </p:anim>
                                    <p:set>
                                      <p:cBhvr>
                                        <p:cTn id="78" dur="1" fill="hold">
                                          <p:stCondLst>
                                            <p:cond delay="499"/>
                                          </p:stCondLst>
                                        </p:cTn>
                                        <p:tgtEl>
                                          <p:spTgt spid="410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543800" cy="914400"/>
          </a:xfrm>
        </p:spPr>
        <p:txBody>
          <a:bodyPr/>
          <a:lstStyle/>
          <a:p>
            <a:pPr algn="ctr"/>
            <a:r>
              <a:rPr lang="en-US" dirty="0" smtClean="0"/>
              <a:t>Test Tips</a:t>
            </a:r>
            <a:endParaRPr lang="en-US" dirty="0"/>
          </a:p>
        </p:txBody>
      </p:sp>
      <p:sp>
        <p:nvSpPr>
          <p:cNvPr id="3" name="Content Placeholder 2"/>
          <p:cNvSpPr>
            <a:spLocks noGrp="1"/>
          </p:cNvSpPr>
          <p:nvPr>
            <p:ph idx="1"/>
          </p:nvPr>
        </p:nvSpPr>
        <p:spPr>
          <a:xfrm>
            <a:off x="0" y="1447800"/>
            <a:ext cx="9144000" cy="5410200"/>
          </a:xfrm>
        </p:spPr>
        <p:txBody>
          <a:bodyPr>
            <a:normAutofit/>
          </a:bodyPr>
          <a:lstStyle/>
          <a:p>
            <a:r>
              <a:rPr lang="en-US" sz="3200" dirty="0" smtClean="0"/>
              <a:t>Multiple-Choice and Short Answer Questions:</a:t>
            </a:r>
          </a:p>
          <a:p>
            <a:pPr lvl="1"/>
            <a:r>
              <a:rPr lang="en-US" dirty="0" smtClean="0"/>
              <a:t>Changes in business structure and their effects</a:t>
            </a:r>
          </a:p>
          <a:p>
            <a:pPr lvl="1"/>
            <a:r>
              <a:rPr lang="en-US" dirty="0" smtClean="0"/>
              <a:t>Role of government during the Gilded Age</a:t>
            </a:r>
          </a:p>
          <a:p>
            <a:pPr lvl="1"/>
            <a:r>
              <a:rPr lang="en-US" dirty="0" smtClean="0"/>
              <a:t>Plight of farmers </a:t>
            </a:r>
          </a:p>
          <a:p>
            <a:pPr lvl="1"/>
            <a:r>
              <a:rPr lang="en-US" dirty="0" smtClean="0"/>
              <a:t>Goals of Labor Unions</a:t>
            </a:r>
          </a:p>
          <a:p>
            <a:r>
              <a:rPr lang="en-US" sz="3200" dirty="0" smtClean="0"/>
              <a:t>Essay Questions:</a:t>
            </a:r>
          </a:p>
          <a:p>
            <a:pPr lvl="1"/>
            <a:r>
              <a:rPr lang="en-US" dirty="0" smtClean="0"/>
              <a:t>Comparing government during the Gilded Age vs. other time periods</a:t>
            </a:r>
          </a:p>
          <a:p>
            <a:pPr lvl="1"/>
            <a:r>
              <a:rPr lang="en-US" dirty="0" smtClean="0"/>
              <a:t>Ways farmers and laborers resisted corporations</a:t>
            </a:r>
          </a:p>
          <a:p>
            <a:pPr lvl="1"/>
            <a:endParaRPr lang="en-US" dirty="0" smtClean="0"/>
          </a:p>
          <a:p>
            <a:endParaRPr lang="en-US" dirty="0"/>
          </a:p>
          <a:p>
            <a:endParaRPr lang="en-US" dirty="0"/>
          </a:p>
        </p:txBody>
      </p:sp>
    </p:spTree>
    <p:extLst>
      <p:ext uri="{BB962C8B-B14F-4D97-AF65-F5344CB8AC3E}">
        <p14:creationId xmlns:p14="http://schemas.microsoft.com/office/powerpoint/2010/main" val="373237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1298" y="27709"/>
            <a:ext cx="8229600" cy="1066800"/>
          </a:xfrm>
        </p:spPr>
        <p:txBody>
          <a:bodyPr/>
          <a:lstStyle/>
          <a:p>
            <a:pPr algn="ctr"/>
            <a:r>
              <a:rPr lang="en-US" dirty="0" smtClean="0"/>
              <a:t>Thanks for watching!</a:t>
            </a:r>
            <a:endParaRPr lang="en-US" dirty="0"/>
          </a:p>
        </p:txBody>
      </p:sp>
      <p:sp>
        <p:nvSpPr>
          <p:cNvPr id="2" name="Content Placeholder 1"/>
          <p:cNvSpPr>
            <a:spLocks noGrp="1"/>
          </p:cNvSpPr>
          <p:nvPr>
            <p:ph idx="1"/>
          </p:nvPr>
        </p:nvSpPr>
        <p:spPr>
          <a:xfrm>
            <a:off x="442080" y="1524000"/>
            <a:ext cx="8229600" cy="4762033"/>
          </a:xfrm>
        </p:spPr>
        <p:txBody>
          <a:bodyPr/>
          <a:lstStyle/>
          <a:p>
            <a:pPr marL="274320" lvl="1">
              <a:buClr>
                <a:schemeClr val="accent1"/>
              </a:buClr>
              <a:buSzPct val="85000"/>
              <a:buFont typeface="Wingdings 2"/>
              <a:buChar char=""/>
            </a:pPr>
            <a:r>
              <a:rPr lang="en-US" sz="3200" dirty="0"/>
              <a:t>Subscribe to my channel</a:t>
            </a:r>
          </a:p>
          <a:p>
            <a:pPr marL="274320" lvl="1">
              <a:buClr>
                <a:schemeClr val="accent1"/>
              </a:buClr>
              <a:buSzPct val="85000"/>
              <a:buFont typeface="Wingdings 2"/>
              <a:buChar char=""/>
            </a:pPr>
            <a:r>
              <a:rPr lang="en-US" sz="3200" dirty="0"/>
              <a:t>Help spread the word</a:t>
            </a:r>
          </a:p>
          <a:p>
            <a:r>
              <a:rPr lang="en-US" dirty="0"/>
              <a:t>Questions? Comments? </a:t>
            </a:r>
            <a:endParaRPr lang="en-US" dirty="0" smtClean="0"/>
          </a:p>
          <a:p>
            <a:pPr lvl="1"/>
            <a:r>
              <a:rPr lang="en-US" dirty="0" smtClean="0"/>
              <a:t>Leave </a:t>
            </a:r>
            <a:r>
              <a:rPr lang="en-US" dirty="0"/>
              <a:t>in </a:t>
            </a:r>
            <a:r>
              <a:rPr lang="en-US" dirty="0" smtClean="0"/>
              <a:t>comments</a:t>
            </a:r>
          </a:p>
          <a:p>
            <a:pPr lvl="1"/>
            <a:endParaRPr lang="en-US" dirty="0"/>
          </a:p>
          <a:p>
            <a:pPr lvl="1"/>
            <a:endParaRPr lang="en-US" dirty="0" smtClean="0"/>
          </a:p>
          <a:p>
            <a:pPr lvl="1"/>
            <a:endParaRPr lang="en-US" dirty="0"/>
          </a:p>
          <a:p>
            <a:pPr lvl="1"/>
            <a:endParaRPr lang="en-US" dirty="0" smtClean="0"/>
          </a:p>
          <a:p>
            <a:pPr lvl="1"/>
            <a:endParaRPr lang="en-US" dirty="0"/>
          </a:p>
          <a:p>
            <a:endParaRPr lang="en-US" dirty="0"/>
          </a:p>
        </p:txBody>
      </p:sp>
      <p:sp>
        <p:nvSpPr>
          <p:cNvPr id="4" name="Down Arrow 3"/>
          <p:cNvSpPr/>
          <p:nvPr/>
        </p:nvSpPr>
        <p:spPr>
          <a:xfrm rot="663007">
            <a:off x="604110" y="4546118"/>
            <a:ext cx="3124200" cy="2209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Subscribe</a:t>
            </a:r>
          </a:p>
          <a:p>
            <a:pPr algn="ctr"/>
            <a:r>
              <a:rPr lang="en-US" dirty="0" smtClean="0"/>
              <a:t>Down here!</a:t>
            </a:r>
            <a:endParaRPr lang="en-US" dirty="0"/>
          </a:p>
        </p:txBody>
      </p:sp>
      <p:pic>
        <p:nvPicPr>
          <p:cNvPr id="5" name="Picture 2" descr="File:Powderly t ko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3276600"/>
            <a:ext cx="2096708" cy="3124200"/>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ular Callout 5"/>
          <p:cNvSpPr/>
          <p:nvPr/>
        </p:nvSpPr>
        <p:spPr>
          <a:xfrm>
            <a:off x="6744908" y="3048000"/>
            <a:ext cx="2209800" cy="1676400"/>
          </a:xfrm>
          <a:prstGeom prst="wedgeRoundRectCallout">
            <a:avLst>
              <a:gd name="adj1" fmla="val -80394"/>
              <a:gd name="adj2" fmla="val 6167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On a scale of 1-10, how sweet is my mustache?</a:t>
            </a:r>
            <a:endParaRPr lang="en-US" dirty="0"/>
          </a:p>
        </p:txBody>
      </p:sp>
    </p:spTree>
    <p:extLst>
      <p:ext uri="{BB962C8B-B14F-4D97-AF65-F5344CB8AC3E}">
        <p14:creationId xmlns:p14="http://schemas.microsoft.com/office/powerpoint/2010/main" val="22140541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10137</TotalTime>
  <Words>1098</Words>
  <Application>Microsoft Office PowerPoint</Application>
  <PresentationFormat>On-screen Show (4:3)</PresentationFormat>
  <Paragraphs>196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Aspect</vt:lpstr>
      <vt:lpstr>APUSH Review: Key Concept 6.1 </vt:lpstr>
      <vt:lpstr>The New Curriculum</vt:lpstr>
      <vt:lpstr>Key Concept 6.1 I</vt:lpstr>
      <vt:lpstr>Key Concept 6.1 I Cont.</vt:lpstr>
      <vt:lpstr>Key Concept 6.1 II</vt:lpstr>
      <vt:lpstr>Key Concept 6.1 III</vt:lpstr>
      <vt:lpstr>Key Concept 6.1 III</vt:lpstr>
      <vt:lpstr>Test Tips</vt:lpstr>
      <vt:lpstr>Thanks for watching!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APUSH Review: The Election of 1844</dc:title>
  <dc:creator>Adam</dc:creator>
  <cp:lastModifiedBy>adam</cp:lastModifiedBy>
  <cp:revision>338</cp:revision>
  <dcterms:created xsi:type="dcterms:W3CDTF">2013-11-22T00:02:11Z</dcterms:created>
  <dcterms:modified xsi:type="dcterms:W3CDTF">2014-12-18T12:02:52Z</dcterms:modified>
</cp:coreProperties>
</file>