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800">
                <a:solidFill>
                  <a:srgbClr val="8174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800"/>
              </a:spcBef>
              <a:buClrTx/>
              <a:buSzPct val="100000"/>
              <a:buFontTx/>
              <a:buChar char="•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685800" indent="-342900">
              <a:spcBef>
                <a:spcPts val="3800"/>
              </a:spcBef>
              <a:buClrTx/>
              <a:buSzPct val="100000"/>
              <a:buFontTx/>
              <a:buChar char="•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028700" indent="-342900">
              <a:spcBef>
                <a:spcPts val="3800"/>
              </a:spcBef>
              <a:buClrTx/>
              <a:buSzPct val="100000"/>
              <a:buFontTx/>
              <a:buChar char="•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371600" indent="-342900">
              <a:spcBef>
                <a:spcPts val="3800"/>
              </a:spcBef>
              <a:buClrTx/>
              <a:buSzPct val="100000"/>
              <a:buFontTx/>
              <a:buChar char="•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714500" indent="-342900">
              <a:spcBef>
                <a:spcPts val="3800"/>
              </a:spcBef>
              <a:buClrTx/>
              <a:buSzPct val="100000"/>
              <a:buFontTx/>
              <a:buChar char="•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med" advClick="1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pushreview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508000" y="3702050"/>
            <a:ext cx="11988800" cy="1219200"/>
          </a:xfrm>
          <a:prstGeom prst="rect">
            <a:avLst/>
          </a:prstGeom>
        </p:spPr>
        <p:txBody>
          <a:bodyPr/>
          <a:lstStyle/>
          <a:p>
            <a:pPr lvl="0" defTabSz="29794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875">
                <a:solidFill>
                  <a:srgbClr val="D93E2B"/>
                </a:solidFill>
              </a:rPr>
              <a:t>APUSH Review: Key Concept 6.3</a:t>
            </a:r>
            <a:br>
              <a:rPr sz="3875">
                <a:solidFill>
                  <a:srgbClr val="D93E2B"/>
                </a:solidFill>
              </a:rPr>
            </a:b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Everything You Need To Know About Key Concept 6.3 To Succeed In APUSH</a:t>
            </a:r>
          </a:p>
        </p:txBody>
      </p:sp>
      <p:sp>
        <p:nvSpPr>
          <p:cNvPr id="48" name="Shape 48"/>
          <p:cNvSpPr/>
          <p:nvPr/>
        </p:nvSpPr>
        <p:spPr>
          <a:xfrm>
            <a:off x="650239" y="414019"/>
            <a:ext cx="1170432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200" u="sng">
                <a:solidFill>
                  <a:srgbClr val="4100FF"/>
                </a:solidFill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6200" u="sng">
                <a:solidFill>
                  <a:srgbClr val="4100FF"/>
                </a:solidFill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49" name="Shape 49"/>
          <p:cNvSpPr/>
          <p:nvPr/>
        </p:nvSpPr>
        <p:spPr>
          <a:xfrm>
            <a:off x="650239" y="2171700"/>
            <a:ext cx="11704322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200">
                <a:solidFill>
                  <a:srgbClr val="4000F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4000FE"/>
                </a:solidFill>
              </a:rPr>
              <a:t>Period 6: 1865 – 1898 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464767" y="6451600"/>
            <a:ext cx="5921021" cy="2894721"/>
            <a:chOff x="0" y="0"/>
            <a:chExt cx="5921019" cy="2894720"/>
          </a:xfrm>
        </p:grpSpPr>
        <p:sp>
          <p:nvSpPr>
            <p:cNvPr id="50" name="Shape 50"/>
            <p:cNvSpPr/>
            <p:nvPr/>
          </p:nvSpPr>
          <p:spPr>
            <a:xfrm>
              <a:off x="0" y="-1"/>
              <a:ext cx="5921020" cy="289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867112" y="645555"/>
              <a:ext cx="4186795" cy="1603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Shout out to Mr. Carr and his class. Thanks for your support!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The New Curriculum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1104" indent="-451104" defTabSz="560831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414141"/>
                </a:solidFill>
              </a:rPr>
              <a:t>Key Concept 6.3 “The ‘Gilded Age’ witnessed new cultural and intellectual movements in tandem with political debates over economic and social policies.”</a:t>
            </a:r>
            <a:endParaRPr sz="3455">
              <a:solidFill>
                <a:srgbClr val="414141"/>
              </a:solidFill>
            </a:endParaRPr>
          </a:p>
          <a:p>
            <a:pPr lvl="1" marL="852085" indent="-400981" defTabSz="560831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414141"/>
                </a:solidFill>
              </a:rPr>
              <a:t>Page  63 of the Curriculum Framework</a:t>
            </a:r>
            <a:endParaRPr sz="3072">
              <a:solidFill>
                <a:srgbClr val="414141"/>
              </a:solidFill>
            </a:endParaRPr>
          </a:p>
          <a:p>
            <a:pPr lvl="0" marL="451104" indent="-451104" defTabSz="560831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414141"/>
                </a:solidFill>
              </a:rPr>
              <a:t>Big Idea Questions: </a:t>
            </a:r>
            <a:endParaRPr sz="3455">
              <a:solidFill>
                <a:srgbClr val="414141"/>
              </a:solidFill>
            </a:endParaRPr>
          </a:p>
          <a:p>
            <a:pPr lvl="1" marL="852085" indent="-400981" defTabSz="560831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414141"/>
                </a:solidFill>
              </a:rPr>
              <a:t>Why did more citizens call for increased control of the government?</a:t>
            </a:r>
            <a:endParaRPr sz="3072">
              <a:solidFill>
                <a:srgbClr val="414141"/>
              </a:solidFill>
            </a:endParaRPr>
          </a:p>
          <a:p>
            <a:pPr lvl="1" marL="852085" indent="-400981" defTabSz="560831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414141"/>
                </a:solidFill>
              </a:rPr>
              <a:t>What were different examples of discrimination that various groups faced in the late 19th century?</a:t>
            </a:r>
            <a:endParaRPr sz="3072">
              <a:solidFill>
                <a:srgbClr val="414141"/>
              </a:solidFill>
            </a:endParaRPr>
          </a:p>
          <a:p>
            <a:pPr lvl="1" marL="852085" indent="-400981" defTabSz="560831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072">
                <a:solidFill>
                  <a:srgbClr val="414141"/>
                </a:solidFill>
              </a:rPr>
              <a:t>How did business leaders and the wealthy justify their wealth?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Key Concept 6.1 I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44086" indent="-244086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414141"/>
                </a:solidFill>
              </a:rPr>
              <a:t>“Gilded Age politics were intimately tied to big business and focused nationally on economic issues – tariffs, currency, corporate expansion, and laissez-faire economic policy – that engendered numerous calls for reform.”</a:t>
            </a:r>
            <a:endParaRPr sz="1870">
              <a:solidFill>
                <a:srgbClr val="414141"/>
              </a:solidFill>
            </a:endParaRPr>
          </a:p>
          <a:p>
            <a:pPr lvl="0" marL="221897" indent="-221897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414141"/>
                </a:solidFill>
              </a:rPr>
              <a:t>– pg 63 of the curriculum framework</a:t>
            </a:r>
            <a:endParaRPr sz="1700">
              <a:solidFill>
                <a:srgbClr val="414141"/>
              </a:solidFill>
            </a:endParaRPr>
          </a:p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A. Government corruption encouraged the public to demand more control – some minor, some major changes to the capitalist system</a:t>
            </a:r>
            <a:endParaRPr sz="3060">
              <a:solidFill>
                <a:srgbClr val="414141"/>
              </a:solidFill>
            </a:endParaRPr>
          </a:p>
          <a:p>
            <a:pPr lvl="1" marL="754450" indent="-355035" defTabSz="496570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414141"/>
                </a:solidFill>
              </a:rPr>
              <a:t>Reforms affected local, state, and national government</a:t>
            </a:r>
            <a:endParaRPr sz="2720">
              <a:solidFill>
                <a:srgbClr val="414141"/>
              </a:solidFill>
            </a:endParaRPr>
          </a:p>
          <a:p>
            <a:pPr lvl="1" marL="754450" indent="-355035" defTabSz="496570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414141"/>
                </a:solidFill>
              </a:rPr>
              <a:t>Examples:</a:t>
            </a:r>
            <a:endParaRPr sz="2720">
              <a:solidFill>
                <a:srgbClr val="414141"/>
              </a:solidFill>
            </a:endParaRPr>
          </a:p>
          <a:p>
            <a:pPr lvl="2" marL="1109486" indent="-310656" defTabSz="496570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414141"/>
                </a:solidFill>
              </a:rPr>
              <a:t>Referendum: </a:t>
            </a:r>
            <a:endParaRPr sz="2380">
              <a:solidFill>
                <a:srgbClr val="414141"/>
              </a:solidFill>
            </a:endParaRPr>
          </a:p>
          <a:p>
            <a:pPr lvl="3" marL="1486711" indent="-288466" defTabSz="496570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414141"/>
                </a:solidFill>
              </a:rPr>
              <a:t>Citizens could vote on laws</a:t>
            </a:r>
            <a:endParaRPr sz="2210">
              <a:solidFill>
                <a:srgbClr val="414141"/>
              </a:solidFill>
            </a:endParaRPr>
          </a:p>
          <a:p>
            <a:pPr lvl="2" marL="1109486" indent="-310656" defTabSz="496570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414141"/>
                </a:solidFill>
              </a:rPr>
              <a:t>Interstate Commerce Act: </a:t>
            </a:r>
            <a:endParaRPr sz="2380">
              <a:solidFill>
                <a:srgbClr val="414141"/>
              </a:solidFill>
            </a:endParaRPr>
          </a:p>
          <a:p>
            <a:pPr lvl="3" marL="1486711" indent="-288466" defTabSz="496570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414141"/>
                </a:solidFill>
              </a:rPr>
              <a:t>Created to regulate RRs, more symbolic at first</a:t>
            </a:r>
            <a:endParaRPr sz="2210">
              <a:solidFill>
                <a:srgbClr val="414141"/>
              </a:solidFill>
            </a:endParaRPr>
          </a:p>
          <a:p>
            <a:pPr lvl="3" marL="1486711" indent="-288466" defTabSz="496570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414141"/>
                </a:solidFill>
              </a:rPr>
              <a:t>Required RRs to publish their rates</a:t>
            </a:r>
          </a:p>
        </p:txBody>
      </p:sp>
      <p:pic>
        <p:nvPicPr>
          <p:cNvPr id="59" name="600px-US-InterstateCommerceCommission-Se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924" y="2324100"/>
            <a:ext cx="5556459" cy="5557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3"/>
      <p:bldP build="p" bldLvl="5" animBg="1" rev="0" advAuto="0" spid="58" grpId="1"/>
      <p:bldP build="whole" bldLvl="1" animBg="1" rev="0" advAuto="0" spid="5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Key Concept 6.3 I Cont.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2308" indent="-432308" defTabSz="537463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B: Racism, nativism, and Supreme Court decisions (</a:t>
            </a:r>
            <a:r>
              <a:rPr sz="3312">
                <a:solidFill>
                  <a:srgbClr val="414141"/>
                </a:solidFill>
              </a:rPr>
              <a:t>Plessy</a:t>
            </a:r>
            <a:r>
              <a:rPr sz="3312">
                <a:solidFill>
                  <a:srgbClr val="414141"/>
                </a:solidFill>
              </a:rPr>
              <a:t>) were used to justify violence, discrimination, and segregation</a:t>
            </a:r>
            <a:endParaRPr sz="3312">
              <a:solidFill>
                <a:srgbClr val="414141"/>
              </a:solidFill>
            </a:endParaRPr>
          </a:p>
          <a:p>
            <a:pPr lvl="1" marL="816581" indent="-384273" defTabSz="537463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414141"/>
                </a:solidFill>
              </a:rPr>
              <a:t>Examples:</a:t>
            </a:r>
            <a:endParaRPr sz="2944">
              <a:solidFill>
                <a:srgbClr val="414141"/>
              </a:solidFill>
            </a:endParaRPr>
          </a:p>
          <a:p>
            <a:pPr lvl="2" marL="1200855" indent="-336239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414141"/>
                </a:solidFill>
              </a:rPr>
              <a:t>American Protective Association (APA):</a:t>
            </a:r>
            <a:endParaRPr sz="2576">
              <a:solidFill>
                <a:srgbClr val="414141"/>
              </a:solidFill>
            </a:endParaRPr>
          </a:p>
          <a:p>
            <a:pPr lvl="3" marL="1609146" indent="-312222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92">
                <a:solidFill>
                  <a:srgbClr val="414141"/>
                </a:solidFill>
              </a:rPr>
              <a:t>Similar to the Know-Nothing Party of the 1850s</a:t>
            </a:r>
            <a:endParaRPr sz="2392">
              <a:solidFill>
                <a:srgbClr val="414141"/>
              </a:solidFill>
            </a:endParaRPr>
          </a:p>
          <a:p>
            <a:pPr lvl="3" marL="1609146" indent="-312222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92">
                <a:solidFill>
                  <a:srgbClr val="414141"/>
                </a:solidFill>
              </a:rPr>
              <a:t>Wanted to ban Catholics from holding office and halt immigration</a:t>
            </a:r>
            <a:endParaRPr sz="2392">
              <a:solidFill>
                <a:srgbClr val="414141"/>
              </a:solidFill>
            </a:endParaRPr>
          </a:p>
          <a:p>
            <a:pPr lvl="2" marL="1200855" indent="-336239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414141"/>
                </a:solidFill>
              </a:rPr>
              <a:t>Chinese Exclusion Act (1883):</a:t>
            </a:r>
            <a:endParaRPr sz="2576">
              <a:solidFill>
                <a:srgbClr val="414141"/>
              </a:solidFill>
            </a:endParaRPr>
          </a:p>
          <a:p>
            <a:pPr lvl="3" marL="1609146" indent="-312222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92">
                <a:solidFill>
                  <a:srgbClr val="414141"/>
                </a:solidFill>
              </a:rPr>
              <a:t>Prohibited Chinese immigration</a:t>
            </a:r>
            <a:endParaRPr sz="2392">
              <a:solidFill>
                <a:srgbClr val="414141"/>
              </a:solidFill>
            </a:endParaRPr>
          </a:p>
          <a:p>
            <a:pPr lvl="3" marL="1609146" indent="-312222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92">
                <a:solidFill>
                  <a:srgbClr val="414141"/>
                </a:solidFill>
              </a:rPr>
              <a:t>Example of Nativism</a:t>
            </a:r>
            <a:endParaRPr sz="2392">
              <a:solidFill>
                <a:srgbClr val="414141"/>
              </a:solidFill>
            </a:endParaRPr>
          </a:p>
          <a:p>
            <a:pPr lvl="2" marL="1200855" indent="-336239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414141"/>
                </a:solidFill>
              </a:rPr>
              <a:t>Plessy v. Ferguson</a:t>
            </a:r>
            <a:r>
              <a:rPr sz="2576">
                <a:solidFill>
                  <a:srgbClr val="414141"/>
                </a:solidFill>
              </a:rPr>
              <a:t> (1896):</a:t>
            </a:r>
            <a:endParaRPr sz="2576">
              <a:solidFill>
                <a:srgbClr val="414141"/>
              </a:solidFill>
            </a:endParaRPr>
          </a:p>
          <a:p>
            <a:pPr lvl="3" marL="1609146" indent="-312222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92">
                <a:solidFill>
                  <a:srgbClr val="414141"/>
                </a:solidFill>
              </a:rPr>
              <a:t>Upheld the constitutionality of Jim Crow Laws</a:t>
            </a:r>
            <a:endParaRPr sz="2392">
              <a:solidFill>
                <a:srgbClr val="414141"/>
              </a:solidFill>
            </a:endParaRPr>
          </a:p>
          <a:p>
            <a:pPr lvl="3" marL="1609146" indent="-312222" defTabSz="537463"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92">
                <a:solidFill>
                  <a:srgbClr val="414141"/>
                </a:solidFill>
              </a:rPr>
              <a:t>“Separate but equal”</a:t>
            </a:r>
          </a:p>
        </p:txBody>
      </p:sp>
      <p:pic>
        <p:nvPicPr>
          <p:cNvPr id="63" name="Chinese_railroad_workers_in_snow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7355" y="1910362"/>
            <a:ext cx="6350001" cy="434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552px-The_only_one_barred_out_cph.3b4868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134" y="217875"/>
            <a:ext cx="5548084" cy="6030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  <p:bldP build="whole" bldLvl="1" animBg="1" rev="0" advAuto="0" spid="63" grpId="2"/>
      <p:bldP build="whole" bldLvl="1" animBg="1" rev="0" advAuto="0" spid="64" grpId="3"/>
      <p:bldP build="whole" bldLvl="1" animBg="1" rev="0" advAuto="0" spid="64" grpId="4"/>
      <p:bldP build="whole" bldLvl="1" animBg="1" rev="0" advAuto="0" spid="63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Key Concept 6.3 II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95791" indent="-195791" defTabSz="438150">
              <a:lnSpc>
                <a:spcPct val="9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14141"/>
                </a:solidFill>
              </a:rPr>
              <a:t>“New cultural and intellectual movements both buttressed (supported) and challenged the social order of the Gilded Age.” – pg 64 of the curriculum framework</a:t>
            </a:r>
            <a:endParaRPr sz="1500">
              <a:solidFill>
                <a:srgbClr val="414141"/>
              </a:solidFill>
            </a:endParaRPr>
          </a:p>
          <a:p>
            <a:pPr lvl="0" marL="352425" indent="-352425" defTabSz="438150">
              <a:lnSpc>
                <a:spcPct val="9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A: Arguments used to justify success of the wealthy: </a:t>
            </a:r>
            <a:endParaRPr sz="2700">
              <a:solidFill>
                <a:srgbClr val="414141"/>
              </a:solidFill>
            </a:endParaRPr>
          </a:p>
          <a:p>
            <a:pPr lvl="1" marL="665691" indent="-313266" defTabSz="438150">
              <a:lnSpc>
                <a:spcPct val="90000"/>
              </a:lnSpc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Social Darwinism:</a:t>
            </a:r>
            <a:endParaRPr sz="2400">
              <a:solidFill>
                <a:srgbClr val="414141"/>
              </a:solidFill>
            </a:endParaRPr>
          </a:p>
          <a:p>
            <a:pPr lvl="2" marL="978958" indent="-274108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14141"/>
                </a:solidFill>
              </a:rPr>
              <a:t>Survival of the fittest</a:t>
            </a:r>
            <a:endParaRPr sz="2100">
              <a:solidFill>
                <a:srgbClr val="414141"/>
              </a:solidFill>
            </a:endParaRPr>
          </a:p>
          <a:p>
            <a:pPr lvl="2" marL="978958" indent="-274108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14141"/>
                </a:solidFill>
              </a:rPr>
              <a:t>Could use any business tactics to prosper</a:t>
            </a:r>
            <a:endParaRPr sz="2100">
              <a:solidFill>
                <a:srgbClr val="414141"/>
              </a:solidFill>
            </a:endParaRPr>
          </a:p>
          <a:p>
            <a:pPr lvl="1" marL="665691" indent="-313266" defTabSz="438150">
              <a:lnSpc>
                <a:spcPct val="90000"/>
              </a:lnSpc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Horatio Alger books:</a:t>
            </a:r>
            <a:endParaRPr sz="2400">
              <a:solidFill>
                <a:srgbClr val="414141"/>
              </a:solidFill>
            </a:endParaRPr>
          </a:p>
          <a:p>
            <a:pPr lvl="2" marL="978958" indent="-274108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14141"/>
                </a:solidFill>
              </a:rPr>
              <a:t>Hard work brings success</a:t>
            </a:r>
            <a:endParaRPr sz="2100">
              <a:solidFill>
                <a:srgbClr val="414141"/>
              </a:solidFill>
            </a:endParaRPr>
          </a:p>
          <a:p>
            <a:pPr lvl="2" marL="978958" indent="-274108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14141"/>
                </a:solidFill>
              </a:rPr>
              <a:t>“Rags to riches” stories</a:t>
            </a:r>
            <a:endParaRPr sz="2100">
              <a:solidFill>
                <a:srgbClr val="414141"/>
              </a:solidFill>
            </a:endParaRPr>
          </a:p>
          <a:p>
            <a:pPr lvl="0" marL="352425" indent="-352425" defTabSz="438150">
              <a:lnSpc>
                <a:spcPct val="9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A (Cont.): Some advocated that the wealthy was obligated to help less fortunate:</a:t>
            </a:r>
            <a:endParaRPr sz="2700">
              <a:solidFill>
                <a:srgbClr val="414141"/>
              </a:solidFill>
            </a:endParaRPr>
          </a:p>
          <a:p>
            <a:pPr lvl="1" marL="665691" indent="-313266" defTabSz="438150">
              <a:lnSpc>
                <a:spcPct val="90000"/>
              </a:lnSpc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Gospel of Wealth:</a:t>
            </a:r>
            <a:endParaRPr sz="2400">
              <a:solidFill>
                <a:srgbClr val="414141"/>
              </a:solidFill>
            </a:endParaRPr>
          </a:p>
          <a:p>
            <a:pPr lvl="3" marL="1311804" indent="-254529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414141"/>
                </a:solidFill>
              </a:rPr>
              <a:t>Andrew Carnegie</a:t>
            </a:r>
            <a:endParaRPr sz="1950">
              <a:solidFill>
                <a:srgbClr val="414141"/>
              </a:solidFill>
            </a:endParaRPr>
          </a:p>
          <a:p>
            <a:pPr lvl="3" marL="1311804" indent="-254529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414141"/>
                </a:solidFill>
              </a:rPr>
              <a:t>Advocated philanthropy – duty of the wealthy to donate $ to help out with economic inequality</a:t>
            </a:r>
            <a:endParaRPr sz="1950">
              <a:solidFill>
                <a:srgbClr val="414141"/>
              </a:solidFill>
            </a:endParaRPr>
          </a:p>
          <a:p>
            <a:pPr lvl="3" marL="1311804" indent="-254529" defTabSz="438150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414141"/>
                </a:solidFill>
              </a:rPr>
              <a:t>Gave $ for 100s of libraries throughout the US</a:t>
            </a:r>
          </a:p>
        </p:txBody>
      </p:sp>
      <p:pic>
        <p:nvPicPr>
          <p:cNvPr id="68" name="389px-Herbert_Spenc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9605" y="1916712"/>
            <a:ext cx="2656323" cy="409032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7022817" y="786606"/>
            <a:ext cx="4306889" cy="2757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10" y="0"/>
                </a:moveTo>
                <a:cubicBezTo>
                  <a:pt x="183" y="0"/>
                  <a:pt x="0" y="286"/>
                  <a:pt x="0" y="640"/>
                </a:cubicBezTo>
                <a:lnTo>
                  <a:pt x="0" y="13613"/>
                </a:lnTo>
                <a:cubicBezTo>
                  <a:pt x="0" y="13968"/>
                  <a:pt x="183" y="14254"/>
                  <a:pt x="410" y="14254"/>
                </a:cubicBezTo>
                <a:lnTo>
                  <a:pt x="9082" y="14254"/>
                </a:lnTo>
                <a:lnTo>
                  <a:pt x="21600" y="21600"/>
                </a:lnTo>
                <a:lnTo>
                  <a:pt x="10814" y="12454"/>
                </a:lnTo>
                <a:lnTo>
                  <a:pt x="10814" y="640"/>
                </a:lnTo>
                <a:cubicBezTo>
                  <a:pt x="10814" y="286"/>
                  <a:pt x="10629" y="0"/>
                  <a:pt x="10402" y="0"/>
                </a:cubicBezTo>
                <a:lnTo>
                  <a:pt x="41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Best sideburns ever?</a:t>
            </a:r>
          </a:p>
        </p:txBody>
      </p:sp>
      <p:pic>
        <p:nvPicPr>
          <p:cNvPr id="70" name="428px-Andrew_Carnegie_in_National_Portrait_Gallery_IMG_444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787" y="935360"/>
            <a:ext cx="4306889" cy="6027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3"/>
      <p:bldP build="p" bldLvl="5" animBg="1" rev="0" advAuto="0" spid="67" grpId="1"/>
      <p:bldP build="whole" bldLvl="1" animBg="1" rev="0" advAuto="0" spid="70" grpId="4"/>
      <p:bldP build="whole" bldLvl="1" animBg="1" rev="0" advAuto="0" spid="6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Key Concept 6.3 II Cont.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0016" indent="-390016" defTabSz="484886">
              <a:lnSpc>
                <a:spcPct val="90000"/>
              </a:lnSpc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414141"/>
                </a:solidFill>
              </a:rPr>
              <a:t>B: Many challenged corporate ethic and capitalism, and offered alternate visions of good society through:</a:t>
            </a:r>
            <a:endParaRPr sz="2988">
              <a:solidFill>
                <a:srgbClr val="414141"/>
              </a:solidFill>
            </a:endParaRPr>
          </a:p>
          <a:p>
            <a:pPr lvl="1" marL="736698" indent="-346681" defTabSz="484886">
              <a:lnSpc>
                <a:spcPct val="90000"/>
              </a:lnSpc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656">
                <a:solidFill>
                  <a:srgbClr val="414141"/>
                </a:solidFill>
              </a:rPr>
              <a:t>Social Gospel: </a:t>
            </a:r>
            <a:endParaRPr sz="2656">
              <a:solidFill>
                <a:srgbClr val="414141"/>
              </a:solidFill>
            </a:endParaRPr>
          </a:p>
          <a:p>
            <a:pPr lvl="2" marL="1083380" indent="-303346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414141"/>
                </a:solidFill>
              </a:rPr>
              <a:t>Protestant Church movement that sought to end social injustice</a:t>
            </a:r>
            <a:endParaRPr sz="2324">
              <a:solidFill>
                <a:srgbClr val="414141"/>
              </a:solidFill>
            </a:endParaRPr>
          </a:p>
          <a:p>
            <a:pPr lvl="2" marL="1083380" indent="-303346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414141"/>
                </a:solidFill>
              </a:rPr>
              <a:t>Focused on poverty, economic inequality, </a:t>
            </a:r>
            <a:endParaRPr sz="2324">
              <a:solidFill>
                <a:srgbClr val="414141"/>
              </a:solidFill>
            </a:endParaRPr>
          </a:p>
          <a:p>
            <a:pPr lvl="0" marL="390016" indent="-390016" defTabSz="484886">
              <a:lnSpc>
                <a:spcPct val="90000"/>
              </a:lnSpc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414141"/>
                </a:solidFill>
              </a:rPr>
              <a:t>C: Women and African American challenged their “place” in society politically, socially, and economically: </a:t>
            </a:r>
            <a:endParaRPr sz="2988">
              <a:solidFill>
                <a:srgbClr val="414141"/>
              </a:solidFill>
            </a:endParaRPr>
          </a:p>
          <a:p>
            <a:pPr lvl="1" marL="736698" indent="-346681" defTabSz="484886">
              <a:lnSpc>
                <a:spcPct val="90000"/>
              </a:lnSpc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656">
                <a:solidFill>
                  <a:srgbClr val="414141"/>
                </a:solidFill>
              </a:rPr>
              <a:t>Examples:</a:t>
            </a:r>
            <a:endParaRPr sz="2656">
              <a:solidFill>
                <a:srgbClr val="414141"/>
              </a:solidFill>
            </a:endParaRPr>
          </a:p>
          <a:p>
            <a:pPr lvl="2" marL="1083380" indent="-303346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414141"/>
                </a:solidFill>
              </a:rPr>
              <a:t>Booker T. Washington:</a:t>
            </a:r>
            <a:endParaRPr sz="2324">
              <a:solidFill>
                <a:srgbClr val="414141"/>
              </a:solidFill>
            </a:endParaRPr>
          </a:p>
          <a:p>
            <a:pPr lvl="3" marL="1451729" indent="-281679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158">
                <a:solidFill>
                  <a:srgbClr val="414141"/>
                </a:solidFill>
              </a:rPr>
              <a:t>Advocated vocational training for blacks</a:t>
            </a:r>
            <a:endParaRPr sz="2158">
              <a:solidFill>
                <a:srgbClr val="414141"/>
              </a:solidFill>
            </a:endParaRPr>
          </a:p>
          <a:p>
            <a:pPr lvl="2" marL="1083380" indent="-303346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414141"/>
                </a:solidFill>
              </a:rPr>
              <a:t>Ida B. Wells-Barnett:</a:t>
            </a:r>
            <a:endParaRPr sz="2324">
              <a:solidFill>
                <a:srgbClr val="414141"/>
              </a:solidFill>
            </a:endParaRPr>
          </a:p>
          <a:p>
            <a:pPr lvl="3" marL="1451729" indent="-281679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158">
                <a:solidFill>
                  <a:srgbClr val="414141"/>
                </a:solidFill>
              </a:rPr>
              <a:t>Journalist, outspoken critic of lynching, advocated a federal anti-lynching law</a:t>
            </a:r>
            <a:endParaRPr sz="2158">
              <a:solidFill>
                <a:srgbClr val="414141"/>
              </a:solidFill>
            </a:endParaRPr>
          </a:p>
          <a:p>
            <a:pPr lvl="2" marL="1083380" indent="-303346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414141"/>
                </a:solidFill>
              </a:rPr>
              <a:t>Elizabeth Cady Stanton</a:t>
            </a:r>
            <a:endParaRPr sz="2324">
              <a:solidFill>
                <a:srgbClr val="414141"/>
              </a:solidFill>
            </a:endParaRPr>
          </a:p>
          <a:p>
            <a:pPr lvl="3" marL="1473397" indent="-303346" defTabSz="484886">
              <a:lnSpc>
                <a:spcPct val="90000"/>
              </a:lnSpc>
              <a:spcBef>
                <a:spcPts val="200"/>
              </a:spcBef>
              <a:buClr>
                <a:srgbClr val="DA1F28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414141"/>
                </a:solidFill>
              </a:rPr>
              <a:t>Leading suffragist, advocate of interracial marriage </a:t>
            </a:r>
          </a:p>
        </p:txBody>
      </p:sp>
      <p:pic>
        <p:nvPicPr>
          <p:cNvPr id="74" name="424px-Booker_T_Washington_retouched_flattened-cro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734" y="856403"/>
            <a:ext cx="3503209" cy="4949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420px-Mary_Garrity_-_Ida_B._Wells-Barnett_-_Google_Art_Project_-_restoration_cro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7959" y="831991"/>
            <a:ext cx="3464376" cy="4949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Elizabeth_Stant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8493" y="827193"/>
            <a:ext cx="3393958" cy="4958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2"/>
      <p:bldP build="p" bldLvl="5" animBg="1" rev="0" advAuto="0" spid="73" grpId="1"/>
      <p:bldP build="whole" bldLvl="1" animBg="1" rev="0" advAuto="0" spid="75" grpId="3"/>
      <p:bldP build="whole" bldLvl="1" animBg="1" rev="0" advAuto="0" spid="76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Test Tips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508000" y="2641600"/>
            <a:ext cx="11988800" cy="6096000"/>
          </a:xfrm>
          <a:prstGeom prst="rect">
            <a:avLst/>
          </a:prstGeom>
        </p:spPr>
        <p:txBody>
          <a:bodyPr/>
          <a:lstStyle/>
          <a:p>
            <a:pPr lvl="0" marL="574322" indent="-57432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414141"/>
                </a:solidFill>
              </a:rPr>
              <a:t>Multiple-Choice and Short Answer Questions:</a:t>
            </a:r>
            <a:endParaRPr sz="4400">
              <a:solidFill>
                <a:srgbClr val="414141"/>
              </a:solidFill>
            </a:endParaRPr>
          </a:p>
          <a:p>
            <a:pPr lvl="1" marL="887588" indent="-417688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Plessy V. Ferguson - impacts</a:t>
            </a:r>
            <a:endParaRPr sz="3200">
              <a:solidFill>
                <a:srgbClr val="414141"/>
              </a:solidFill>
            </a:endParaRPr>
          </a:p>
          <a:p>
            <a:pPr lvl="1" marL="887588" indent="-417688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Examples of discrimination (APA, Chinese Exclusion Act)</a:t>
            </a:r>
            <a:endParaRPr sz="3200">
              <a:solidFill>
                <a:srgbClr val="414141"/>
              </a:solidFill>
            </a:endParaRPr>
          </a:p>
          <a:p>
            <a:pPr lvl="0" marL="574322" indent="-57432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414141"/>
                </a:solidFill>
              </a:rPr>
              <a:t>Essay Questions:</a:t>
            </a:r>
            <a:endParaRPr sz="4400">
              <a:solidFill>
                <a:srgbClr val="414141"/>
              </a:solidFill>
            </a:endParaRPr>
          </a:p>
          <a:p>
            <a:pPr lvl="1" marL="887588" indent="-417688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Comparing forms of discrimination with other time periods</a:t>
            </a:r>
            <a:endParaRPr sz="3200">
              <a:solidFill>
                <a:srgbClr val="414141"/>
              </a:solidFill>
            </a:endParaRPr>
          </a:p>
          <a:p>
            <a:pPr lvl="2" marL="1357488" indent="-417688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Experiences of “Old” immigrants and “New” immigrants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See You Back Here for Period 7!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Thanks for Watching</a:t>
            </a:r>
            <a:endParaRPr sz="3400">
              <a:solidFill>
                <a:srgbClr val="72675A"/>
              </a:solidFill>
            </a:endParaRPr>
          </a:p>
          <a:p>
            <a:pPr lvl="0" marL="340894" indent="-340894">
              <a:buSzPct val="75000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Please subscribe, share with others</a:t>
            </a:r>
            <a:endParaRPr sz="3400">
              <a:solidFill>
                <a:srgbClr val="72675A"/>
              </a:solidFill>
            </a:endParaRPr>
          </a:p>
          <a:p>
            <a:pPr lvl="0" marL="340894" indent="-340894">
              <a:buSzPct val="75000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Check out all my videos related to the new curriculum</a:t>
            </a:r>
            <a:endParaRPr sz="3400">
              <a:solidFill>
                <a:srgbClr val="72675A"/>
              </a:solidFill>
            </a:endParaRPr>
          </a:p>
          <a:p>
            <a:pPr lvl="0" marL="340894" indent="-340894">
              <a:buSzPct val="75000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Best of luck on all your tests!</a:t>
            </a:r>
          </a:p>
        </p:txBody>
      </p:sp>
      <p:pic>
        <p:nvPicPr>
          <p:cNvPr id="83" name="Lange-MigrantMother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2389900"/>
            <a:ext cx="5118100" cy="665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