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  <a:endParaRPr sz="46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  <a:endParaRPr sz="46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  <a:endParaRPr sz="46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  <a:endParaRPr sz="46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  <a:endParaRPr sz="46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  <a:endParaRPr sz="46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  <a:endParaRPr sz="46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  <a:endParaRPr sz="46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  <a:endParaRPr sz="46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  <a:endParaRPr sz="46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  <a:endParaRPr sz="46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  <a:endParaRPr sz="46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Relationship Id="rId3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278477" y="1807210"/>
            <a:ext cx="12293601" cy="2438401"/>
          </a:xfrm>
          <a:prstGeom prst="rect">
            <a:avLst/>
          </a:prstGeom>
        </p:spPr>
        <p:txBody>
          <a:bodyPr/>
          <a:lstStyle/>
          <a:p>
            <a:pPr lvl="0" defTabSz="490727">
              <a:defRPr cap="none" sz="1800">
                <a:solidFill>
                  <a:srgbClr val="000000"/>
                </a:solidFill>
              </a:defRPr>
            </a:pPr>
            <a:r>
              <a:rPr cap="all" sz="6383">
                <a:solidFill>
                  <a:srgbClr val="535353"/>
                </a:solidFill>
              </a:rPr>
              <a:t>APUSH Review: Key Concept 7.1</a:t>
            </a:r>
            <a:br>
              <a:rPr cap="all" sz="6383">
                <a:solidFill>
                  <a:srgbClr val="535353"/>
                </a:solidFill>
              </a:rPr>
            </a:b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355600" y="617220"/>
            <a:ext cx="12293600" cy="62992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Everything You Need To Know About Key Concept 7.1 To Succeed In APUSH</a:t>
            </a:r>
          </a:p>
        </p:txBody>
      </p:sp>
      <p:sp>
        <p:nvSpPr>
          <p:cNvPr id="34" name="Shape 34"/>
          <p:cNvSpPr/>
          <p:nvPr/>
        </p:nvSpPr>
        <p:spPr>
          <a:xfrm>
            <a:off x="573117" y="509975"/>
            <a:ext cx="1170432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200">
                <a:solidFill>
                  <a:srgbClr val="4000F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4000FE"/>
                </a:solidFill>
              </a:rPr>
              <a:t>Period 7: 1890 - 1945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3931459" y="2201230"/>
            <a:ext cx="4987637" cy="2438401"/>
            <a:chOff x="0" y="0"/>
            <a:chExt cx="4987636" cy="2438400"/>
          </a:xfrm>
        </p:grpSpPr>
        <p:sp>
          <p:nvSpPr>
            <p:cNvPr id="35" name="Shape 35"/>
            <p:cNvSpPr/>
            <p:nvPr/>
          </p:nvSpPr>
          <p:spPr>
            <a:xfrm>
              <a:off x="0" y="-1"/>
              <a:ext cx="4987637" cy="243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DA2BF"/>
            </a:solidFill>
            <a:ln w="25400" cap="flat">
              <a:solidFill>
                <a:srgbClr val="21768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" name="Shape 36"/>
            <p:cNvSpPr/>
            <p:nvPr/>
          </p:nvSpPr>
          <p:spPr>
            <a:xfrm>
              <a:off x="730421" y="543790"/>
              <a:ext cx="3526794" cy="13508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1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FFFFFF"/>
                  </a:solidFill>
                </a:rPr>
                <a:t>Huge shoutout to Mr. Flynn’s Class. Thank you for watching!</a:t>
              </a:r>
            </a:p>
          </p:txBody>
        </p:sp>
      </p:grpSp>
      <p:pic>
        <p:nvPicPr>
          <p:cNvPr id="38" name="APUSH 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1286" y="4705284"/>
            <a:ext cx="7062228" cy="5296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Key Concept 7.1, III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355600" y="1937737"/>
            <a:ext cx="12293600" cy="7647659"/>
          </a:xfrm>
          <a:prstGeom prst="rect">
            <a:avLst/>
          </a:prstGeom>
        </p:spPr>
        <p:txBody>
          <a:bodyPr/>
          <a:lstStyle/>
          <a:p>
            <a:pPr lvl="0" marL="369696" indent="-369696" defTabSz="414781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195">
                <a:solidFill>
                  <a:srgbClr val="535353"/>
                </a:solidFill>
              </a:rPr>
              <a:t>C: Legacy of the New Deal?</a:t>
            </a:r>
            <a:endParaRPr sz="3195">
              <a:solidFill>
                <a:srgbClr val="535353"/>
              </a:solidFill>
            </a:endParaRPr>
          </a:p>
          <a:p>
            <a:pPr lvl="1" marL="739393" indent="-369696" defTabSz="414781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195">
                <a:solidFill>
                  <a:srgbClr val="535353"/>
                </a:solidFill>
              </a:rPr>
              <a:t>Did not solely end the Great Depression </a:t>
            </a:r>
            <a:endParaRPr sz="3195">
              <a:solidFill>
                <a:srgbClr val="535353"/>
              </a:solidFill>
            </a:endParaRPr>
          </a:p>
          <a:p>
            <a:pPr lvl="1" marL="739393" indent="-369696" defTabSz="414781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195">
                <a:solidFill>
                  <a:srgbClr val="535353"/>
                </a:solidFill>
              </a:rPr>
              <a:t>New reforms and agencies (still around today - Social Security, FHA, , FDIC, etc) </a:t>
            </a:r>
            <a:endParaRPr sz="3195">
              <a:solidFill>
                <a:srgbClr val="535353"/>
              </a:solidFill>
            </a:endParaRPr>
          </a:p>
          <a:p>
            <a:pPr lvl="1" marL="739393" indent="-369696" defTabSz="414781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195">
                <a:solidFill>
                  <a:srgbClr val="535353"/>
                </a:solidFill>
              </a:rPr>
              <a:t>**Change in voting patterns**:</a:t>
            </a:r>
            <a:endParaRPr sz="3195">
              <a:solidFill>
                <a:srgbClr val="535353"/>
              </a:solidFill>
            </a:endParaRPr>
          </a:p>
          <a:p>
            <a:pPr lvl="2" marL="1109090" indent="-369696" defTabSz="414781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195">
                <a:solidFill>
                  <a:srgbClr val="535353"/>
                </a:solidFill>
              </a:rPr>
              <a:t>African Americans switched from the Republican to Democratic Party in LARGE numbers</a:t>
            </a:r>
            <a:endParaRPr sz="3195">
              <a:solidFill>
                <a:srgbClr val="535353"/>
              </a:solidFill>
            </a:endParaRPr>
          </a:p>
          <a:p>
            <a:pPr lvl="2" marL="1109090" indent="-369696" defTabSz="414781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195">
                <a:solidFill>
                  <a:srgbClr val="535353"/>
                </a:solidFill>
              </a:rPr>
              <a:t>Many ethnic groups began to identify with Democrats</a:t>
            </a:r>
            <a:endParaRPr sz="3195">
              <a:solidFill>
                <a:srgbClr val="535353"/>
              </a:solidFill>
            </a:endParaRPr>
          </a:p>
          <a:p>
            <a:pPr lvl="2" marL="1109090" indent="-369696" defTabSz="414781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195">
                <a:solidFill>
                  <a:srgbClr val="535353"/>
                </a:solidFill>
              </a:rPr>
              <a:t>Working-class communities (labor unions) did as well (Wagner Act)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Test Tips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98060" indent="-49806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535353"/>
                </a:solidFill>
              </a:rPr>
              <a:t>Multiple-Choice and Short Answer Questions:</a:t>
            </a:r>
            <a:endParaRPr sz="4400">
              <a:solidFill>
                <a:srgbClr val="535353"/>
              </a:solidFill>
            </a:endParaRPr>
          </a:p>
          <a:p>
            <a:pPr lvl="1" marL="882926" indent="-362226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353"/>
                </a:solidFill>
              </a:rPr>
              <a:t>Identify and explain opportunities for women, African Americans and immigrants in cities</a:t>
            </a:r>
            <a:endParaRPr sz="3200">
              <a:solidFill>
                <a:srgbClr val="535353"/>
              </a:solidFill>
            </a:endParaRPr>
          </a:p>
          <a:p>
            <a:pPr lvl="1" marL="882926" indent="-362226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353"/>
                </a:solidFill>
              </a:rPr>
              <a:t>Successes, failures, and critics of the New Deal</a:t>
            </a:r>
            <a:endParaRPr sz="3200">
              <a:solidFill>
                <a:srgbClr val="535353"/>
              </a:solidFill>
            </a:endParaRPr>
          </a:p>
          <a:p>
            <a:pPr lvl="1" marL="882926" indent="-362226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353"/>
                </a:solidFill>
              </a:rPr>
              <a:t>Government reforms during the Great Depression</a:t>
            </a:r>
            <a:endParaRPr sz="3200">
              <a:solidFill>
                <a:srgbClr val="535353"/>
              </a:solidFill>
            </a:endParaRPr>
          </a:p>
          <a:p>
            <a:pPr lvl="0" marL="498060" indent="-49806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535353"/>
                </a:solidFill>
              </a:rPr>
              <a:t>Essay Questions:</a:t>
            </a:r>
            <a:endParaRPr sz="4400">
              <a:solidFill>
                <a:srgbClr val="535353"/>
              </a:solidFill>
            </a:endParaRPr>
          </a:p>
          <a:p>
            <a:pPr lvl="1" marL="882926" indent="-362226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353"/>
                </a:solidFill>
              </a:rPr>
              <a:t>Comparing and contrasting government response during Great Depression to other time periods </a:t>
            </a:r>
            <a:endParaRPr sz="3200">
              <a:solidFill>
                <a:srgbClr val="535353"/>
              </a:solidFill>
            </a:endParaRPr>
          </a:p>
          <a:p>
            <a:pPr lvl="1" marL="882926" indent="-362226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353"/>
                </a:solidFill>
              </a:rPr>
              <a:t>Causes and effects of various migrations (internal and international)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See You Back Here for Key Concept 7.2!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Thanks for Watching</a:t>
            </a:r>
            <a:endParaRPr sz="3800">
              <a:solidFill>
                <a:srgbClr val="535353"/>
              </a:solidFill>
            </a:endParaRPr>
          </a:p>
          <a:p>
            <a:pPr lvl="0" marL="380999" indent="-380999">
              <a:buSzPct val="75000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Please subscribe, share with others</a:t>
            </a:r>
            <a:endParaRPr sz="3800">
              <a:solidFill>
                <a:srgbClr val="535353"/>
              </a:solidFill>
            </a:endParaRPr>
          </a:p>
          <a:p>
            <a:pPr lvl="0" marL="380999" indent="-380999">
              <a:buSzPct val="75000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Check out all my videos related to the new curriculum</a:t>
            </a:r>
            <a:endParaRPr sz="3800">
              <a:solidFill>
                <a:srgbClr val="535353"/>
              </a:solidFill>
            </a:endParaRPr>
          </a:p>
          <a:p>
            <a:pPr lvl="0" marL="380999" indent="-380999">
              <a:buSzPct val="75000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Best of luck on all your tests!</a:t>
            </a:r>
          </a:p>
        </p:txBody>
      </p:sp>
      <p:pic>
        <p:nvPicPr>
          <p:cNvPr id="84" name="GeorgeCreel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9874" y="2964174"/>
            <a:ext cx="3544852" cy="5831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000">
                <a:solidFill>
                  <a:srgbClr val="535353"/>
                </a:solidFill>
              </a:rPr>
              <a:t>The New Curriculum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6145" indent="-406145" defTabSz="455675">
              <a:spcBef>
                <a:spcPts val="3500"/>
              </a:spcBef>
              <a:defRPr sz="1800">
                <a:solidFill>
                  <a:srgbClr val="000000"/>
                </a:solidFill>
              </a:defRPr>
            </a:pPr>
            <a:r>
              <a:rPr sz="3587">
                <a:solidFill>
                  <a:srgbClr val="535353"/>
                </a:solidFill>
              </a:rPr>
              <a:t>Key Concept 7.1 “Governmental, political, and social organizations struggled to address the effects of large-scale industrialization, economic uncertainty, and related social changes such as urbanization and mass migration”</a:t>
            </a:r>
            <a:endParaRPr sz="3587">
              <a:solidFill>
                <a:srgbClr val="535353"/>
              </a:solidFill>
            </a:endParaRPr>
          </a:p>
          <a:p>
            <a:pPr lvl="1" marL="688682" indent="-282536" defTabSz="455675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2496">
                <a:solidFill>
                  <a:srgbClr val="535353"/>
                </a:solidFill>
              </a:rPr>
              <a:t>Page  66 of the Curriculum Framework</a:t>
            </a:r>
            <a:endParaRPr sz="2496">
              <a:solidFill>
                <a:srgbClr val="535353"/>
              </a:solidFill>
            </a:endParaRPr>
          </a:p>
          <a:p>
            <a:pPr lvl="0" marL="406145" indent="-406145" defTabSz="455675">
              <a:spcBef>
                <a:spcPts val="3500"/>
              </a:spcBef>
              <a:defRPr sz="1800">
                <a:solidFill>
                  <a:srgbClr val="000000"/>
                </a:solidFill>
              </a:defRPr>
            </a:pPr>
            <a:r>
              <a:rPr sz="3587">
                <a:solidFill>
                  <a:srgbClr val="535353"/>
                </a:solidFill>
              </a:rPr>
              <a:t>Big Idea Questions: </a:t>
            </a:r>
            <a:endParaRPr sz="3587">
              <a:solidFill>
                <a:srgbClr val="535353"/>
              </a:solidFill>
            </a:endParaRPr>
          </a:p>
          <a:p>
            <a:pPr lvl="1" marL="688682" indent="-282536" defTabSz="455675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2496">
                <a:solidFill>
                  <a:srgbClr val="535353"/>
                </a:solidFill>
              </a:rPr>
              <a:t>Why did citizens and government officials call for increased intervention in the economy?</a:t>
            </a:r>
            <a:endParaRPr sz="2496">
              <a:solidFill>
                <a:srgbClr val="535353"/>
              </a:solidFill>
            </a:endParaRPr>
          </a:p>
          <a:p>
            <a:pPr lvl="1" marL="688682" indent="-282536" defTabSz="455675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2496">
                <a:solidFill>
                  <a:srgbClr val="535353"/>
                </a:solidFill>
              </a:rPr>
              <a:t>Why did the US transform from a rural to industrial society? How did this affect the lives of women and other Americans?</a:t>
            </a:r>
            <a:endParaRPr sz="2496">
              <a:solidFill>
                <a:srgbClr val="535353"/>
              </a:solidFill>
            </a:endParaRPr>
          </a:p>
          <a:p>
            <a:pPr lvl="1" marL="688682" indent="-282536" defTabSz="455675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2496">
                <a:solidFill>
                  <a:srgbClr val="535353"/>
                </a:solidFill>
              </a:rPr>
              <a:t>How did the New Deal change the relationship between the government and the economy?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Key Concept 7.1, I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12420" indent="-312420" defTabSz="350520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“The continued growth and consolidation of large corporations transformed American society and the nation’s economy, promoting urbanization and economic growth, even as business cycle fluctuations became increasingly severe.”</a:t>
            </a:r>
            <a:endParaRPr sz="2700">
              <a:solidFill>
                <a:srgbClr val="535353"/>
              </a:solidFill>
            </a:endParaRPr>
          </a:p>
          <a:p>
            <a:pPr lvl="1" marL="624840" indent="-312420" defTabSz="350520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Page 66</a:t>
            </a:r>
            <a:endParaRPr sz="2700">
              <a:solidFill>
                <a:srgbClr val="535353"/>
              </a:solidFill>
            </a:endParaRPr>
          </a:p>
          <a:p>
            <a:pPr lvl="0" marL="312420" indent="-312420" defTabSz="350520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A: Large corporations dominated the economy:</a:t>
            </a:r>
            <a:endParaRPr sz="2700">
              <a:solidFill>
                <a:srgbClr val="535353"/>
              </a:solidFill>
            </a:endParaRPr>
          </a:p>
          <a:p>
            <a:pPr lvl="1" marL="624840" indent="-312420" defTabSz="350520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Production of consumer goods increased drastically</a:t>
            </a:r>
            <a:endParaRPr sz="2700">
              <a:solidFill>
                <a:srgbClr val="535353"/>
              </a:solidFill>
            </a:endParaRPr>
          </a:p>
          <a:p>
            <a:pPr lvl="2" marL="937260" indent="-312420" defTabSz="350520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1920s - cars, radios, refrigerators</a:t>
            </a:r>
            <a:endParaRPr sz="2700">
              <a:solidFill>
                <a:srgbClr val="535353"/>
              </a:solidFill>
            </a:endParaRPr>
          </a:p>
          <a:p>
            <a:pPr lvl="1" marL="624840" indent="-312420" defTabSz="350520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New technologies and manufacturing techniques:</a:t>
            </a:r>
            <a:endParaRPr sz="2700">
              <a:solidFill>
                <a:srgbClr val="535353"/>
              </a:solidFill>
            </a:endParaRPr>
          </a:p>
          <a:p>
            <a:pPr lvl="2" marL="937260" indent="-312420" defTabSz="350520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Assembly line</a:t>
            </a:r>
          </a:p>
        </p:txBody>
      </p:sp>
      <p:pic>
        <p:nvPicPr>
          <p:cNvPr id="45" name="APUSH Review, Key Concept 7.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7348" y="3258679"/>
            <a:ext cx="4635938" cy="4089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4" grpId="1"/>
      <p:bldP build="whole" bldLvl="1" animBg="1" rev="0" advAuto="0" spid="4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Key Concept 7.1, I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355600" y="2730500"/>
            <a:ext cx="12293600" cy="6818277"/>
          </a:xfrm>
          <a:prstGeom prst="rect">
            <a:avLst/>
          </a:prstGeom>
        </p:spPr>
        <p:txBody>
          <a:bodyPr/>
          <a:lstStyle/>
          <a:p>
            <a:pPr lvl="0" marL="275970" indent="-275970" defTabSz="309625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384">
                <a:solidFill>
                  <a:srgbClr val="535353"/>
                </a:solidFill>
              </a:rPr>
              <a:t>B: US transformation from rural to urban society:</a:t>
            </a:r>
            <a:endParaRPr sz="2384">
              <a:solidFill>
                <a:srgbClr val="535353"/>
              </a:solidFill>
            </a:endParaRPr>
          </a:p>
          <a:p>
            <a:pPr lvl="1" marL="551941" indent="-275970" defTabSz="309625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384">
                <a:solidFill>
                  <a:srgbClr val="535353"/>
                </a:solidFill>
              </a:rPr>
              <a:t>By 1920, more Americans lived in cities than rural areas for the first time in the nation’s history</a:t>
            </a:r>
            <a:endParaRPr sz="2384">
              <a:solidFill>
                <a:srgbClr val="535353"/>
              </a:solidFill>
            </a:endParaRPr>
          </a:p>
          <a:p>
            <a:pPr lvl="0" marL="275970" indent="-275970" defTabSz="309625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384">
                <a:solidFill>
                  <a:srgbClr val="535353"/>
                </a:solidFill>
              </a:rPr>
              <a:t>This transformation provided opportunities for:</a:t>
            </a:r>
            <a:endParaRPr sz="2384">
              <a:solidFill>
                <a:srgbClr val="535353"/>
              </a:solidFill>
            </a:endParaRPr>
          </a:p>
          <a:p>
            <a:pPr lvl="1" marL="551941" indent="-275970" defTabSz="309625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384">
                <a:solidFill>
                  <a:srgbClr val="535353"/>
                </a:solidFill>
              </a:rPr>
              <a:t>Women:</a:t>
            </a:r>
            <a:endParaRPr sz="2384">
              <a:solidFill>
                <a:srgbClr val="535353"/>
              </a:solidFill>
            </a:endParaRPr>
          </a:p>
          <a:p>
            <a:pPr lvl="2" marL="827912" indent="-275970" defTabSz="309625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384">
                <a:solidFill>
                  <a:srgbClr val="535353"/>
                </a:solidFill>
              </a:rPr>
              <a:t>Work in factories (textile - Shirtwaist factories)</a:t>
            </a:r>
            <a:endParaRPr sz="2384">
              <a:solidFill>
                <a:srgbClr val="535353"/>
              </a:solidFill>
            </a:endParaRPr>
          </a:p>
          <a:p>
            <a:pPr lvl="1" marL="551941" indent="-275970" defTabSz="309625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384">
                <a:solidFill>
                  <a:srgbClr val="535353"/>
                </a:solidFill>
              </a:rPr>
              <a:t>Internal migrants:</a:t>
            </a:r>
            <a:endParaRPr sz="2384">
              <a:solidFill>
                <a:srgbClr val="535353"/>
              </a:solidFill>
            </a:endParaRPr>
          </a:p>
          <a:p>
            <a:pPr lvl="2" marL="827912" indent="-275970" defTabSz="309625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384">
                <a:solidFill>
                  <a:srgbClr val="535353"/>
                </a:solidFill>
              </a:rPr>
              <a:t>African Americans moving north as well as farmers to cities</a:t>
            </a:r>
            <a:endParaRPr sz="2384">
              <a:solidFill>
                <a:srgbClr val="535353"/>
              </a:solidFill>
            </a:endParaRPr>
          </a:p>
          <a:p>
            <a:pPr lvl="1" marL="551941" indent="-275970" defTabSz="309625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384">
                <a:solidFill>
                  <a:srgbClr val="535353"/>
                </a:solidFill>
              </a:rPr>
              <a:t>International migrants:</a:t>
            </a:r>
            <a:endParaRPr sz="2384">
              <a:solidFill>
                <a:srgbClr val="535353"/>
              </a:solidFill>
            </a:endParaRPr>
          </a:p>
          <a:p>
            <a:pPr lvl="2" marL="827912" indent="-275970" defTabSz="309625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384">
                <a:solidFill>
                  <a:srgbClr val="535353"/>
                </a:solidFill>
              </a:rPr>
              <a:t>“New” immigrants moved to cities to work in factories</a:t>
            </a:r>
          </a:p>
        </p:txBody>
      </p:sp>
      <p:pic>
        <p:nvPicPr>
          <p:cNvPr id="49" name="781px-SewingInDetroit,Michiga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6019" y="452684"/>
            <a:ext cx="6083963" cy="4673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800px-Mulberry_Street_NYC_c1900_LOC_3g04637u_edi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1001" y="2875985"/>
            <a:ext cx="6326875" cy="4673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" grpId="1"/>
      <p:bldP build="whole" bldLvl="1" animBg="1" rev="0" advAuto="0" spid="49" grpId="5"/>
      <p:bldP build="whole" bldLvl="1" animBg="1" rev="0" advAuto="0" spid="49" grpId="2"/>
      <p:bldP build="whole" bldLvl="1" animBg="1" rev="0" advAuto="0" spid="50" grpId="3"/>
      <p:bldP build="whole" bldLvl="1" animBg="1" rev="0" advAuto="0" spid="50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-890694" y="254000"/>
            <a:ext cx="12293601" cy="24384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Key Concept 7.1, I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-403014" y="2730500"/>
            <a:ext cx="12293601" cy="6299200"/>
          </a:xfrm>
          <a:prstGeom prst="rect">
            <a:avLst/>
          </a:prstGeom>
        </p:spPr>
        <p:txBody>
          <a:bodyPr/>
          <a:lstStyle/>
          <a:p>
            <a:pPr lvl="0" marL="421766" indent="-421766" defTabSz="473201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endParaRPr sz="3645">
              <a:solidFill>
                <a:srgbClr val="535353"/>
              </a:solidFill>
            </a:endParaRPr>
          </a:p>
          <a:p>
            <a:pPr lvl="0" marL="421766" indent="-421766" defTabSz="473201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645">
                <a:solidFill>
                  <a:srgbClr val="535353"/>
                </a:solidFill>
              </a:rPr>
              <a:t>C: Economic downturns led to calls for government involvement and the creation of a stronger financial regulatory system:</a:t>
            </a:r>
            <a:endParaRPr sz="3645">
              <a:solidFill>
                <a:srgbClr val="535353"/>
              </a:solidFill>
            </a:endParaRPr>
          </a:p>
          <a:p>
            <a:pPr lvl="1" marL="843533" indent="-421766" defTabSz="473201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645">
                <a:solidFill>
                  <a:srgbClr val="535353"/>
                </a:solidFill>
              </a:rPr>
              <a:t>Federal Deposit Insurance Corporation (FDIC)</a:t>
            </a:r>
            <a:endParaRPr sz="3645">
              <a:solidFill>
                <a:srgbClr val="535353"/>
              </a:solidFill>
            </a:endParaRPr>
          </a:p>
          <a:p>
            <a:pPr lvl="2" marL="1265300" indent="-421766" defTabSz="473201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645">
                <a:solidFill>
                  <a:srgbClr val="535353"/>
                </a:solidFill>
              </a:rPr>
              <a:t>Created to insure bank deposits</a:t>
            </a:r>
            <a:endParaRPr sz="3645">
              <a:solidFill>
                <a:srgbClr val="535353"/>
              </a:solidFill>
            </a:endParaRPr>
          </a:p>
          <a:p>
            <a:pPr lvl="2" marL="1265300" indent="-421766" defTabSz="473201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645">
                <a:solidFill>
                  <a:srgbClr val="535353"/>
                </a:solidFill>
              </a:rPr>
              <a:t>Drastically decreased the number of bank failures</a:t>
            </a:r>
          </a:p>
        </p:txBody>
      </p:sp>
      <p:pic>
        <p:nvPicPr>
          <p:cNvPr id="54" name="600px-US-FDIC-Sea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57052" y="813928"/>
            <a:ext cx="3322815" cy="3322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" grpId="1"/>
      <p:bldP build="whole" bldLvl="1" animBg="1" rev="0" advAuto="0" spid="5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Key Concept 7.1, II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355600" y="1937737"/>
            <a:ext cx="12293600" cy="7647659"/>
          </a:xfrm>
          <a:prstGeom prst="rect">
            <a:avLst/>
          </a:prstGeom>
        </p:spPr>
        <p:txBody>
          <a:bodyPr/>
          <a:lstStyle/>
          <a:p>
            <a:pPr lvl="0" marL="302005" indent="-302005" defTabSz="33883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535353"/>
                </a:solidFill>
              </a:rPr>
              <a:t>“Progressive reformers responded to economic instability, social inequality, and political corruption by calling for government intervention in the economy, expanded democracy, greater social justice, and conservation of natural resources.” - page 66</a:t>
            </a:r>
            <a:endParaRPr sz="2262">
              <a:solidFill>
                <a:srgbClr val="535353"/>
              </a:solidFill>
            </a:endParaRPr>
          </a:p>
          <a:p>
            <a:pPr lvl="0" marL="302005" indent="-302005" defTabSz="33883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609">
                <a:solidFill>
                  <a:srgbClr val="535353"/>
                </a:solidFill>
              </a:rPr>
              <a:t>A: Progressive reformers reformed institutions at various levels by creating new organizations that sought to address social problems associated with an industrial society:</a:t>
            </a:r>
            <a:endParaRPr sz="2609">
              <a:solidFill>
                <a:srgbClr val="535353"/>
              </a:solidFill>
            </a:endParaRPr>
          </a:p>
          <a:p>
            <a:pPr lvl="1" marL="604011" indent="-302005" defTabSz="33883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609">
                <a:solidFill>
                  <a:srgbClr val="535353"/>
                </a:solidFill>
              </a:rPr>
              <a:t>Characteristics of Progressive reformers - predominantly middle class, women, and lived in cities</a:t>
            </a:r>
            <a:endParaRPr sz="2609">
              <a:solidFill>
                <a:srgbClr val="535353"/>
              </a:solidFill>
            </a:endParaRPr>
          </a:p>
          <a:p>
            <a:pPr lvl="1" marL="604011" indent="-302005" defTabSz="33883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609">
                <a:solidFill>
                  <a:srgbClr val="535353"/>
                </a:solidFill>
              </a:rPr>
              <a:t>Examples of reforming social institutions:</a:t>
            </a:r>
            <a:endParaRPr sz="2609">
              <a:solidFill>
                <a:srgbClr val="535353"/>
              </a:solidFill>
            </a:endParaRPr>
          </a:p>
          <a:p>
            <a:pPr lvl="2" marL="906017" indent="-302005" defTabSz="33883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609">
                <a:solidFill>
                  <a:srgbClr val="535353"/>
                </a:solidFill>
              </a:rPr>
              <a:t>Jane Addams’ Hull House and other settlement houses</a:t>
            </a:r>
            <a:endParaRPr sz="2609">
              <a:solidFill>
                <a:srgbClr val="535353"/>
              </a:solidFill>
            </a:endParaRPr>
          </a:p>
          <a:p>
            <a:pPr lvl="1" marL="604011" indent="-302005" defTabSz="33883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609">
                <a:solidFill>
                  <a:srgbClr val="535353"/>
                </a:solidFill>
              </a:rPr>
              <a:t>Examples of reforming political institutions:</a:t>
            </a:r>
            <a:endParaRPr sz="2609">
              <a:solidFill>
                <a:srgbClr val="535353"/>
              </a:solidFill>
            </a:endParaRPr>
          </a:p>
          <a:p>
            <a:pPr lvl="2" marL="906017" indent="-302005" defTabSz="33883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609">
                <a:solidFill>
                  <a:srgbClr val="535353"/>
                </a:solidFill>
              </a:rPr>
              <a:t>State - initiative, referendum, and recall - Wisconsin</a:t>
            </a:r>
            <a:endParaRPr sz="2609">
              <a:solidFill>
                <a:srgbClr val="535353"/>
              </a:solidFill>
            </a:endParaRPr>
          </a:p>
          <a:p>
            <a:pPr lvl="2" marL="906017" indent="-302005" defTabSz="33883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609">
                <a:solidFill>
                  <a:srgbClr val="535353"/>
                </a:solidFill>
              </a:rPr>
              <a:t>Federal - Seventeenth amendment - direct election of senators</a:t>
            </a:r>
          </a:p>
        </p:txBody>
      </p:sp>
      <p:pic>
        <p:nvPicPr>
          <p:cNvPr id="58" name="800px-Hull_House_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75173" y="332740"/>
            <a:ext cx="6974214" cy="4899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444px-Robert_M_La_Follette,_S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169" y="1861537"/>
            <a:ext cx="4198449" cy="5673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3"/>
      <p:bldP build="p" bldLvl="5" animBg="1" rev="0" advAuto="0" spid="57" grpId="1"/>
      <p:bldP build="whole" bldLvl="1" animBg="1" rev="0" advAuto="0" spid="5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Key Concept 7.1, II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355600" y="1937737"/>
            <a:ext cx="12293600" cy="7647659"/>
          </a:xfrm>
          <a:prstGeom prst="rect">
            <a:avLst/>
          </a:prstGeom>
        </p:spPr>
        <p:txBody>
          <a:bodyPr/>
          <a:lstStyle/>
          <a:p>
            <a:pPr lvl="0" marL="307212" indent="-307212" defTabSz="344677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655">
                <a:solidFill>
                  <a:srgbClr val="535353"/>
                </a:solidFill>
              </a:rPr>
              <a:t>B: Progressive proposed to regulate the economy, environment, and expand democracy</a:t>
            </a:r>
            <a:endParaRPr sz="2655">
              <a:solidFill>
                <a:srgbClr val="535353"/>
              </a:solidFill>
            </a:endParaRPr>
          </a:p>
          <a:p>
            <a:pPr lvl="1" marL="614425" indent="-307212" defTabSz="344677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655">
                <a:solidFill>
                  <a:srgbClr val="535353"/>
                </a:solidFill>
              </a:rPr>
              <a:t>Examples:</a:t>
            </a:r>
            <a:endParaRPr sz="2655">
              <a:solidFill>
                <a:srgbClr val="535353"/>
              </a:solidFill>
            </a:endParaRPr>
          </a:p>
          <a:p>
            <a:pPr lvl="2" marL="921638" indent="-307212" defTabSz="344677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655">
                <a:solidFill>
                  <a:srgbClr val="535353"/>
                </a:solidFill>
              </a:rPr>
              <a:t>Clayton Antitrust Act:</a:t>
            </a:r>
            <a:endParaRPr sz="2655">
              <a:solidFill>
                <a:srgbClr val="535353"/>
              </a:solidFill>
            </a:endParaRPr>
          </a:p>
          <a:p>
            <a:pPr lvl="3" marL="1228851" indent="-307212" defTabSz="344677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655">
                <a:solidFill>
                  <a:srgbClr val="535353"/>
                </a:solidFill>
              </a:rPr>
              <a:t>Strengthened the Sherman Antitrust Act, exempted unions from prosecution</a:t>
            </a:r>
            <a:endParaRPr sz="2655">
              <a:solidFill>
                <a:srgbClr val="535353"/>
              </a:solidFill>
            </a:endParaRPr>
          </a:p>
          <a:p>
            <a:pPr lvl="2" marL="921638" indent="-307212" defTabSz="344677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655">
                <a:solidFill>
                  <a:srgbClr val="535353"/>
                </a:solidFill>
              </a:rPr>
              <a:t>Florence Kelley:</a:t>
            </a:r>
            <a:endParaRPr sz="2655">
              <a:solidFill>
                <a:srgbClr val="535353"/>
              </a:solidFill>
            </a:endParaRPr>
          </a:p>
          <a:p>
            <a:pPr lvl="3" marL="1228851" indent="-307212" defTabSz="344677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655">
                <a:solidFill>
                  <a:srgbClr val="535353"/>
                </a:solidFill>
              </a:rPr>
              <a:t>Key member of the National Consumers League - focused on child labor, food safety, poor working conditions</a:t>
            </a:r>
            <a:endParaRPr sz="2655">
              <a:solidFill>
                <a:srgbClr val="535353"/>
              </a:solidFill>
            </a:endParaRPr>
          </a:p>
          <a:p>
            <a:pPr lvl="2" marL="921638" indent="-307212" defTabSz="344677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655">
                <a:solidFill>
                  <a:srgbClr val="535353"/>
                </a:solidFill>
              </a:rPr>
              <a:t>Federal Reserve Bank:</a:t>
            </a:r>
            <a:endParaRPr sz="2655">
              <a:solidFill>
                <a:srgbClr val="535353"/>
              </a:solidFill>
            </a:endParaRPr>
          </a:p>
          <a:p>
            <a:pPr lvl="3" marL="1228851" indent="-307212" defTabSz="344677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655">
                <a:solidFill>
                  <a:srgbClr val="535353"/>
                </a:solidFill>
              </a:rPr>
              <a:t>In charge of controlling the $ supply</a:t>
            </a:r>
            <a:endParaRPr sz="2655">
              <a:solidFill>
                <a:srgbClr val="535353"/>
              </a:solidFill>
            </a:endParaRPr>
          </a:p>
          <a:p>
            <a:pPr lvl="3" marL="1228851" indent="-307212" defTabSz="344677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655">
                <a:solidFill>
                  <a:srgbClr val="535353"/>
                </a:solidFill>
              </a:rPr>
              <a:t>1st central bank since the 2nd BUS</a:t>
            </a:r>
          </a:p>
        </p:txBody>
      </p:sp>
      <p:pic>
        <p:nvPicPr>
          <p:cNvPr id="63" name="FlorenceKelle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4862" y="1583972"/>
            <a:ext cx="3265644" cy="4461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600px-US-FederalReserveSystem-Seal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53535" y="6539653"/>
            <a:ext cx="3265645" cy="3265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" grpId="2"/>
      <p:bldP build="p" bldLvl="5" animBg="1" rev="0" advAuto="0" spid="62" grpId="1"/>
      <p:bldP build="whole" bldLvl="1" animBg="1" rev="0" advAuto="0" spid="64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355600" y="-396241"/>
            <a:ext cx="12293600" cy="24384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Key Concept 7.1, III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-170039" y="1052900"/>
            <a:ext cx="12765053" cy="8674806"/>
          </a:xfrm>
          <a:prstGeom prst="rect">
            <a:avLst/>
          </a:prstGeom>
        </p:spPr>
        <p:txBody>
          <a:bodyPr/>
          <a:lstStyle/>
          <a:p>
            <a:pPr lvl="0" marL="218693" indent="-218693" defTabSz="245363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1890">
                <a:solidFill>
                  <a:srgbClr val="535353"/>
                </a:solidFill>
              </a:rPr>
              <a:t>“National, state, and local reformers responded to economic upheavals, laissez-faire capitalism, and the Great Depression by transforming the U.S. into a limited welfare state.” - page 67</a:t>
            </a:r>
            <a:endParaRPr sz="1890">
              <a:solidFill>
                <a:srgbClr val="535353"/>
              </a:solidFill>
            </a:endParaRPr>
          </a:p>
          <a:p>
            <a:pPr lvl="0" marL="218693" indent="-218693" defTabSz="245363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1890">
                <a:solidFill>
                  <a:srgbClr val="535353"/>
                </a:solidFill>
              </a:rPr>
              <a:t>A: FDR’s New Deal:</a:t>
            </a:r>
            <a:endParaRPr sz="1890">
              <a:solidFill>
                <a:srgbClr val="535353"/>
              </a:solidFill>
            </a:endParaRPr>
          </a:p>
          <a:p>
            <a:pPr lvl="1" marL="437387" indent="-218693" defTabSz="245363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1890">
                <a:solidFill>
                  <a:srgbClr val="535353"/>
                </a:solidFill>
              </a:rPr>
              <a:t>Was inspired in part by Progressive ideas</a:t>
            </a:r>
            <a:endParaRPr sz="1890">
              <a:solidFill>
                <a:srgbClr val="535353"/>
              </a:solidFill>
            </a:endParaRPr>
          </a:p>
          <a:p>
            <a:pPr lvl="1" marL="437387" indent="-218693" defTabSz="245363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1890">
                <a:solidFill>
                  <a:srgbClr val="535353"/>
                </a:solidFill>
              </a:rPr>
              <a:t>Brought varied approaches to try to address the causes and effects of the Great Depression</a:t>
            </a:r>
            <a:endParaRPr sz="1890">
              <a:solidFill>
                <a:srgbClr val="535353"/>
              </a:solidFill>
            </a:endParaRPr>
          </a:p>
          <a:p>
            <a:pPr lvl="1" marL="437387" indent="-218693" defTabSz="245363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1890">
                <a:solidFill>
                  <a:srgbClr val="535353"/>
                </a:solidFill>
              </a:rPr>
              <a:t>Increased government power to:</a:t>
            </a:r>
            <a:endParaRPr sz="1890">
              <a:solidFill>
                <a:srgbClr val="535353"/>
              </a:solidFill>
            </a:endParaRPr>
          </a:p>
          <a:p>
            <a:pPr lvl="2" marL="656081" indent="-218693" defTabSz="245363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1890">
                <a:solidFill>
                  <a:srgbClr val="535353"/>
                </a:solidFill>
              </a:rPr>
              <a:t>Aid the poor: </a:t>
            </a:r>
            <a:endParaRPr sz="1890">
              <a:solidFill>
                <a:srgbClr val="535353"/>
              </a:solidFill>
            </a:endParaRPr>
          </a:p>
          <a:p>
            <a:pPr lvl="3" marL="874775" indent="-218693" defTabSz="245363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1890">
                <a:solidFill>
                  <a:srgbClr val="535353"/>
                </a:solidFill>
              </a:rPr>
              <a:t>Social Security - provided income for elderly Americans</a:t>
            </a:r>
            <a:endParaRPr sz="1890">
              <a:solidFill>
                <a:srgbClr val="535353"/>
              </a:solidFill>
            </a:endParaRPr>
          </a:p>
          <a:p>
            <a:pPr lvl="3" marL="874775" indent="-218693" defTabSz="245363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1890">
                <a:solidFill>
                  <a:srgbClr val="535353"/>
                </a:solidFill>
              </a:rPr>
              <a:t>AAA - paid farmers to NOT overproduce goods</a:t>
            </a:r>
            <a:endParaRPr sz="1890">
              <a:solidFill>
                <a:srgbClr val="535353"/>
              </a:solidFill>
            </a:endParaRPr>
          </a:p>
          <a:p>
            <a:pPr lvl="2" marL="656081" indent="-218693" defTabSz="245363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1890">
                <a:solidFill>
                  <a:srgbClr val="535353"/>
                </a:solidFill>
              </a:rPr>
              <a:t>Stimulate the economy:</a:t>
            </a:r>
            <a:endParaRPr sz="1890">
              <a:solidFill>
                <a:srgbClr val="535353"/>
              </a:solidFill>
            </a:endParaRPr>
          </a:p>
          <a:p>
            <a:pPr lvl="3" marL="874775" indent="-218693" defTabSz="245363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1890">
                <a:solidFill>
                  <a:srgbClr val="535353"/>
                </a:solidFill>
              </a:rPr>
              <a:t>Provided jobs to the unemployed through the Civilian Conservation Corps (CCC), and Public Works Administration (PWA)</a:t>
            </a:r>
            <a:endParaRPr sz="1890">
              <a:solidFill>
                <a:srgbClr val="535353"/>
              </a:solidFill>
            </a:endParaRPr>
          </a:p>
          <a:p>
            <a:pPr lvl="3" marL="874775" indent="-218693" defTabSz="245363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1890">
                <a:solidFill>
                  <a:srgbClr val="535353"/>
                </a:solidFill>
              </a:rPr>
              <a:t>FDR embraced Keynesian deficit spending to “prime the pump”</a:t>
            </a:r>
            <a:endParaRPr sz="1890">
              <a:solidFill>
                <a:srgbClr val="535353"/>
              </a:solidFill>
            </a:endParaRPr>
          </a:p>
          <a:p>
            <a:pPr lvl="2" marL="656081" indent="-218693" defTabSz="245363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1890">
                <a:solidFill>
                  <a:srgbClr val="535353"/>
                </a:solidFill>
              </a:rPr>
              <a:t>Reform the American economy:</a:t>
            </a:r>
            <a:endParaRPr sz="1890">
              <a:solidFill>
                <a:srgbClr val="535353"/>
              </a:solidFill>
            </a:endParaRPr>
          </a:p>
          <a:p>
            <a:pPr lvl="3" marL="874775" indent="-218693" defTabSz="245363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1890">
                <a:solidFill>
                  <a:srgbClr val="535353"/>
                </a:solidFill>
              </a:rPr>
              <a:t>Securities and Exchange Commission (SEC) - established to regulate the stock market and prevent fraud</a:t>
            </a:r>
            <a:endParaRPr sz="1890">
              <a:solidFill>
                <a:srgbClr val="535353"/>
              </a:solidFill>
            </a:endParaRPr>
          </a:p>
          <a:p>
            <a:pPr lvl="3" marL="874775" indent="-218693" defTabSz="245363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1890">
                <a:solidFill>
                  <a:srgbClr val="535353"/>
                </a:solidFill>
              </a:rPr>
              <a:t>FDIC</a:t>
            </a:r>
          </a:p>
        </p:txBody>
      </p:sp>
      <p:pic>
        <p:nvPicPr>
          <p:cNvPr id="68" name="Walletssn2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8095" y="1442014"/>
            <a:ext cx="3429001" cy="173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lossy-page1-740px-Civilian_Conservation_Corps_-_NARA_-_19583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1817" y="1355795"/>
            <a:ext cx="6439415" cy="5221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3"/>
      <p:bldP build="p" bldLvl="5" animBg="1" rev="0" advAuto="0" spid="67" grpId="1"/>
      <p:bldP build="whole" bldLvl="1" animBg="1" rev="0" advAuto="0" spid="68" grpId="2"/>
      <p:bldP build="whole" bldLvl="1" animBg="1" rev="0" advAuto="0" spid="69" grpId="4"/>
      <p:bldP build="whole" bldLvl="1" animBg="1" rev="0" advAuto="0" spid="68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355600" y="-396241"/>
            <a:ext cx="12293600" cy="24384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Key Concept 7.1, III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355600" y="1375480"/>
            <a:ext cx="12293600" cy="8209916"/>
          </a:xfrm>
          <a:prstGeom prst="rect">
            <a:avLst/>
          </a:prstGeom>
        </p:spPr>
        <p:txBody>
          <a:bodyPr/>
          <a:lstStyle/>
          <a:p>
            <a:pPr lvl="0" marL="249936" indent="-249936" defTabSz="28041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535353"/>
                </a:solidFill>
              </a:rPr>
              <a:t>B: Movements that pushed for more reforms included:</a:t>
            </a:r>
            <a:endParaRPr sz="2160">
              <a:solidFill>
                <a:srgbClr val="535353"/>
              </a:solidFill>
            </a:endParaRPr>
          </a:p>
          <a:p>
            <a:pPr lvl="1" marL="499872" indent="-249936" defTabSz="28041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535353"/>
                </a:solidFill>
              </a:rPr>
              <a:t>Unions, populists, and radicals</a:t>
            </a:r>
            <a:endParaRPr sz="2160">
              <a:solidFill>
                <a:srgbClr val="535353"/>
              </a:solidFill>
            </a:endParaRPr>
          </a:p>
          <a:p>
            <a:pPr lvl="1" marL="499872" indent="-249936" defTabSz="28041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535353"/>
                </a:solidFill>
              </a:rPr>
              <a:t>Examples:</a:t>
            </a:r>
            <a:endParaRPr sz="2160">
              <a:solidFill>
                <a:srgbClr val="535353"/>
              </a:solidFill>
            </a:endParaRPr>
          </a:p>
          <a:p>
            <a:pPr lvl="2" marL="749807" indent="-249936" defTabSz="28041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535353"/>
                </a:solidFill>
              </a:rPr>
              <a:t>Huey Long:</a:t>
            </a:r>
            <a:endParaRPr sz="2160">
              <a:solidFill>
                <a:srgbClr val="535353"/>
              </a:solidFill>
            </a:endParaRPr>
          </a:p>
          <a:p>
            <a:pPr lvl="3" marL="999744" indent="-249936" defTabSz="28041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535353"/>
                </a:solidFill>
              </a:rPr>
              <a:t>Governor and Senator from LA</a:t>
            </a:r>
            <a:endParaRPr sz="2160">
              <a:solidFill>
                <a:srgbClr val="535353"/>
              </a:solidFill>
            </a:endParaRPr>
          </a:p>
          <a:p>
            <a:pPr lvl="3" marL="999744" indent="-249936" defTabSz="28041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535353"/>
                </a:solidFill>
              </a:rPr>
              <a:t>“Every Man A King” - proposed giving giving $5,000 to citizens by taxing wealthy</a:t>
            </a:r>
            <a:endParaRPr sz="2160">
              <a:solidFill>
                <a:srgbClr val="535353"/>
              </a:solidFill>
            </a:endParaRPr>
          </a:p>
          <a:p>
            <a:pPr lvl="2" marL="749807" indent="-249936" defTabSz="28041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535353"/>
                </a:solidFill>
              </a:rPr>
              <a:t>Father Charles Coughlin:</a:t>
            </a:r>
            <a:endParaRPr sz="2160">
              <a:solidFill>
                <a:srgbClr val="535353"/>
              </a:solidFill>
            </a:endParaRPr>
          </a:p>
          <a:p>
            <a:pPr lvl="3" marL="999744" indent="-249936" defTabSz="28041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535353"/>
                </a:solidFill>
              </a:rPr>
              <a:t>Argued that the government should nationalize banks</a:t>
            </a:r>
            <a:endParaRPr sz="2160">
              <a:solidFill>
                <a:srgbClr val="535353"/>
              </a:solidFill>
            </a:endParaRPr>
          </a:p>
          <a:p>
            <a:pPr lvl="0" marL="249936" indent="-249936" defTabSz="28041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535353"/>
                </a:solidFill>
              </a:rPr>
              <a:t>Some in Congress and the Supreme Court hoped to limit the New Deal</a:t>
            </a:r>
            <a:endParaRPr sz="2160">
              <a:solidFill>
                <a:srgbClr val="535353"/>
              </a:solidFill>
            </a:endParaRPr>
          </a:p>
          <a:p>
            <a:pPr lvl="1" marL="499872" indent="-249936" defTabSz="28041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535353"/>
                </a:solidFill>
              </a:rPr>
              <a:t>Example: </a:t>
            </a:r>
            <a:endParaRPr sz="2160">
              <a:solidFill>
                <a:srgbClr val="535353"/>
              </a:solidFill>
            </a:endParaRPr>
          </a:p>
          <a:p>
            <a:pPr lvl="2" marL="749807" indent="-249936" defTabSz="28041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535353"/>
                </a:solidFill>
              </a:rPr>
              <a:t>Supreme Court:</a:t>
            </a:r>
            <a:endParaRPr sz="2160">
              <a:solidFill>
                <a:srgbClr val="535353"/>
              </a:solidFill>
            </a:endParaRPr>
          </a:p>
          <a:p>
            <a:pPr lvl="3" marL="999744" indent="-249936" defTabSz="28041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i="1" sz="2160">
                <a:solidFill>
                  <a:srgbClr val="535353"/>
                </a:solidFill>
              </a:rPr>
              <a:t>Schechter Poultry v. US</a:t>
            </a:r>
            <a:r>
              <a:rPr sz="2160">
                <a:solidFill>
                  <a:srgbClr val="535353"/>
                </a:solidFill>
              </a:rPr>
              <a:t> - Overturned the NRA</a:t>
            </a:r>
            <a:endParaRPr sz="2160">
              <a:solidFill>
                <a:srgbClr val="535353"/>
              </a:solidFill>
            </a:endParaRPr>
          </a:p>
          <a:p>
            <a:pPr lvl="3" marL="999744" indent="-249936" defTabSz="28041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i="1" sz="2160">
                <a:solidFill>
                  <a:srgbClr val="535353"/>
                </a:solidFill>
              </a:rPr>
              <a:t>US v. Butler</a:t>
            </a:r>
            <a:r>
              <a:rPr sz="2160">
                <a:solidFill>
                  <a:srgbClr val="535353"/>
                </a:solidFill>
              </a:rPr>
              <a:t> - Overturned the AAA</a:t>
            </a:r>
          </a:p>
        </p:txBody>
      </p:sp>
      <p:pic>
        <p:nvPicPr>
          <p:cNvPr id="73" name="543px-HueyPLongGestur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6228" y="615244"/>
            <a:ext cx="3399440" cy="3756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469px-CharlesCouglinCraineDetroitPortrai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6879" y="5329484"/>
            <a:ext cx="3399440" cy="4348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2" grpId="1"/>
      <p:bldP build="whole" bldLvl="1" animBg="1" rev="0" advAuto="0" spid="73" grpId="2"/>
      <p:bldP build="whole" bldLvl="1" animBg="1" rev="0" advAuto="0" spid="74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