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Apushreview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964277" y="1574800"/>
            <a:ext cx="10922001" cy="2438400"/>
          </a:xfrm>
          <a:prstGeom prst="rect">
            <a:avLst/>
          </a:prstGeom>
        </p:spPr>
        <p:txBody>
          <a:bodyPr/>
          <a:lstStyle/>
          <a:p>
            <a:pPr lvl="0" defTabSz="449833">
              <a:defRPr sz="1800">
                <a:solidFill>
                  <a:srgbClr val="000000"/>
                </a:solidFill>
              </a:defRPr>
            </a:pPr>
            <a:r>
              <a:rPr sz="5851">
                <a:solidFill>
                  <a:srgbClr val="558AAB"/>
                </a:solidFill>
              </a:rPr>
              <a:t>APUSH Review: Key Concept 7.2</a:t>
            </a:r>
            <a:br>
              <a:rPr sz="5851">
                <a:solidFill>
                  <a:srgbClr val="558AAB"/>
                </a:solidFill>
              </a:rPr>
            </a:b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Everything You Need To Know About Key Concept 7.2 To Succeed In APUSH</a:t>
            </a:r>
          </a:p>
        </p:txBody>
      </p:sp>
      <p:sp>
        <p:nvSpPr>
          <p:cNvPr id="55" name="Shape 55"/>
          <p:cNvSpPr/>
          <p:nvPr/>
        </p:nvSpPr>
        <p:spPr>
          <a:xfrm>
            <a:off x="573117" y="106962"/>
            <a:ext cx="1170432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200" u="sng">
                <a:solidFill>
                  <a:srgbClr val="4100FF"/>
                </a:solidFill>
                <a:latin typeface="Gill Sans Light"/>
                <a:ea typeface="Gill Sans Light"/>
                <a:cs typeface="Gill Sans Light"/>
                <a:sym typeface="Gill Sans Light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6200" u="sng">
                <a:solidFill>
                  <a:srgbClr val="4100FF"/>
                </a:solidFill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56" name="Shape 56"/>
          <p:cNvSpPr/>
          <p:nvPr/>
        </p:nvSpPr>
        <p:spPr>
          <a:xfrm>
            <a:off x="777239" y="3116720"/>
            <a:ext cx="1170432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200">
                <a:solidFill>
                  <a:srgbClr val="4000F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4000FE"/>
                </a:solidFill>
              </a:rPr>
              <a:t>Period 7: 1890 - 1945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464767" y="6235700"/>
            <a:ext cx="5921021" cy="2894721"/>
            <a:chOff x="0" y="0"/>
            <a:chExt cx="5921019" cy="2894720"/>
          </a:xfrm>
        </p:grpSpPr>
        <p:sp>
          <p:nvSpPr>
            <p:cNvPr id="57" name="Shape 57"/>
            <p:cNvSpPr/>
            <p:nvPr/>
          </p:nvSpPr>
          <p:spPr>
            <a:xfrm>
              <a:off x="0" y="-1"/>
              <a:ext cx="5921020" cy="28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867112" y="645555"/>
              <a:ext cx="4186795" cy="1603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FFFFF"/>
                  </a:solidFill>
                </a:rPr>
                <a:t>Shoutout to Coach Locklin and Nighthawk. I appreciate the support!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III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“Economic dislocations, social pressures, and the economic growth spurred by World Wars I and II led to a greater degree of migration within the United States, as well as migration to the United States from elsewhere in the Western Hemisphere.”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Page 68 of the new curriculum</a:t>
            </a:r>
            <a:endParaRPr sz="2880">
              <a:solidFill>
                <a:srgbClr val="737373"/>
              </a:solidFill>
            </a:endParaRPr>
          </a:p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A: Great Migration: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Some African Americans sought to leave the segregation and racial violence of the South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Searched for new economic opportunities in northern cities during and after WWI</a:t>
            </a:r>
            <a:endParaRPr sz="2880">
              <a:solidFill>
                <a:srgbClr val="737373"/>
              </a:solidFill>
            </a:endParaRP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Many factories provided jobs during the war </a:t>
            </a:r>
            <a:endParaRPr sz="2880">
              <a:solidFill>
                <a:srgbClr val="737373"/>
              </a:solidFill>
            </a:endParaRP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Many still faced discrimination in the north </a:t>
            </a:r>
          </a:p>
        </p:txBody>
      </p:sp>
      <p:pic>
        <p:nvPicPr>
          <p:cNvPr id="97" name="800px-During_World_War_I_there_was_a_great_migration_north_by_southern_Negroes_-_NARA_-_55909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5211" y="241300"/>
            <a:ext cx="7881139" cy="5359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" grpId="1"/>
      <p:bldP build="whole" bldLvl="1" animBg="1" rev="0" advAuto="0" spid="97" grpId="2"/>
      <p:bldP build="whole" bldLvl="1" animBg="1" rev="0" advAuto="0" spid="9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III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0226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B: Many Americans migrated within the country due to economic struggles: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During the Great Depression: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The Dust Bowl: 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“Okies” to California - </a:t>
            </a:r>
            <a:r>
              <a:rPr i="1" sz="2448">
                <a:solidFill>
                  <a:srgbClr val="737373"/>
                </a:solidFill>
              </a:rPr>
              <a:t>The Grapes of Wrath</a:t>
            </a:r>
            <a:endParaRPr sz="2448">
              <a:solidFill>
                <a:srgbClr val="737373"/>
              </a:solidFill>
            </a:endParaRPr>
          </a:p>
          <a:p>
            <a:pPr lvl="1" marL="60452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During WWI and WWII for wartime production: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Continual movement from rural to urban areas to work in factories: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15 million Americans moved during the WWII</a:t>
            </a:r>
            <a:endParaRPr sz="2448">
              <a:solidFill>
                <a:srgbClr val="737373"/>
              </a:solidFill>
            </a:endParaRPr>
          </a:p>
          <a:p>
            <a:pPr lvl="2" marL="90678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New opportunities for women: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Rosie the Riveter (WWII)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Worked in healthcare, and other jobs during the wars</a:t>
            </a:r>
            <a:endParaRPr sz="2448">
              <a:solidFill>
                <a:srgbClr val="737373"/>
              </a:solidFill>
            </a:endParaRPr>
          </a:p>
          <a:p>
            <a:pPr lvl="3" marL="1209040" indent="-302260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737373"/>
                </a:solidFill>
              </a:rPr>
              <a:t>Often paid less than men</a:t>
            </a:r>
          </a:p>
        </p:txBody>
      </p:sp>
      <p:pic>
        <p:nvPicPr>
          <p:cNvPr id="101" name="613px-Farmer_walking_in_dust_storm_Cimarron_County_Oklahoma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216" y="1391134"/>
            <a:ext cx="3946975" cy="385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Women_working_at_Douglas_Aircraf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265" y="844550"/>
            <a:ext cx="7279486" cy="5633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p" bldLvl="5" animBg="1" rev="0" advAuto="0" spid="100" grpId="1"/>
      <p:bldP build="whole" bldLvl="1" animBg="1" rev="0" advAuto="0" spid="102" grpId="3"/>
      <p:bldP build="whole" bldLvl="1" animBg="1" rev="0" advAuto="0" spid="10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III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C: Many Mexicans came to the US for economic opportunities</a:t>
            </a:r>
            <a:endParaRPr sz="3492">
              <a:solidFill>
                <a:srgbClr val="737373"/>
              </a:solidFill>
            </a:endParaRPr>
          </a:p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They faced ambivalent (contradictory) government policies in the 1930s and 1940s:</a:t>
            </a:r>
            <a:endParaRPr sz="3492">
              <a:solidFill>
                <a:srgbClr val="737373"/>
              </a:solidFill>
            </a:endParaRP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Many (500,000) were deported during the Great Depression - labor shortage</a:t>
            </a:r>
            <a:endParaRPr sz="3492">
              <a:solidFill>
                <a:srgbClr val="737373"/>
              </a:solidFill>
            </a:endParaRP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Bracero Program: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US encouraged Mexican immigration during WWII as a labor source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Many worked as farmers</a:t>
            </a:r>
          </a:p>
        </p:txBody>
      </p:sp>
      <p:pic>
        <p:nvPicPr>
          <p:cNvPr id="106" name="BraceroProgra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500" y="1403350"/>
            <a:ext cx="5346700" cy="544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2"/>
      <p:bldP build="whole" bldLvl="1" animBg="1" rev="0" advAuto="0" spid="106" grpId="3"/>
      <p:bldP build="p" bldLvl="5" animBg="1" rev="0" advAuto="0" spid="1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Test Tips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Multiple-Choice and Short Answer Questions: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Identify changes in technology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Identify and explain causes of political and cultural conflict 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Harlem Renaissance 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Red Scare - led to increased scrutiny of immigrants and radicals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Immigration Acts - connect to nativism and “New Immigration”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Great Migration - reasons for and impacts</a:t>
            </a:r>
            <a:endParaRPr sz="1980">
              <a:solidFill>
                <a:srgbClr val="737373"/>
              </a:solidFill>
            </a:endParaRPr>
          </a:p>
          <a:p>
            <a:pPr lvl="0" marL="244475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Essay Questions: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Migration opportunities (as part of larger essay on WWI and/or WWII)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Comparing 1920s with 1950s</a:t>
            </a:r>
            <a:endParaRPr sz="1980">
              <a:solidFill>
                <a:srgbClr val="737373"/>
              </a:solidFill>
            </a:endParaRPr>
          </a:p>
          <a:p>
            <a:pPr lvl="1" marL="488950" indent="-244475" defTabSz="321310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737373"/>
                </a:solidFill>
              </a:rPr>
              <a:t>Cultural conflicts between groups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See You Back Here For 7.3!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Thanks for watching!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Please subscribe, share with others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Check out other videos in the description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Best of luck on all your tests!</a:t>
            </a:r>
          </a:p>
        </p:txBody>
      </p:sp>
      <p:pic>
        <p:nvPicPr>
          <p:cNvPr id="113" name="499px-Orpen,_William_(Sir)_(RA)_-_The_Signing_of_Peace_in_the_Hall_of_Mirrors,_Versailles,_28th_June_1919_-_Google_Art_Projec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6899" y="2424631"/>
            <a:ext cx="5334001" cy="6402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58AAB"/>
                </a:solidFill>
              </a:rPr>
              <a:t>The New Curriculum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Key Concept 7.2 “A revolution in communications and transportation technology helped to create a new mass culture and spread ‘modern’ values and ideas, even as cultural conflicts between groups increased under the pressure of migration, world wars, and economic distress.”</a:t>
            </a:r>
            <a:endParaRPr sz="2988">
              <a:solidFill>
                <a:srgbClr val="737373"/>
              </a:solidFill>
            </a:endParaRPr>
          </a:p>
          <a:p>
            <a:pPr lvl="1" marL="696877" indent="-327942" defTabSz="484886">
              <a:spcBef>
                <a:spcPts val="200"/>
              </a:spcBef>
              <a:buFont typeface="Verdana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737373"/>
                </a:solidFill>
              </a:rPr>
              <a:t>Page  67 of the Curriculum Framework</a:t>
            </a:r>
            <a:endParaRPr sz="2656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Big Idea Questions: </a:t>
            </a:r>
            <a:endParaRPr sz="2988">
              <a:solidFill>
                <a:srgbClr val="737373"/>
              </a:solidFill>
            </a:endParaRPr>
          </a:p>
          <a:p>
            <a:pPr lvl="1" marL="696877" indent="-327942" defTabSz="484886">
              <a:spcBef>
                <a:spcPts val="200"/>
              </a:spcBef>
              <a:buFont typeface="Verdana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737373"/>
                </a:solidFill>
              </a:rPr>
              <a:t>How did technology transform the standard of living in the United States?</a:t>
            </a:r>
            <a:endParaRPr sz="2656">
              <a:solidFill>
                <a:srgbClr val="737373"/>
              </a:solidFill>
            </a:endParaRPr>
          </a:p>
          <a:p>
            <a:pPr lvl="1" marL="696877" indent="-327942" defTabSz="484886">
              <a:spcBef>
                <a:spcPts val="200"/>
              </a:spcBef>
              <a:buFont typeface="Verdana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737373"/>
                </a:solidFill>
              </a:rPr>
              <a:t>What factors led to immigration restrictions during the 1920s?</a:t>
            </a:r>
            <a:endParaRPr sz="2656">
              <a:solidFill>
                <a:srgbClr val="737373"/>
              </a:solidFill>
            </a:endParaRPr>
          </a:p>
          <a:p>
            <a:pPr lvl="1" marL="696877" indent="-327942" defTabSz="484886">
              <a:spcBef>
                <a:spcPts val="200"/>
              </a:spcBef>
              <a:buFont typeface="Verdana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56">
                <a:solidFill>
                  <a:srgbClr val="737373"/>
                </a:solidFill>
              </a:rPr>
              <a:t>What caused internal migration to increase drastically in the United States during the first half of the 20th century?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24003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“New technologies led to social transformations that improved the standard of living for many, while contributing to increased political and cultural conflicts.”</a:t>
            </a:r>
            <a:endParaRPr sz="1944">
              <a:solidFill>
                <a:srgbClr val="737373"/>
              </a:solidFill>
            </a:endParaRPr>
          </a:p>
          <a:p>
            <a:pPr lvl="1" marL="48006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Page 67 of the new curriculum</a:t>
            </a:r>
            <a:endParaRPr sz="1944">
              <a:solidFill>
                <a:srgbClr val="737373"/>
              </a:solidFill>
            </a:endParaRPr>
          </a:p>
          <a:p>
            <a:pPr lvl="0" marL="24003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A: New technologies increased living standards, improved mobility, and better communication</a:t>
            </a:r>
            <a:endParaRPr sz="1944">
              <a:solidFill>
                <a:srgbClr val="737373"/>
              </a:solidFill>
            </a:endParaRPr>
          </a:p>
          <a:p>
            <a:pPr lvl="1" marL="48006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Examples:</a:t>
            </a:r>
            <a:endParaRPr sz="1944">
              <a:solidFill>
                <a:srgbClr val="737373"/>
              </a:solidFill>
            </a:endParaRPr>
          </a:p>
          <a:p>
            <a:pPr lvl="2" marL="72009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Radio: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Large source of entertainment (War of the Worlds - 1938, “Fireside Chats,” Father Charles Coughlin) </a:t>
            </a:r>
            <a:endParaRPr sz="1944">
              <a:solidFill>
                <a:srgbClr val="737373"/>
              </a:solidFill>
            </a:endParaRPr>
          </a:p>
          <a:p>
            <a:pPr lvl="2" marL="72009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Motion Pictures: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“Nickelodeons” 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Movies entertained many during the Great Depression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The Jazz Singer - 1927 - first movie with sound</a:t>
            </a:r>
            <a:endParaRPr sz="1944">
              <a:solidFill>
                <a:srgbClr val="737373"/>
              </a:solidFill>
            </a:endParaRPr>
          </a:p>
          <a:p>
            <a:pPr lvl="2" marL="72009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Automobiles: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Mass-production popularized by Henry Ford</a:t>
            </a:r>
            <a:endParaRPr sz="1944">
              <a:solidFill>
                <a:srgbClr val="737373"/>
              </a:solidFill>
            </a:endParaRPr>
          </a:p>
          <a:p>
            <a:pPr lvl="3" marL="960120" indent="-240030" defTabSz="315468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737373"/>
                </a:solidFill>
              </a:rPr>
              <a:t>Allowed for vacations (personal mobility,) and later the expansion of suburbs</a:t>
            </a:r>
          </a:p>
        </p:txBody>
      </p:sp>
      <p:pic>
        <p:nvPicPr>
          <p:cNvPr id="66" name="FDRfiresidechat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2550" y="1149350"/>
            <a:ext cx="3810000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The_Jazz_Singer_1927_Post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3270" y="648702"/>
            <a:ext cx="2843481" cy="4315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2"/>
      <p:bldP build="p" bldLvl="5" animBg="1" rev="0" advAuto="0" spid="65" grpId="1"/>
      <p:bldP build="whole" bldLvl="1" animBg="1" rev="0" advAuto="0" spid="66" grpId="5"/>
      <p:bldP build="whole" bldLvl="1" animBg="1" rev="0" advAuto="0" spid="67" grpId="3"/>
      <p:bldP build="whole" bldLvl="1" animBg="1" rev="0" advAuto="0" spid="6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B: Political and cultural conflicts emerged over: technological change, modernization, and changing demographics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These conflicts were evident in: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 Tradition v. innovation: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Less autonomy for many workers - Scientific management and assembly line 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Urban v. rural: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More people lived in cities in the 1920s for the 1st time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More freedom and experiences in cities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Fundamentalism Christianity v. Scientific Modernism: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Scopes Trial</a:t>
            </a:r>
            <a:endParaRPr sz="2556">
              <a:solidFill>
                <a:srgbClr val="737373"/>
              </a:solidFill>
            </a:endParaRPr>
          </a:p>
          <a:p>
            <a:pPr lvl="2" marL="94678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Literal interpretation of the bible vs. evolution</a:t>
            </a:r>
          </a:p>
        </p:txBody>
      </p:sp>
      <p:pic>
        <p:nvPicPr>
          <p:cNvPr id="71" name="397px-F._Taylor_1856-19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0860" y="501650"/>
            <a:ext cx="2441940" cy="368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copes_tri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900" y="1384300"/>
            <a:ext cx="77597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72" grpId="3"/>
      <p:bldP build="whole" bldLvl="1" animBg="1" rev="0" advAuto="0" spid="71" grpId="4"/>
      <p:bldP build="whole" bldLvl="1" animBg="1" rev="0" advAuto="0" spid="72" grpId="5"/>
      <p:bldP build="p" bldLvl="5" animBg="1" rev="0" advAuto="0" spid="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23558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B: Political and cultural conflicts emerged over: technological change, modernization, and changing demographics</a:t>
            </a:r>
            <a:endParaRPr sz="1907">
              <a:solidFill>
                <a:srgbClr val="737373"/>
              </a:solidFill>
            </a:endParaRPr>
          </a:p>
          <a:p>
            <a:pPr lvl="0" marL="23558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These conflicts were evident in: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Management v. labor: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Unions membership decreased, associated with radicalism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Native-born v. new immigrants: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Nativism in the 1920s increased drastically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KKK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Immigration quota acts of 1921 and 1924 were very restrictive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Sacco and Vanzetti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White vs. black: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Great migration post WWI - African American migration to northern cities -&gt;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Red Summer (Race riots - Chicago)</a:t>
            </a:r>
            <a:endParaRPr sz="1907">
              <a:solidFill>
                <a:srgbClr val="737373"/>
              </a:solidFill>
            </a:endParaRPr>
          </a:p>
          <a:p>
            <a:pPr lvl="1" marL="471169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Idealism v. disillusionment:</a:t>
            </a:r>
            <a:endParaRPr sz="1907">
              <a:solidFill>
                <a:srgbClr val="737373"/>
              </a:solidFill>
            </a:endParaRPr>
          </a:p>
          <a:p>
            <a:pPr lvl="2" marL="706754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Lost Generation of the 1920s - criticized middle class values</a:t>
            </a:r>
          </a:p>
        </p:txBody>
      </p:sp>
      <p:pic>
        <p:nvPicPr>
          <p:cNvPr id="76" name="Sacv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5317" y="1993900"/>
            <a:ext cx="5035533" cy="3675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3"/>
      <p:bldP build="p" bldLvl="5" animBg="1" rev="0" advAuto="0" spid="75" grpId="1"/>
      <p:bldP build="whole" bldLvl="1" animBg="1" rev="0" advAuto="0" spid="7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C: Rise of African American artists:</a:t>
            </a:r>
            <a:endParaRPr sz="2772">
              <a:solidFill>
                <a:srgbClr val="737373"/>
              </a:solidFill>
            </a:endParaRP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Harlem Renaissance:</a:t>
            </a:r>
            <a:endParaRPr sz="2772">
              <a:solidFill>
                <a:srgbClr val="737373"/>
              </a:solidFill>
            </a:endParaRPr>
          </a:p>
          <a:p>
            <a:pPr lvl="2" marL="1026794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Celebration of African American culture through writing, music, and art:</a:t>
            </a:r>
            <a:endParaRPr sz="2772">
              <a:solidFill>
                <a:srgbClr val="737373"/>
              </a:solidFill>
            </a:endParaRPr>
          </a:p>
          <a:p>
            <a:pPr lvl="3" marL="1369059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Langston Hughes, Zora Neale Hurston</a:t>
            </a:r>
            <a:endParaRPr sz="2772">
              <a:solidFill>
                <a:srgbClr val="737373"/>
              </a:solidFill>
            </a:endParaRPr>
          </a:p>
          <a:p>
            <a:pPr lvl="0" marL="342264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National culture was affected by art, cinema, and mass media:</a:t>
            </a:r>
            <a:endParaRPr sz="2772">
              <a:solidFill>
                <a:srgbClr val="737373"/>
              </a:solidFill>
            </a:endParaRP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Examples:</a:t>
            </a:r>
            <a:endParaRPr sz="2772">
              <a:solidFill>
                <a:srgbClr val="737373"/>
              </a:solidFill>
            </a:endParaRPr>
          </a:p>
          <a:p>
            <a:pPr lvl="2" marL="1026794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Yiddish theater - portrayed experiences of American Jews </a:t>
            </a:r>
            <a:endParaRPr sz="2772">
              <a:solidFill>
                <a:srgbClr val="737373"/>
              </a:solidFill>
            </a:endParaRPr>
          </a:p>
          <a:p>
            <a:pPr lvl="3" marL="1369059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Influenced English-speaking theaters later in America</a:t>
            </a:r>
            <a:endParaRPr sz="2772">
              <a:solidFill>
                <a:srgbClr val="737373"/>
              </a:solidFill>
            </a:endParaRPr>
          </a:p>
          <a:p>
            <a:pPr lvl="2" marL="1026794" indent="-342264" defTabSz="449833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737373"/>
                </a:solidFill>
              </a:rPr>
              <a:t>Edward Hopper - focused on the loneliness of the modern city</a:t>
            </a:r>
          </a:p>
        </p:txBody>
      </p:sp>
      <p:pic>
        <p:nvPicPr>
          <p:cNvPr id="80" name="LangstonHugh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6050" y="317500"/>
            <a:ext cx="3454400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p" bldLvl="5" animBg="1" rev="0" advAuto="0" spid="79" grpId="1"/>
      <p:bldP build="whole" bldLvl="1" animBg="1" rev="0" advAuto="0" spid="8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“The global ramifications of World War I and wartime patriotism and xenophobia, combined with social tensions created by increased international migration, resulted in legislation restricting immigration fromAsia and from southern and eastern Europe.”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Page 67 of the new curriculum </a:t>
            </a:r>
            <a:endParaRPr sz="2880">
              <a:solidFill>
                <a:srgbClr val="737373"/>
              </a:solidFill>
            </a:endParaRPr>
          </a:p>
          <a:p>
            <a:pPr lvl="0" marL="3556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A: WWI and Civil Liberties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Remember, during times of war and crisis, liberties typically decrease</a:t>
            </a:r>
            <a:endParaRPr sz="2880">
              <a:solidFill>
                <a:srgbClr val="737373"/>
              </a:solidFill>
            </a:endParaRP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Restrictions of freedom of speech:</a:t>
            </a:r>
            <a:endParaRPr sz="2880">
              <a:solidFill>
                <a:srgbClr val="737373"/>
              </a:solidFill>
            </a:endParaRP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Sedition Act of 1918</a:t>
            </a:r>
            <a:endParaRPr sz="2880">
              <a:solidFill>
                <a:srgbClr val="737373"/>
              </a:solidFill>
            </a:endParaRP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737373"/>
                </a:solidFill>
              </a:rPr>
              <a:t>Upheld by the Supreme Court in </a:t>
            </a:r>
            <a:r>
              <a:rPr i="1" sz="2880">
                <a:solidFill>
                  <a:srgbClr val="737373"/>
                </a:solidFill>
              </a:rPr>
              <a:t>Schenk v. US</a:t>
            </a:r>
          </a:p>
        </p:txBody>
      </p:sp>
      <p:pic>
        <p:nvPicPr>
          <p:cNvPr id="84" name="456px-Eugene_V._Debs,_bw_photo_portrait,_189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3272" y="2686050"/>
            <a:ext cx="4013978" cy="5272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" grpId="1"/>
      <p:bldP build="whole" bldLvl="1" animBg="1" rev="0" advAuto="0" spid="84" grpId="3"/>
      <p:bldP build="whole" bldLvl="1" animBg="1" rev="0" advAuto="0" spid="8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43116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B: The First Red Scare:</a:t>
            </a:r>
            <a:endParaRPr sz="3492">
              <a:solidFill>
                <a:srgbClr val="737373"/>
              </a:solidFill>
            </a:endParaRP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Caused by: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Bolshevik Revolution in Russia (1917)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Labor strikes were associated with communism</a:t>
            </a:r>
            <a:endParaRPr sz="3492">
              <a:solidFill>
                <a:srgbClr val="737373"/>
              </a:solidFill>
            </a:endParaRPr>
          </a:p>
          <a:p>
            <a:pPr lvl="1" marL="86233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Effects: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Many radicals and immigrants were targeted </a:t>
            </a:r>
            <a:endParaRPr sz="3492">
              <a:solidFill>
                <a:srgbClr val="737373"/>
              </a:solidFill>
            </a:endParaRPr>
          </a:p>
          <a:p>
            <a:pPr lvl="2" marL="1293495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Palmer Raids: 1,000s of immigrants and suspected communists were arrested</a:t>
            </a:r>
          </a:p>
        </p:txBody>
      </p:sp>
      <p:pic>
        <p:nvPicPr>
          <p:cNvPr id="88" name="Russian_Revolution_of_191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0351" y="152786"/>
            <a:ext cx="6003218" cy="4038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lexander_Mitchell_Palm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042" y="44450"/>
            <a:ext cx="3903258" cy="5949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2"/>
      <p:bldP build="p" bldLvl="5" animBg="1" rev="0" advAuto="0" spid="87" grpId="1"/>
      <p:bldP build="whole" bldLvl="1" animBg="1" rev="0" advAuto="0" spid="88" grpId="4"/>
      <p:bldP build="whole" bldLvl="1" animBg="1" rev="0" advAuto="0" spid="89" grpId="3"/>
      <p:bldP build="whole" bldLvl="1" animBg="1" rev="0" advAuto="0" spid="8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Key Concept 7.2, II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1041400" y="1953269"/>
            <a:ext cx="10922000" cy="7345662"/>
          </a:xfrm>
          <a:prstGeom prst="rect">
            <a:avLst/>
          </a:prstGeom>
        </p:spPr>
        <p:txBody>
          <a:bodyPr/>
          <a:lstStyle/>
          <a:p>
            <a:pPr lvl="0" marL="395604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C: Acts of Congress that established immigration quotas:</a:t>
            </a:r>
            <a:endParaRPr sz="3204">
              <a:solidFill>
                <a:srgbClr val="737373"/>
              </a:solidFill>
            </a:endParaRP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1921:</a:t>
            </a:r>
            <a:endParaRPr sz="3204">
              <a:solidFill>
                <a:srgbClr val="737373"/>
              </a:solidFill>
            </a:endParaRPr>
          </a:p>
          <a:p>
            <a:pPr lvl="2" marL="1186814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Restricted immigration to 3% of a country’s population in the US according to 1910 census</a:t>
            </a:r>
            <a:endParaRPr sz="3204">
              <a:solidFill>
                <a:srgbClr val="737373"/>
              </a:solidFill>
            </a:endParaRP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1924</a:t>
            </a:r>
            <a:endParaRPr sz="3204">
              <a:solidFill>
                <a:srgbClr val="737373"/>
              </a:solidFill>
            </a:endParaRPr>
          </a:p>
          <a:p>
            <a:pPr lvl="2" marL="1186814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Further restricted immigration to 2% of a country’s population in the US, used 1890 census instead</a:t>
            </a:r>
            <a:endParaRPr sz="3204">
              <a:solidFill>
                <a:srgbClr val="737373"/>
              </a:solidFill>
            </a:endParaRPr>
          </a:p>
          <a:p>
            <a:pPr lvl="0" marL="395604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Immigration from Latin America and Mexico remained unrestricted </a:t>
            </a:r>
            <a:endParaRPr sz="3204">
              <a:solidFill>
                <a:srgbClr val="737373"/>
              </a:solidFill>
            </a:endParaRPr>
          </a:p>
          <a:p>
            <a:pPr lvl="1" marL="791209" indent="-395604" defTabSz="51993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737373"/>
                </a:solidFill>
              </a:rPr>
              <a:t>US sought to have a cheap labor supply</a:t>
            </a:r>
          </a:p>
        </p:txBody>
      </p:sp>
      <p:pic>
        <p:nvPicPr>
          <p:cNvPr id="93" name="CalvinCoolidgeimmigration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4650" y="2781300"/>
            <a:ext cx="4292600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3"/>
      <p:bldP build="whole" bldLvl="1" animBg="1" rev="0" advAuto="0" spid="93" grpId="2"/>
      <p:bldP build="p" bldLvl="5" animBg="1" rev="0" advAuto="0" spid="9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