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b="def" i="def"/>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b="def" i="def"/>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26162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6" name="Shape 6"/>
          <p:cNvSpPr/>
          <p:nvPr>
            <p:ph type="body"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181100" y="6794500"/>
            <a:ext cx="10642600" cy="1511300"/>
          </a:xfrm>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p:nvPr>
            <p:ph type="body"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609600" y="1155700"/>
            <a:ext cx="5994400" cy="3568700"/>
          </a:xfrm>
          <a:prstGeom prst="rect">
            <a:avLst/>
          </a:prstGeom>
        </p:spPr>
        <p:txBody>
          <a:bodyPr anchor="b"/>
          <a:lstStyle>
            <a:lvl1pPr>
              <a:defRPr sz="5800"/>
            </a:lvl1pPr>
          </a:lstStyle>
          <a:p>
            <a:pPr lvl="0">
              <a:defRPr sz="1800">
                <a:solidFill>
                  <a:srgbClr val="000000"/>
                </a:solidFill>
              </a:defRPr>
            </a:pPr>
            <a:r>
              <a:rPr sz="5800">
                <a:solidFill>
                  <a:srgbClr val="FFFFFF"/>
                </a:solidFill>
              </a:rPr>
              <a:t>Title Text</a:t>
            </a:r>
          </a:p>
        </p:txBody>
      </p:sp>
      <p:sp>
        <p:nvSpPr>
          <p:cNvPr id="14" name="Shape 14"/>
          <p:cNvSpPr/>
          <p:nvPr>
            <p:ph type="body"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2" name="Shape 22"/>
          <p:cNvSpPr/>
          <p:nvPr>
            <p:ph type="body"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7200">
                <a:solidFill>
                  <a:srgbClr val="FFFFFF"/>
                </a:solidFill>
              </a:rPr>
              <a:t>Title Text</a:t>
            </a:r>
          </a:p>
        </p:txBody>
      </p:sp>
      <p:sp>
        <p:nvSpPr>
          <p:cNvPr id="3" name="Shape 3"/>
          <p:cNvSpPr/>
          <p:nvPr>
            <p:ph type="body" idx="1"/>
          </p:nvPr>
        </p:nvSpPr>
        <p:spPr>
          <a:xfrm>
            <a:off x="1270000" y="2768600"/>
            <a:ext cx="10464800" cy="5740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FFFFFF"/>
                </a:solidFill>
              </a:rPr>
              <a:t>Body Level One</a:t>
            </a:r>
            <a:endParaRPr sz="3600">
              <a:solidFill>
                <a:srgbClr val="FFFFFF"/>
              </a:solidFill>
            </a:endParaRPr>
          </a:p>
          <a:p>
            <a:pPr lvl="1">
              <a:defRPr sz="1800">
                <a:solidFill>
                  <a:srgbClr val="000000"/>
                </a:solidFill>
              </a:defRPr>
            </a:pPr>
            <a:r>
              <a:rPr sz="3600">
                <a:solidFill>
                  <a:srgbClr val="FFFFFF"/>
                </a:solidFill>
              </a:rPr>
              <a:t>Body Level Two</a:t>
            </a:r>
            <a:endParaRPr sz="3600">
              <a:solidFill>
                <a:srgbClr val="FFFFFF"/>
              </a:solidFill>
            </a:endParaRPr>
          </a:p>
          <a:p>
            <a:pPr lvl="2">
              <a:defRPr sz="1800">
                <a:solidFill>
                  <a:srgbClr val="000000"/>
                </a:solidFill>
              </a:defRPr>
            </a:pPr>
            <a:r>
              <a:rPr sz="3600">
                <a:solidFill>
                  <a:srgbClr val="FFFFFF"/>
                </a:solidFill>
              </a:rPr>
              <a:t>Body Level Three</a:t>
            </a:r>
            <a:endParaRPr sz="3600">
              <a:solidFill>
                <a:srgbClr val="FFFFFF"/>
              </a:solidFill>
            </a:endParaRPr>
          </a:p>
          <a:p>
            <a:pPr lvl="3">
              <a:defRPr sz="1800">
                <a:solidFill>
                  <a:srgbClr val="000000"/>
                </a:solidFill>
              </a:defRPr>
            </a:pPr>
            <a:r>
              <a:rPr sz="3600">
                <a:solidFill>
                  <a:srgbClr val="FFFFFF"/>
                </a:solidFill>
              </a:rPr>
              <a:t>Body Level Four</a:t>
            </a:r>
            <a:endParaRPr sz="3600">
              <a:solidFill>
                <a:srgbClr val="FFFFFF"/>
              </a:solidFill>
            </a:endParaRP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457200">
        <a:defRPr sz="7200">
          <a:solidFill>
            <a:srgbClr val="FFFFFF"/>
          </a:solidFill>
          <a:latin typeface="+mn-lt"/>
          <a:ea typeface="+mn-ea"/>
          <a:cs typeface="+mn-cs"/>
          <a:sym typeface="Chalkduster"/>
        </a:defRPr>
      </a:lvl1pPr>
      <a:lvl2pPr indent="228600" algn="ctr" defTabSz="457200">
        <a:defRPr sz="7200">
          <a:solidFill>
            <a:srgbClr val="FFFFFF"/>
          </a:solidFill>
          <a:latin typeface="+mn-lt"/>
          <a:ea typeface="+mn-ea"/>
          <a:cs typeface="+mn-cs"/>
          <a:sym typeface="Chalkduster"/>
        </a:defRPr>
      </a:lvl2pPr>
      <a:lvl3pPr indent="457200" algn="ctr" defTabSz="457200">
        <a:defRPr sz="7200">
          <a:solidFill>
            <a:srgbClr val="FFFFFF"/>
          </a:solidFill>
          <a:latin typeface="+mn-lt"/>
          <a:ea typeface="+mn-ea"/>
          <a:cs typeface="+mn-cs"/>
          <a:sym typeface="Chalkduster"/>
        </a:defRPr>
      </a:lvl3pPr>
      <a:lvl4pPr indent="685800" algn="ctr" defTabSz="457200">
        <a:defRPr sz="7200">
          <a:solidFill>
            <a:srgbClr val="FFFFFF"/>
          </a:solidFill>
          <a:latin typeface="+mn-lt"/>
          <a:ea typeface="+mn-ea"/>
          <a:cs typeface="+mn-cs"/>
          <a:sym typeface="Chalkduster"/>
        </a:defRPr>
      </a:lvl4pPr>
      <a:lvl5pPr indent="914400" algn="ctr" defTabSz="457200">
        <a:defRPr sz="7200">
          <a:solidFill>
            <a:srgbClr val="FFFFFF"/>
          </a:solidFill>
          <a:latin typeface="+mn-lt"/>
          <a:ea typeface="+mn-ea"/>
          <a:cs typeface="+mn-cs"/>
          <a:sym typeface="Chalkduster"/>
        </a:defRPr>
      </a:lvl5pPr>
      <a:lvl6pPr indent="1143000" algn="ctr" defTabSz="457200">
        <a:defRPr sz="7200">
          <a:solidFill>
            <a:srgbClr val="FFFFFF"/>
          </a:solidFill>
          <a:latin typeface="+mn-lt"/>
          <a:ea typeface="+mn-ea"/>
          <a:cs typeface="+mn-cs"/>
          <a:sym typeface="Chalkduster"/>
        </a:defRPr>
      </a:lvl6pPr>
      <a:lvl7pPr indent="1371600" algn="ctr" defTabSz="457200">
        <a:defRPr sz="7200">
          <a:solidFill>
            <a:srgbClr val="FFFFFF"/>
          </a:solidFill>
          <a:latin typeface="+mn-lt"/>
          <a:ea typeface="+mn-ea"/>
          <a:cs typeface="+mn-cs"/>
          <a:sym typeface="Chalkduster"/>
        </a:defRPr>
      </a:lvl7pPr>
      <a:lvl8pPr indent="1600200" algn="ctr" defTabSz="457200">
        <a:defRPr sz="7200">
          <a:solidFill>
            <a:srgbClr val="FFFFFF"/>
          </a:solidFill>
          <a:latin typeface="+mn-lt"/>
          <a:ea typeface="+mn-ea"/>
          <a:cs typeface="+mn-cs"/>
          <a:sym typeface="Chalkduster"/>
        </a:defRPr>
      </a:lvl8pPr>
      <a:lvl9pPr indent="1828800" algn="ctr" defTabSz="457200">
        <a:defRPr sz="7200">
          <a:solidFill>
            <a:srgbClr val="FFFFFF"/>
          </a:solidFill>
          <a:latin typeface="+mn-lt"/>
          <a:ea typeface="+mn-ea"/>
          <a:cs typeface="+mn-cs"/>
          <a:sym typeface="Chalkduster"/>
        </a:defRPr>
      </a:lvl9pPr>
    </p:titleStyle>
    <p:bodyStyle>
      <a:lvl1pPr marL="571500" indent="-571500" defTabSz="457200">
        <a:spcBef>
          <a:spcPts val="3600"/>
        </a:spcBef>
        <a:buSzPct val="43000"/>
        <a:buBlip>
          <a:blip r:embed="rId3"/>
        </a:buBlip>
        <a:defRPr sz="3600">
          <a:solidFill>
            <a:srgbClr val="FFFFFF"/>
          </a:solidFill>
          <a:latin typeface="+mn-lt"/>
          <a:ea typeface="+mn-ea"/>
          <a:cs typeface="+mn-cs"/>
          <a:sym typeface="Chalkduster"/>
        </a:defRPr>
      </a:lvl1pPr>
      <a:lvl2pPr marL="1143000" indent="-571500" defTabSz="457200">
        <a:spcBef>
          <a:spcPts val="3600"/>
        </a:spcBef>
        <a:buSzPct val="43000"/>
        <a:buBlip>
          <a:blip r:embed="rId3"/>
        </a:buBlip>
        <a:defRPr sz="3600">
          <a:solidFill>
            <a:srgbClr val="FFFFFF"/>
          </a:solidFill>
          <a:latin typeface="+mn-lt"/>
          <a:ea typeface="+mn-ea"/>
          <a:cs typeface="+mn-cs"/>
          <a:sym typeface="Chalkduster"/>
        </a:defRPr>
      </a:lvl2pPr>
      <a:lvl3pPr marL="1714500" indent="-571500" defTabSz="457200">
        <a:spcBef>
          <a:spcPts val="3600"/>
        </a:spcBef>
        <a:buSzPct val="43000"/>
        <a:buBlip>
          <a:blip r:embed="rId3"/>
        </a:buBlip>
        <a:defRPr sz="3600">
          <a:solidFill>
            <a:srgbClr val="FFFFFF"/>
          </a:solidFill>
          <a:latin typeface="+mn-lt"/>
          <a:ea typeface="+mn-ea"/>
          <a:cs typeface="+mn-cs"/>
          <a:sym typeface="Chalkduster"/>
        </a:defRPr>
      </a:lvl3pPr>
      <a:lvl4pPr marL="2286000" indent="-571500" defTabSz="457200">
        <a:spcBef>
          <a:spcPts val="3600"/>
        </a:spcBef>
        <a:buSzPct val="43000"/>
        <a:buBlip>
          <a:blip r:embed="rId3"/>
        </a:buBlip>
        <a:defRPr sz="3600">
          <a:solidFill>
            <a:srgbClr val="FFFFFF"/>
          </a:solidFill>
          <a:latin typeface="+mn-lt"/>
          <a:ea typeface="+mn-ea"/>
          <a:cs typeface="+mn-cs"/>
          <a:sym typeface="Chalkduster"/>
        </a:defRPr>
      </a:lvl4pPr>
      <a:lvl5pPr marL="2857500" indent="-571500" defTabSz="457200">
        <a:spcBef>
          <a:spcPts val="3600"/>
        </a:spcBef>
        <a:buSzPct val="43000"/>
        <a:buBlip>
          <a:blip r:embed="rId3"/>
        </a:buBlip>
        <a:defRPr sz="3600">
          <a:solidFill>
            <a:srgbClr val="FFFFFF"/>
          </a:solidFill>
          <a:latin typeface="+mn-lt"/>
          <a:ea typeface="+mn-ea"/>
          <a:cs typeface="+mn-cs"/>
          <a:sym typeface="Chalkduster"/>
        </a:defRPr>
      </a:lvl5pPr>
      <a:lvl6pPr marL="3429000" indent="-571500" defTabSz="457200">
        <a:spcBef>
          <a:spcPts val="3600"/>
        </a:spcBef>
        <a:buSzPct val="43000"/>
        <a:buBlip>
          <a:blip r:embed="rId3"/>
        </a:buBlip>
        <a:defRPr sz="3600">
          <a:solidFill>
            <a:srgbClr val="FFFFFF"/>
          </a:solidFill>
          <a:latin typeface="+mn-lt"/>
          <a:ea typeface="+mn-ea"/>
          <a:cs typeface="+mn-cs"/>
          <a:sym typeface="Chalkduster"/>
        </a:defRPr>
      </a:lvl6pPr>
      <a:lvl7pPr marL="4000500" indent="-571500" defTabSz="457200">
        <a:spcBef>
          <a:spcPts val="3600"/>
        </a:spcBef>
        <a:buSzPct val="43000"/>
        <a:buBlip>
          <a:blip r:embed="rId3"/>
        </a:buBlip>
        <a:defRPr sz="3600">
          <a:solidFill>
            <a:srgbClr val="FFFFFF"/>
          </a:solidFill>
          <a:latin typeface="+mn-lt"/>
          <a:ea typeface="+mn-ea"/>
          <a:cs typeface="+mn-cs"/>
          <a:sym typeface="Chalkduster"/>
        </a:defRPr>
      </a:lvl7pPr>
      <a:lvl8pPr marL="4572000" indent="-571500" defTabSz="457200">
        <a:spcBef>
          <a:spcPts val="3600"/>
        </a:spcBef>
        <a:buSzPct val="43000"/>
        <a:buBlip>
          <a:blip r:embed="rId3"/>
        </a:buBlip>
        <a:defRPr sz="3600">
          <a:solidFill>
            <a:srgbClr val="FFFFFF"/>
          </a:solidFill>
          <a:latin typeface="+mn-lt"/>
          <a:ea typeface="+mn-ea"/>
          <a:cs typeface="+mn-cs"/>
          <a:sym typeface="Chalkduster"/>
        </a:defRPr>
      </a:lvl8pPr>
      <a:lvl9pPr marL="5143500" indent="-571500" defTabSz="457200">
        <a:spcBef>
          <a:spcPts val="3600"/>
        </a:spcBef>
        <a:buSzPct val="43000"/>
        <a:buBlip>
          <a:blip r:embed="rId3"/>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228600" algn="ctr" defTabSz="457200">
        <a:defRPr>
          <a:solidFill>
            <a:schemeClr val="tx1"/>
          </a:solidFill>
          <a:latin typeface="+mn-lt"/>
          <a:ea typeface="+mn-ea"/>
          <a:cs typeface="+mn-cs"/>
          <a:sym typeface="Chalkduster"/>
        </a:defRPr>
      </a:lvl2pPr>
      <a:lvl3pPr indent="457200" algn="ctr" defTabSz="457200">
        <a:defRPr>
          <a:solidFill>
            <a:schemeClr val="tx1"/>
          </a:solidFill>
          <a:latin typeface="+mn-lt"/>
          <a:ea typeface="+mn-ea"/>
          <a:cs typeface="+mn-cs"/>
          <a:sym typeface="Chalkduster"/>
        </a:defRPr>
      </a:lvl3pPr>
      <a:lvl4pPr indent="685800" algn="ctr" defTabSz="457200">
        <a:defRPr>
          <a:solidFill>
            <a:schemeClr val="tx1"/>
          </a:solidFill>
          <a:latin typeface="+mn-lt"/>
          <a:ea typeface="+mn-ea"/>
          <a:cs typeface="+mn-cs"/>
          <a:sym typeface="Chalkduster"/>
        </a:defRPr>
      </a:lvl4pPr>
      <a:lvl5pPr indent="914400" algn="ctr" defTabSz="457200">
        <a:defRPr>
          <a:solidFill>
            <a:schemeClr val="tx1"/>
          </a:solidFill>
          <a:latin typeface="+mn-lt"/>
          <a:ea typeface="+mn-ea"/>
          <a:cs typeface="+mn-cs"/>
          <a:sym typeface="Chalkduster"/>
        </a:defRPr>
      </a:lvl5pPr>
      <a:lvl6pPr indent="1143000" algn="ctr" defTabSz="457200">
        <a:defRPr>
          <a:solidFill>
            <a:schemeClr val="tx1"/>
          </a:solidFill>
          <a:latin typeface="+mn-lt"/>
          <a:ea typeface="+mn-ea"/>
          <a:cs typeface="+mn-cs"/>
          <a:sym typeface="Chalkduster"/>
        </a:defRPr>
      </a:lvl6pPr>
      <a:lvl7pPr indent="1371600" algn="ctr" defTabSz="457200">
        <a:defRPr>
          <a:solidFill>
            <a:schemeClr val="tx1"/>
          </a:solidFill>
          <a:latin typeface="+mn-lt"/>
          <a:ea typeface="+mn-ea"/>
          <a:cs typeface="+mn-cs"/>
          <a:sym typeface="Chalkduster"/>
        </a:defRPr>
      </a:lvl7pPr>
      <a:lvl8pPr indent="1600200" algn="ctr" defTabSz="457200">
        <a:defRPr>
          <a:solidFill>
            <a:schemeClr val="tx1"/>
          </a:solidFill>
          <a:latin typeface="+mn-lt"/>
          <a:ea typeface="+mn-ea"/>
          <a:cs typeface="+mn-cs"/>
          <a:sym typeface="Chalkduster"/>
        </a:defRPr>
      </a:lvl8pPr>
      <a:lvl9pPr indent="18288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jpeg"/><Relationship Id="rId4"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2.jpeg"/><Relationship Id="rId4" Type="http://schemas.openxmlformats.org/officeDocument/2006/relationships/image" Target="../media/image13.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4.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jpeg"/><Relationship Id="rId4" Type="http://schemas.openxmlformats.org/officeDocument/2006/relationships/image" Target="../media/image7.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jpeg"/><Relationship Id="rId4" Type="http://schemas.openxmlformats.org/officeDocument/2006/relationships/image" Target="../media/image2.jpeg"/><Relationship Id="rId5" Type="http://schemas.openxmlformats.org/officeDocument/2006/relationships/image" Target="../media/image9.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1270000" y="1562100"/>
            <a:ext cx="10464800" cy="2540000"/>
          </a:xfrm>
          <a:prstGeom prst="rect">
            <a:avLst/>
          </a:prstGeom>
        </p:spPr>
        <p:txBody>
          <a:bodyPr/>
          <a:lstStyle/>
          <a:p>
            <a:pPr lvl="0" defTabSz="301752">
              <a:defRPr sz="1800">
                <a:solidFill>
                  <a:srgbClr val="000000"/>
                </a:solidFill>
              </a:defRPr>
            </a:pPr>
            <a:r>
              <a:rPr sz="5016">
                <a:solidFill>
                  <a:srgbClr val="FFFFFF"/>
                </a:solidFill>
              </a:rPr>
              <a:t>APUSH Review: Key Concept 7.3</a:t>
            </a:r>
            <a:br>
              <a:rPr sz="5016">
                <a:solidFill>
                  <a:srgbClr val="FFFFFF"/>
                </a:solidFill>
              </a:rPr>
            </a:br>
          </a:p>
        </p:txBody>
      </p:sp>
      <p:sp>
        <p:nvSpPr>
          <p:cNvPr id="33" name="Shape 33"/>
          <p:cNvSpPr/>
          <p:nvPr>
            <p:ph type="body" idx="1"/>
          </p:nvPr>
        </p:nvSpPr>
        <p:spPr>
          <a:prstGeom prst="rect">
            <a:avLst/>
          </a:prstGeom>
        </p:spPr>
        <p:txBody>
          <a:bodyPr/>
          <a:lstStyle>
            <a:lvl1pPr>
              <a:buBlip>
                <a:blip r:embed="rId2"/>
              </a:buBlip>
            </a:lvl1pPr>
          </a:lstStyle>
          <a:p>
            <a:pPr lvl="0">
              <a:defRPr sz="1800">
                <a:solidFill>
                  <a:srgbClr val="000000"/>
                </a:solidFill>
              </a:defRPr>
            </a:pPr>
            <a:r>
              <a:rPr sz="3600">
                <a:solidFill>
                  <a:srgbClr val="FFFFFF"/>
                </a:solidFill>
              </a:rPr>
              <a:t>Everything You Need To Know About Key Concept 7.3 To Succeed In APUSH</a:t>
            </a:r>
          </a:p>
        </p:txBody>
      </p:sp>
      <p:sp>
        <p:nvSpPr>
          <p:cNvPr id="34" name="Shape 34"/>
          <p:cNvSpPr/>
          <p:nvPr/>
        </p:nvSpPr>
        <p:spPr>
          <a:xfrm>
            <a:off x="777239" y="3116720"/>
            <a:ext cx="11704322" cy="162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sz="6200"/>
            </a:lvl1pPr>
          </a:lstStyle>
          <a:p>
            <a:pPr lvl="0">
              <a:defRPr sz="1800">
                <a:solidFill>
                  <a:srgbClr val="000000"/>
                </a:solidFill>
              </a:defRPr>
            </a:pPr>
            <a:r>
              <a:rPr sz="6200">
                <a:solidFill>
                  <a:srgbClr val="FFFFFF"/>
                </a:solidFill>
              </a:rPr>
              <a:t>Period 7: 1890 - 1945</a:t>
            </a:r>
          </a:p>
        </p:txBody>
      </p:sp>
      <p:sp>
        <p:nvSpPr>
          <p:cNvPr id="35" name="Shape 35"/>
          <p:cNvSpPr/>
          <p:nvPr/>
        </p:nvSpPr>
        <p:spPr>
          <a:xfrm>
            <a:off x="2110680" y="2260600"/>
            <a:ext cx="9037440" cy="4231928"/>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defRPr>
            </a:pPr>
            <a:r>
              <a:rPr sz="3200">
                <a:solidFill>
                  <a:srgbClr val="FFFFFF"/>
                </a:solidFill>
                <a:effectLst>
                  <a:outerShdw sx="100000" sy="100000" kx="0" ky="0" algn="b" rotWithShape="0" blurRad="63500" dist="25400" dir="2700000">
                    <a:srgbClr val="000000">
                      <a:alpha val="70000"/>
                    </a:srgbClr>
                  </a:outerShdw>
                </a:effectLst>
              </a:rPr>
              <a:t>Shoutout Time!</a:t>
            </a:r>
            <a:endParaRPr sz="3200">
              <a:solidFill>
                <a:srgbClr val="FFFFFF"/>
              </a:solidFill>
              <a:effectLst>
                <a:outerShdw sx="100000" sy="100000" kx="0" ky="0" algn="b" rotWithShape="0" blurRad="63500" dist="25400" dir="2700000">
                  <a:srgbClr val="000000">
                    <a:alpha val="70000"/>
                  </a:srgbClr>
                </a:outerShdw>
              </a:effectLst>
            </a:endParaRPr>
          </a:p>
          <a:p>
            <a:pPr lvl="0">
              <a:defRPr sz="1800">
                <a:solidFill>
                  <a:srgbClr val="000000"/>
                </a:solidFill>
              </a:defRPr>
            </a:pPr>
            <a:r>
              <a:rPr sz="3200">
                <a:solidFill>
                  <a:srgbClr val="FFFFFF"/>
                </a:solidFill>
                <a:effectLst>
                  <a:outerShdw sx="100000" sy="100000" kx="0" ky="0" algn="b" rotWithShape="0" blurRad="63500" dist="25400" dir="2700000">
                    <a:srgbClr val="000000">
                      <a:alpha val="70000"/>
                    </a:srgbClr>
                  </a:outerShdw>
                </a:effectLst>
              </a:rPr>
              <a:t>Mr. Foley, Elise from Mrs. Richard’s class, and Mrs. Staup’s class at Manvel High School. Thank you all!</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1270000" y="203200"/>
            <a:ext cx="10464800" cy="2052638"/>
          </a:xfrm>
          <a:prstGeom prst="rect">
            <a:avLst/>
          </a:prstGeom>
        </p:spPr>
        <p:txBody>
          <a:bodyPr/>
          <a:lstStyle>
            <a:lvl1pPr defTabSz="448055">
              <a:defRPr sz="7056"/>
            </a:lvl1pPr>
          </a:lstStyle>
          <a:p>
            <a:pPr lvl="0">
              <a:defRPr sz="1800">
                <a:solidFill>
                  <a:srgbClr val="000000"/>
                </a:solidFill>
              </a:defRPr>
            </a:pPr>
            <a:r>
              <a:rPr sz="7056">
                <a:solidFill>
                  <a:srgbClr val="FFFFFF"/>
                </a:solidFill>
              </a:rPr>
              <a:t>Key Concept 7.3, III</a:t>
            </a:r>
          </a:p>
        </p:txBody>
      </p:sp>
      <p:sp>
        <p:nvSpPr>
          <p:cNvPr id="73" name="Shape 73"/>
          <p:cNvSpPr/>
          <p:nvPr>
            <p:ph type="body" idx="1"/>
          </p:nvPr>
        </p:nvSpPr>
        <p:spPr>
          <a:xfrm>
            <a:off x="521394" y="2159000"/>
            <a:ext cx="11750527" cy="7153871"/>
          </a:xfrm>
          <a:prstGeom prst="rect">
            <a:avLst/>
          </a:prstGeom>
        </p:spPr>
        <p:txBody>
          <a:bodyPr/>
          <a:lstStyle/>
          <a:p>
            <a:pPr lvl="0" marL="257175" indent="-257175" defTabSz="205739">
              <a:spcBef>
                <a:spcPts val="1600"/>
              </a:spcBef>
              <a:buBlip>
                <a:blip r:embed="rId2"/>
              </a:buBlip>
              <a:defRPr sz="1800">
                <a:solidFill>
                  <a:srgbClr val="000000"/>
                </a:solidFill>
              </a:defRPr>
            </a:pPr>
            <a:r>
              <a:rPr sz="1619">
                <a:solidFill>
                  <a:srgbClr val="FFFFFF"/>
                </a:solidFill>
              </a:rPr>
              <a:t>B: Wartime experiences:</a:t>
            </a:r>
            <a:endParaRPr sz="1619">
              <a:solidFill>
                <a:srgbClr val="FFFFFF"/>
              </a:solidFill>
            </a:endParaRPr>
          </a:p>
          <a:p>
            <a:pPr lvl="1" marL="514350" indent="-257175" defTabSz="205739">
              <a:spcBef>
                <a:spcPts val="1600"/>
              </a:spcBef>
              <a:buBlip>
                <a:blip r:embed="rId2"/>
              </a:buBlip>
              <a:defRPr sz="1800">
                <a:solidFill>
                  <a:srgbClr val="000000"/>
                </a:solidFill>
              </a:defRPr>
            </a:pPr>
            <a:r>
              <a:rPr sz="1619">
                <a:solidFill>
                  <a:srgbClr val="FFFFFF"/>
                </a:solidFill>
              </a:rPr>
              <a:t>Japanese Internment:</a:t>
            </a:r>
            <a:endParaRPr sz="1619">
              <a:solidFill>
                <a:srgbClr val="FFFFFF"/>
              </a:solidFill>
            </a:endParaRPr>
          </a:p>
          <a:p>
            <a:pPr lvl="2" marL="771525" indent="-257175" defTabSz="205739">
              <a:spcBef>
                <a:spcPts val="1600"/>
              </a:spcBef>
              <a:buBlip>
                <a:blip r:embed="rId2"/>
              </a:buBlip>
              <a:defRPr sz="1800">
                <a:solidFill>
                  <a:srgbClr val="000000"/>
                </a:solidFill>
              </a:defRPr>
            </a:pPr>
            <a:r>
              <a:rPr sz="1619">
                <a:solidFill>
                  <a:srgbClr val="FFFFFF"/>
                </a:solidFill>
              </a:rPr>
              <a:t>Forced movement of Japanese-Americans (2/3 Nisei) to camps during the war</a:t>
            </a:r>
            <a:endParaRPr sz="1619">
              <a:solidFill>
                <a:srgbClr val="FFFFFF"/>
              </a:solidFill>
            </a:endParaRPr>
          </a:p>
          <a:p>
            <a:pPr lvl="2" marL="771525" indent="-257175" defTabSz="205739">
              <a:spcBef>
                <a:spcPts val="1600"/>
              </a:spcBef>
              <a:buBlip>
                <a:blip r:embed="rId2"/>
              </a:buBlip>
              <a:defRPr sz="1800">
                <a:solidFill>
                  <a:srgbClr val="000000"/>
                </a:solidFill>
              </a:defRPr>
            </a:pPr>
            <a:r>
              <a:rPr sz="1619">
                <a:solidFill>
                  <a:srgbClr val="FFFFFF"/>
                </a:solidFill>
              </a:rPr>
              <a:t>Upheld by </a:t>
            </a:r>
            <a:r>
              <a:rPr sz="1619">
                <a:solidFill>
                  <a:srgbClr val="FFFFFF"/>
                </a:solidFill>
              </a:rPr>
              <a:t>Korematsu v. US</a:t>
            </a:r>
            <a:endParaRPr sz="1619">
              <a:solidFill>
                <a:srgbClr val="FFFFFF"/>
              </a:solidFill>
            </a:endParaRPr>
          </a:p>
          <a:p>
            <a:pPr lvl="1" marL="514350" indent="-257175" defTabSz="205739">
              <a:spcBef>
                <a:spcPts val="1600"/>
              </a:spcBef>
              <a:buBlip>
                <a:blip r:embed="rId2"/>
              </a:buBlip>
              <a:defRPr sz="1800">
                <a:solidFill>
                  <a:srgbClr val="000000"/>
                </a:solidFill>
              </a:defRPr>
            </a:pPr>
            <a:r>
              <a:rPr sz="1619">
                <a:solidFill>
                  <a:srgbClr val="FFFFFF"/>
                </a:solidFill>
              </a:rPr>
              <a:t>Challenges to civil liberties:</a:t>
            </a:r>
            <a:endParaRPr sz="1619">
              <a:solidFill>
                <a:srgbClr val="FFFFFF"/>
              </a:solidFill>
            </a:endParaRPr>
          </a:p>
          <a:p>
            <a:pPr lvl="2" marL="771525" indent="-257175" defTabSz="205739">
              <a:spcBef>
                <a:spcPts val="1600"/>
              </a:spcBef>
              <a:buBlip>
                <a:blip r:embed="rId2"/>
              </a:buBlip>
              <a:defRPr sz="1800">
                <a:solidFill>
                  <a:srgbClr val="000000"/>
                </a:solidFill>
              </a:defRPr>
            </a:pPr>
            <a:r>
              <a:rPr sz="1619">
                <a:solidFill>
                  <a:srgbClr val="FFFFFF"/>
                </a:solidFill>
              </a:rPr>
              <a:t>Zoot Suit Riots - Conflict between Mexican Americans and US military personnel in Southern California</a:t>
            </a:r>
            <a:endParaRPr sz="1619">
              <a:solidFill>
                <a:srgbClr val="FFFFFF"/>
              </a:solidFill>
            </a:endParaRPr>
          </a:p>
          <a:p>
            <a:pPr lvl="1" marL="514350" indent="-257175" defTabSz="205739">
              <a:spcBef>
                <a:spcPts val="1600"/>
              </a:spcBef>
              <a:buBlip>
                <a:blip r:embed="rId2"/>
              </a:buBlip>
              <a:defRPr sz="1800">
                <a:solidFill>
                  <a:srgbClr val="000000"/>
                </a:solidFill>
              </a:defRPr>
            </a:pPr>
            <a:r>
              <a:rPr sz="1619">
                <a:solidFill>
                  <a:srgbClr val="FFFFFF"/>
                </a:solidFill>
              </a:rPr>
              <a:t>Debates over race and segregation:</a:t>
            </a:r>
            <a:endParaRPr sz="1619">
              <a:solidFill>
                <a:srgbClr val="FFFFFF"/>
              </a:solidFill>
            </a:endParaRPr>
          </a:p>
          <a:p>
            <a:pPr lvl="2" marL="771525" indent="-257175" defTabSz="205739">
              <a:spcBef>
                <a:spcPts val="1600"/>
              </a:spcBef>
              <a:buBlip>
                <a:blip r:embed="rId2"/>
              </a:buBlip>
              <a:defRPr sz="1800">
                <a:solidFill>
                  <a:srgbClr val="000000"/>
                </a:solidFill>
              </a:defRPr>
            </a:pPr>
            <a:r>
              <a:rPr sz="1619">
                <a:solidFill>
                  <a:srgbClr val="FFFFFF"/>
                </a:solidFill>
              </a:rPr>
              <a:t>A. Philip Randolph helped lead to Executive Order 8802 - eliminated discrimination in defense industries</a:t>
            </a:r>
            <a:endParaRPr sz="1619">
              <a:solidFill>
                <a:srgbClr val="FFFFFF"/>
              </a:solidFill>
            </a:endParaRPr>
          </a:p>
          <a:p>
            <a:pPr lvl="2" marL="771525" indent="-257175" defTabSz="205739">
              <a:spcBef>
                <a:spcPts val="1600"/>
              </a:spcBef>
              <a:buBlip>
                <a:blip r:embed="rId2"/>
              </a:buBlip>
              <a:defRPr sz="1800">
                <a:solidFill>
                  <a:srgbClr val="000000"/>
                </a:solidFill>
              </a:defRPr>
            </a:pPr>
            <a:r>
              <a:rPr sz="1619">
                <a:solidFill>
                  <a:srgbClr val="FFFFFF"/>
                </a:solidFill>
              </a:rPr>
              <a:t>Double V Campaign - Victory over Fascism abroad, Victory over racism at home</a:t>
            </a:r>
            <a:endParaRPr sz="1619">
              <a:solidFill>
                <a:srgbClr val="FFFFFF"/>
              </a:solidFill>
            </a:endParaRPr>
          </a:p>
          <a:p>
            <a:pPr lvl="2" marL="771525" indent="-257175" defTabSz="205739">
              <a:spcBef>
                <a:spcPts val="1600"/>
              </a:spcBef>
              <a:buBlip>
                <a:blip r:embed="rId2"/>
              </a:buBlip>
              <a:defRPr sz="1800">
                <a:solidFill>
                  <a:srgbClr val="000000"/>
                </a:solidFill>
              </a:defRPr>
            </a:pPr>
            <a:r>
              <a:rPr sz="1619">
                <a:solidFill>
                  <a:srgbClr val="FFFFFF"/>
                </a:solidFill>
              </a:rPr>
              <a:t>Military remained segregated until the Korean War (E.O. 9981)</a:t>
            </a:r>
            <a:endParaRPr sz="1619">
              <a:solidFill>
                <a:srgbClr val="FFFFFF"/>
              </a:solidFill>
            </a:endParaRPr>
          </a:p>
          <a:p>
            <a:pPr lvl="1" marL="514350" indent="-257175" defTabSz="205739">
              <a:spcBef>
                <a:spcPts val="1600"/>
              </a:spcBef>
              <a:buBlip>
                <a:blip r:embed="rId2"/>
              </a:buBlip>
              <a:defRPr sz="1800">
                <a:solidFill>
                  <a:srgbClr val="000000"/>
                </a:solidFill>
              </a:defRPr>
            </a:pPr>
            <a:r>
              <a:rPr sz="1619">
                <a:solidFill>
                  <a:srgbClr val="FFFFFF"/>
                </a:solidFill>
              </a:rPr>
              <a:t>Decision to drop the atomic bomb:</a:t>
            </a:r>
            <a:endParaRPr sz="1619">
              <a:solidFill>
                <a:srgbClr val="FFFFFF"/>
              </a:solidFill>
            </a:endParaRPr>
          </a:p>
          <a:p>
            <a:pPr lvl="2" marL="771525" indent="-257175" defTabSz="205739">
              <a:spcBef>
                <a:spcPts val="1600"/>
              </a:spcBef>
              <a:buBlip>
                <a:blip r:embed="rId2"/>
              </a:buBlip>
              <a:defRPr sz="1800">
                <a:solidFill>
                  <a:srgbClr val="000000"/>
                </a:solidFill>
              </a:defRPr>
            </a:pPr>
            <a:r>
              <a:rPr sz="1619">
                <a:solidFill>
                  <a:srgbClr val="FFFFFF"/>
                </a:solidFill>
              </a:rPr>
              <a:t>Many arguments - To save American lives, cost of Manhattan Project - $2 billion, demonstrate power to the Soviet Union, end the war quickly</a:t>
            </a:r>
          </a:p>
        </p:txBody>
      </p:sp>
      <p:pic>
        <p:nvPicPr>
          <p:cNvPr id="74" name="753px-&quot;Persons_of_Japanese_ancestry_arrive_at_the_Santa_Anita_Assembly_Center_from_San_Pedro._Evacuees_lived_at_this_center_at_-_NARA_-_539960.jpg"/>
          <p:cNvPicPr/>
          <p:nvPr/>
        </p:nvPicPr>
        <p:blipFill>
          <a:blip r:embed="rId3">
            <a:extLst/>
          </a:blip>
          <a:stretch>
            <a:fillRect/>
          </a:stretch>
        </p:blipFill>
        <p:spPr>
          <a:xfrm>
            <a:off x="8073384" y="1184809"/>
            <a:ext cx="4405871" cy="3510654"/>
          </a:xfrm>
          <a:prstGeom prst="rect">
            <a:avLst/>
          </a:prstGeom>
          <a:ln w="88900">
            <a:miter lim="400000"/>
          </a:ln>
        </p:spPr>
      </p:pic>
      <p:pic>
        <p:nvPicPr>
          <p:cNvPr id="75" name="A.-Phillip-Randolph.png"/>
          <p:cNvPicPr/>
          <p:nvPr/>
        </p:nvPicPr>
        <p:blipFill>
          <a:blip r:embed="rId4">
            <a:extLst/>
          </a:blip>
          <a:stretch>
            <a:fillRect/>
          </a:stretch>
        </p:blipFill>
        <p:spPr>
          <a:xfrm>
            <a:off x="2217229" y="1250950"/>
            <a:ext cx="3593021" cy="4258733"/>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2" fill="hold">
                                  <p:stCondLst>
                                    <p:cond delay="0"/>
                                  </p:stCondLst>
                                  <p:iterate type="el" backwards="0">
                                    <p:tmAbs val="0"/>
                                  </p:iterate>
                                  <p:childTnLst>
                                    <p:set>
                                      <p:cBhvr>
                                        <p:cTn id="20" fill="hold"/>
                                        <p:tgtEl>
                                          <p:spTgt spid="7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7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73">
                                            <p:txEl>
                                              <p:pRg st="7" end="7"/>
                                            </p:txEl>
                                          </p:spTgt>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0" presetID="1" grpId="3" fill="hold">
                                  <p:stCondLst>
                                    <p:cond delay="0"/>
                                  </p:stCondLst>
                                  <p:iterate type="el" backwards="0">
                                    <p:tmAbs val="0"/>
                                  </p:iterate>
                                  <p:childTnLst>
                                    <p:set>
                                      <p:cBhvr>
                                        <p:cTn id="43" fill="hold"/>
                                        <p:tgtEl>
                                          <p:spTgt spid="7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73">
                                            <p:txEl>
                                              <p:pRg st="8" end="8"/>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 fill="hold">
                                  <p:stCondLst>
                                    <p:cond delay="0"/>
                                  </p:stCondLst>
                                  <p:iterate type="el" backwards="0">
                                    <p:tmAbs val="0"/>
                                  </p:iterate>
                                  <p:childTnLst>
                                    <p:set>
                                      <p:cBhvr>
                                        <p:cTn id="51" fill="hold"/>
                                        <p:tgtEl>
                                          <p:spTgt spid="73">
                                            <p:txEl>
                                              <p:pRg st="9" end="9"/>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1" fill="hold">
                                  <p:stCondLst>
                                    <p:cond delay="0"/>
                                  </p:stCondLst>
                                  <p:iterate type="el" backwards="0">
                                    <p:tmAbs val="0"/>
                                  </p:iterate>
                                  <p:childTnLst>
                                    <p:set>
                                      <p:cBhvr>
                                        <p:cTn id="55" fill="hold"/>
                                        <p:tgtEl>
                                          <p:spTgt spid="73">
                                            <p:txEl>
                                              <p:pRg st="10" end="10"/>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nodeType="clickEffect" presetClass="entr" presetSubtype="0" presetID="1" grpId="1" fill="hold">
                                  <p:stCondLst>
                                    <p:cond delay="0"/>
                                  </p:stCondLst>
                                  <p:iterate type="el" backwards="0">
                                    <p:tmAbs val="0"/>
                                  </p:iterate>
                                  <p:childTnLst>
                                    <p:set>
                                      <p:cBhvr>
                                        <p:cTn id="59" fill="hold"/>
                                        <p:tgtEl>
                                          <p:spTgt spid="73">
                                            <p:txEl>
                                              <p:pRg st="11" end="11"/>
                                            </p:txEl>
                                          </p:spTgt>
                                        </p:tgtEl>
                                        <p:attrNameLst>
                                          <p:attrName>style.visibility</p:attrName>
                                        </p:attrNameLst>
                                      </p:cBhvr>
                                      <p:to>
                                        <p:strVal val="visible"/>
                                      </p:to>
                                    </p:set>
                                  </p:childTnLst>
                                </p:cTn>
                              </p:par>
                            </p:childTnLst>
                          </p:cTn>
                        </p:par>
                        <p:par>
                          <p:cTn id="60" fill="hold">
                            <p:stCondLst>
                              <p:cond delay="0"/>
                            </p:stCondLst>
                            <p:childTnLst>
                              <p:par>
                                <p:cTn id="61" nodeType="afterEffect" presetClass="exit" presetSubtype="0" presetID="1" grpId="4" fill="hold">
                                  <p:stCondLst>
                                    <p:cond delay="0"/>
                                  </p:stCondLst>
                                  <p:iterate type="el" backwards="0">
                                    <p:tmAbs val="0"/>
                                  </p:iterate>
                                  <p:childTnLst>
                                    <p:set>
                                      <p:cBhvr>
                                        <p:cTn id="62" fill="hold">
                                          <p:stCondLst>
                                            <p:cond delay="0"/>
                                          </p:stCondLst>
                                        </p:cTn>
                                        <p:tgtEl>
                                          <p:spTgt spid="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 grpId="4"/>
      <p:bldP build="whole" bldLvl="1" animBg="1" rev="0" advAuto="0" spid="74" grpId="2"/>
      <p:bldP build="p" bldLvl="5" animBg="1" rev="0" advAuto="0" spid="73" grpId="1"/>
      <p:bldP build="whole" bldLvl="1" animBg="1" rev="0" advAuto="0" spid="75"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title"/>
          </p:nvPr>
        </p:nvSpPr>
        <p:spPr>
          <a:xfrm>
            <a:off x="1270000" y="203200"/>
            <a:ext cx="10464800" cy="2052638"/>
          </a:xfrm>
          <a:prstGeom prst="rect">
            <a:avLst/>
          </a:prstGeom>
        </p:spPr>
        <p:txBody>
          <a:bodyPr/>
          <a:lstStyle>
            <a:lvl1pPr defTabSz="448055">
              <a:defRPr sz="7056"/>
            </a:lvl1pPr>
          </a:lstStyle>
          <a:p>
            <a:pPr lvl="0">
              <a:defRPr sz="1800">
                <a:solidFill>
                  <a:srgbClr val="000000"/>
                </a:solidFill>
              </a:defRPr>
            </a:pPr>
            <a:r>
              <a:rPr sz="7056">
                <a:solidFill>
                  <a:srgbClr val="FFFFFF"/>
                </a:solidFill>
              </a:rPr>
              <a:t>Key Concept 7.3, III</a:t>
            </a:r>
          </a:p>
        </p:txBody>
      </p:sp>
      <p:sp>
        <p:nvSpPr>
          <p:cNvPr id="78" name="Shape 78"/>
          <p:cNvSpPr/>
          <p:nvPr>
            <p:ph type="body" idx="1"/>
          </p:nvPr>
        </p:nvSpPr>
        <p:spPr>
          <a:xfrm>
            <a:off x="521394" y="2159000"/>
            <a:ext cx="11750527" cy="7153871"/>
          </a:xfrm>
          <a:prstGeom prst="rect">
            <a:avLst/>
          </a:prstGeom>
        </p:spPr>
        <p:txBody>
          <a:bodyPr/>
          <a:lstStyle/>
          <a:p>
            <a:pPr lvl="0" marL="280035" indent="-280035" defTabSz="224027">
              <a:spcBef>
                <a:spcPts val="1700"/>
              </a:spcBef>
              <a:buBlip>
                <a:blip r:embed="rId2"/>
              </a:buBlip>
              <a:defRPr sz="1800">
                <a:solidFill>
                  <a:srgbClr val="000000"/>
                </a:solidFill>
              </a:defRPr>
            </a:pPr>
            <a:r>
              <a:rPr sz="1764">
                <a:solidFill>
                  <a:srgbClr val="FFFFFF"/>
                </a:solidFill>
              </a:rPr>
              <a:t>C: The Allies won because:</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Political and military cooperation:</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US, GB, France, and the Soviet Union </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Tehran Conference - “Big 3” meeting; agreed to invasion of Europe in 1944</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Industrial production:</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US factories were dedicated to the war effort</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Ford and GM converted to military production</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Technological and scientific advances:</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Manhattan Project - $2 billion to develop the atomic bomb</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Sonar - used against German submarines</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Popular commitment to advancing democratic ideals:</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Atlantic Charter - US and GB, goals for post-WWII world</a:t>
            </a:r>
            <a:endParaRPr sz="1764">
              <a:solidFill>
                <a:srgbClr val="FFFFFF"/>
              </a:solidFill>
            </a:endParaRPr>
          </a:p>
          <a:p>
            <a:pPr lvl="3" marL="1120140" indent="-280035" defTabSz="224027">
              <a:spcBef>
                <a:spcPts val="1700"/>
              </a:spcBef>
              <a:buBlip>
                <a:blip r:embed="rId2"/>
              </a:buBlip>
              <a:defRPr sz="1800">
                <a:solidFill>
                  <a:srgbClr val="000000"/>
                </a:solidFill>
              </a:defRPr>
            </a:pPr>
            <a:r>
              <a:rPr sz="1764">
                <a:solidFill>
                  <a:srgbClr val="FFFFFF"/>
                </a:solidFill>
              </a:rPr>
              <a:t>Ideas such as self-determination, economic cooperation</a:t>
            </a:r>
          </a:p>
        </p:txBody>
      </p:sp>
      <p:pic>
        <p:nvPicPr>
          <p:cNvPr id="79" name="Trinity_shot_color.jpg"/>
          <p:cNvPicPr/>
          <p:nvPr/>
        </p:nvPicPr>
        <p:blipFill>
          <a:blip r:embed="rId3">
            <a:extLst/>
          </a:blip>
          <a:stretch>
            <a:fillRect/>
          </a:stretch>
        </p:blipFill>
        <p:spPr>
          <a:xfrm>
            <a:off x="8522298" y="2482850"/>
            <a:ext cx="3542702" cy="4073087"/>
          </a:xfrm>
          <a:prstGeom prst="rect">
            <a:avLst/>
          </a:prstGeom>
          <a:ln w="88900">
            <a:miter lim="400000"/>
          </a:ln>
        </p:spPr>
      </p:pic>
      <p:pic>
        <p:nvPicPr>
          <p:cNvPr id="80" name="Prince_of_Wales-5.jpg"/>
          <p:cNvPicPr/>
          <p:nvPr/>
        </p:nvPicPr>
        <p:blipFill>
          <a:blip r:embed="rId4">
            <a:extLst/>
          </a:blip>
          <a:stretch>
            <a:fillRect/>
          </a:stretch>
        </p:blipFill>
        <p:spPr>
          <a:xfrm>
            <a:off x="1805101" y="3395449"/>
            <a:ext cx="5656149" cy="4486702"/>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78">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7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7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7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7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78">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78">
                                            <p:txEl>
                                              <p:pRg st="8" end="8"/>
                                            </p:txEl>
                                          </p:spTgt>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0" presetID="1" grpId="2" fill="hold">
                                  <p:stCondLst>
                                    <p:cond delay="0"/>
                                  </p:stCondLst>
                                  <p:iterate type="el" backwards="0">
                                    <p:tmAbs val="0"/>
                                  </p:iterate>
                                  <p:childTnLst>
                                    <p:set>
                                      <p:cBhvr>
                                        <p:cTn id="43" fill="hold"/>
                                        <p:tgtEl>
                                          <p:spTgt spid="7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78">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 fill="hold">
                                  <p:stCondLst>
                                    <p:cond delay="0"/>
                                  </p:stCondLst>
                                  <p:iterate type="el" backwards="0">
                                    <p:tmAbs val="0"/>
                                  </p:iterate>
                                  <p:childTnLst>
                                    <p:set>
                                      <p:cBhvr>
                                        <p:cTn id="51" fill="hold"/>
                                        <p:tgtEl>
                                          <p:spTgt spid="78">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0" presetID="1" grpId="1" fill="hold">
                                  <p:stCondLst>
                                    <p:cond delay="0"/>
                                  </p:stCondLst>
                                  <p:iterate type="el" backwards="0">
                                    <p:tmAbs val="0"/>
                                  </p:iterate>
                                  <p:childTnLst>
                                    <p:set>
                                      <p:cBhvr>
                                        <p:cTn id="55" fill="hold"/>
                                        <p:tgtEl>
                                          <p:spTgt spid="78">
                                            <p:txEl>
                                              <p:pRg st="11" end="11"/>
                                            </p:txEl>
                                          </p:spTgt>
                                        </p:tgtEl>
                                        <p:attrNameLst>
                                          <p:attrName>style.visibility</p:attrName>
                                        </p:attrNameLst>
                                      </p:cBhvr>
                                      <p:to>
                                        <p:strVal val="visible"/>
                                      </p:to>
                                    </p:set>
                                  </p:childTnLst>
                                </p:cTn>
                              </p:par>
                            </p:childTnLst>
                          </p:cTn>
                        </p:par>
                        <p:par>
                          <p:cTn id="56" fill="hold">
                            <p:stCondLst>
                              <p:cond delay="0"/>
                            </p:stCondLst>
                            <p:childTnLst>
                              <p:par>
                                <p:cTn id="57" nodeType="afterEffect" presetClass="entr" presetSubtype="0" presetID="1" grpId="3" fill="hold">
                                  <p:stCondLst>
                                    <p:cond delay="0"/>
                                  </p:stCondLst>
                                  <p:iterate type="el" backwards="0">
                                    <p:tmAbs val="0"/>
                                  </p:iterate>
                                  <p:childTnLst>
                                    <p:set>
                                      <p:cBhvr>
                                        <p:cTn id="58" fill="hold"/>
                                        <p:tgtEl>
                                          <p:spTgt spid="8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presetClass="entr" presetSubtype="0" presetID="1" grpId="1" fill="hold">
                                  <p:stCondLst>
                                    <p:cond delay="0"/>
                                  </p:stCondLst>
                                  <p:iterate type="el" backwards="0">
                                    <p:tmAbs val="0"/>
                                  </p:iterate>
                                  <p:childTnLst>
                                    <p:set>
                                      <p:cBhvr>
                                        <p:cTn id="62" fill="hold"/>
                                        <p:tgtEl>
                                          <p:spTgt spid="78">
                                            <p:txEl>
                                              <p:pRg st="12" end="1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presetClass="exit" presetSubtype="0" presetID="1" grpId="4" fill="hold">
                                  <p:stCondLst>
                                    <p:cond delay="0"/>
                                  </p:stCondLst>
                                  <p:iterate type="el" backwards="0">
                                    <p:tmAbs val="0"/>
                                  </p:iterate>
                                  <p:childTnLst>
                                    <p:set>
                                      <p:cBhvr>
                                        <p:cTn id="66" fill="hold">
                                          <p:stCondLst>
                                            <p:cond delay="0"/>
                                          </p:stCondLst>
                                        </p:cTn>
                                        <p:tgtEl>
                                          <p:spTgt spid="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3"/>
      <p:bldP build="whole" bldLvl="1" animBg="1" rev="0" advAuto="0" spid="80" grpId="4"/>
      <p:bldP build="p" bldLvl="5" animBg="1" rev="0" advAuto="0" spid="78" grpId="1"/>
      <p:bldP build="whole" bldLvl="1" animBg="1" rev="0" advAuto="0" spid="79" grpId="2"/>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1270000" y="203200"/>
            <a:ext cx="10464800" cy="2052638"/>
          </a:xfrm>
          <a:prstGeom prst="rect">
            <a:avLst/>
          </a:prstGeom>
        </p:spPr>
        <p:txBody>
          <a:bodyPr/>
          <a:lstStyle>
            <a:lvl1pPr defTabSz="448055">
              <a:defRPr sz="7056"/>
            </a:lvl1pPr>
          </a:lstStyle>
          <a:p>
            <a:pPr lvl="0">
              <a:defRPr sz="1800">
                <a:solidFill>
                  <a:srgbClr val="000000"/>
                </a:solidFill>
              </a:defRPr>
            </a:pPr>
            <a:r>
              <a:rPr sz="7056">
                <a:solidFill>
                  <a:srgbClr val="FFFFFF"/>
                </a:solidFill>
              </a:rPr>
              <a:t>Key Concept 7.3, III</a:t>
            </a:r>
          </a:p>
        </p:txBody>
      </p:sp>
      <p:sp>
        <p:nvSpPr>
          <p:cNvPr id="83" name="Shape 83"/>
          <p:cNvSpPr/>
          <p:nvPr>
            <p:ph type="body" idx="1"/>
          </p:nvPr>
        </p:nvSpPr>
        <p:spPr>
          <a:xfrm>
            <a:off x="521394" y="2159000"/>
            <a:ext cx="11750527" cy="7153871"/>
          </a:xfrm>
          <a:prstGeom prst="rect">
            <a:avLst/>
          </a:prstGeom>
        </p:spPr>
        <p:txBody>
          <a:bodyPr/>
          <a:lstStyle/>
          <a:p>
            <a:pPr lvl="0" marL="428625" indent="-428625" defTabSz="342900">
              <a:spcBef>
                <a:spcPts val="2700"/>
              </a:spcBef>
              <a:buBlip>
                <a:blip r:embed="rId2"/>
              </a:buBlip>
              <a:defRPr sz="1800">
                <a:solidFill>
                  <a:srgbClr val="000000"/>
                </a:solidFill>
              </a:defRPr>
            </a:pPr>
            <a:r>
              <a:rPr sz="2700">
                <a:solidFill>
                  <a:srgbClr val="FFFFFF"/>
                </a:solidFill>
              </a:rPr>
              <a:t>D: The US emerged from the war as a superpower due to:</a:t>
            </a:r>
            <a:endParaRPr sz="2700">
              <a:solidFill>
                <a:srgbClr val="FFFFFF"/>
              </a:solidFill>
            </a:endParaRPr>
          </a:p>
          <a:p>
            <a:pPr lvl="1" marL="857250" indent="-428625" defTabSz="342900">
              <a:spcBef>
                <a:spcPts val="2700"/>
              </a:spcBef>
              <a:buBlip>
                <a:blip r:embed="rId2"/>
              </a:buBlip>
              <a:defRPr sz="1800">
                <a:solidFill>
                  <a:srgbClr val="000000"/>
                </a:solidFill>
              </a:defRPr>
            </a:pPr>
            <a:r>
              <a:rPr sz="2700">
                <a:solidFill>
                  <a:srgbClr val="FFFFFF"/>
                </a:solidFill>
              </a:rPr>
              <a:t>Dominant role in the Allied victory and role in postwar peace settlements:</a:t>
            </a:r>
            <a:endParaRPr sz="2700">
              <a:solidFill>
                <a:srgbClr val="FFFFFF"/>
              </a:solidFill>
            </a:endParaRPr>
          </a:p>
          <a:p>
            <a:pPr lvl="2" marL="1285875" indent="-428625" defTabSz="342900">
              <a:spcBef>
                <a:spcPts val="2700"/>
              </a:spcBef>
              <a:buBlip>
                <a:blip r:embed="rId2"/>
              </a:buBlip>
              <a:defRPr sz="1800">
                <a:solidFill>
                  <a:srgbClr val="000000"/>
                </a:solidFill>
              </a:defRPr>
            </a:pPr>
            <a:r>
              <a:rPr sz="2700">
                <a:solidFill>
                  <a:srgbClr val="FFFFFF"/>
                </a:solidFill>
              </a:rPr>
              <a:t>Creation of the United Nations</a:t>
            </a:r>
            <a:endParaRPr sz="2700">
              <a:solidFill>
                <a:srgbClr val="FFFFFF"/>
              </a:solidFill>
            </a:endParaRPr>
          </a:p>
          <a:p>
            <a:pPr lvl="2" marL="1285875" indent="-428625" defTabSz="342900">
              <a:spcBef>
                <a:spcPts val="2700"/>
              </a:spcBef>
              <a:buBlip>
                <a:blip r:embed="rId2"/>
              </a:buBlip>
              <a:defRPr sz="1800">
                <a:solidFill>
                  <a:srgbClr val="000000"/>
                </a:solidFill>
              </a:defRPr>
            </a:pPr>
            <a:r>
              <a:rPr sz="2700">
                <a:solidFill>
                  <a:srgbClr val="FFFFFF"/>
                </a:solidFill>
              </a:rPr>
              <a:t>US became a permanent member of the security council</a:t>
            </a:r>
            <a:endParaRPr sz="2700">
              <a:solidFill>
                <a:srgbClr val="FFFFFF"/>
              </a:solidFill>
            </a:endParaRPr>
          </a:p>
          <a:p>
            <a:pPr lvl="2" marL="1285875" indent="-428625" defTabSz="342900">
              <a:spcBef>
                <a:spcPts val="2700"/>
              </a:spcBef>
              <a:buBlip>
                <a:blip r:embed="rId2"/>
              </a:buBlip>
              <a:defRPr sz="1800">
                <a:solidFill>
                  <a:srgbClr val="000000"/>
                </a:solidFill>
              </a:defRPr>
            </a:pPr>
            <a:r>
              <a:rPr sz="2700">
                <a:solidFill>
                  <a:srgbClr val="FFFFFF"/>
                </a:solidFill>
              </a:rPr>
              <a:t>Departure from Washington’s Farewell Address</a:t>
            </a:r>
            <a:endParaRPr sz="2700">
              <a:solidFill>
                <a:srgbClr val="FFFFFF"/>
              </a:solidFill>
            </a:endParaRPr>
          </a:p>
          <a:p>
            <a:pPr lvl="1" marL="857250" indent="-428625" defTabSz="342900">
              <a:spcBef>
                <a:spcPts val="2700"/>
              </a:spcBef>
              <a:buBlip>
                <a:blip r:embed="rId2"/>
              </a:buBlip>
              <a:defRPr sz="1800">
                <a:solidFill>
                  <a:srgbClr val="000000"/>
                </a:solidFill>
              </a:defRPr>
            </a:pPr>
            <a:r>
              <a:rPr sz="2700">
                <a:solidFill>
                  <a:srgbClr val="FFFFFF"/>
                </a:solidFill>
              </a:rPr>
              <a:t>Europe and Asia was severely damaged from the war</a:t>
            </a:r>
          </a:p>
        </p:txBody>
      </p:sp>
      <p:pic>
        <p:nvPicPr>
          <p:cNvPr id="84" name="Flag_of_the_United_Nations.png"/>
          <p:cNvPicPr/>
          <p:nvPr/>
        </p:nvPicPr>
        <p:blipFill>
          <a:blip r:embed="rId3">
            <a:extLst/>
          </a:blip>
          <a:stretch>
            <a:fillRect/>
          </a:stretch>
        </p:blipFill>
        <p:spPr>
          <a:xfrm>
            <a:off x="6456281" y="1530350"/>
            <a:ext cx="5259469" cy="3504122"/>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3">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3">
                                            <p:txEl>
                                              <p:pRg st="2" end="2"/>
                                            </p:txEl>
                                          </p:spTgt>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2" fill="hold">
                                  <p:stCondLst>
                                    <p:cond delay="0"/>
                                  </p:stCondLst>
                                  <p:iterate type="el" backwards="0">
                                    <p:tmAbs val="0"/>
                                  </p:iterate>
                                  <p:childTnLst>
                                    <p:set>
                                      <p:cBhvr>
                                        <p:cTn id="19" fill="hold"/>
                                        <p:tgtEl>
                                          <p:spTgt spid="8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1" fill="hold">
                                  <p:stCondLst>
                                    <p:cond delay="0"/>
                                  </p:stCondLst>
                                  <p:iterate type="el" backwards="0">
                                    <p:tmAbs val="0"/>
                                  </p:iterate>
                                  <p:childTnLst>
                                    <p:set>
                                      <p:cBhvr>
                                        <p:cTn id="23" fill="hold"/>
                                        <p:tgtEl>
                                          <p:spTgt spid="8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8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83">
                                            <p:txEl>
                                              <p:pRg st="5" end="5"/>
                                            </p:txEl>
                                          </p:spTgt>
                                        </p:tgtEl>
                                        <p:attrNameLst>
                                          <p:attrName>style.visibility</p:attrName>
                                        </p:attrNameLst>
                                      </p:cBhvr>
                                      <p:to>
                                        <p:strVal val="visible"/>
                                      </p:to>
                                    </p:set>
                                  </p:childTnLst>
                                </p:cTn>
                              </p:par>
                            </p:childTnLst>
                          </p:cTn>
                        </p:par>
                        <p:par>
                          <p:cTn id="32" fill="hold">
                            <p:stCondLst>
                              <p:cond delay="0"/>
                            </p:stCondLst>
                            <p:childTnLst>
                              <p:par>
                                <p:cTn id="33" nodeType="afterEffect" presetClass="exit" presetSubtype="0" presetID="1" grpId="3" fill="hold">
                                  <p:stCondLst>
                                    <p:cond delay="0"/>
                                  </p:stCondLst>
                                  <p:iterate type="el" backwards="0">
                                    <p:tmAbs val="0"/>
                                  </p:iterate>
                                  <p:childTnLst>
                                    <p:set>
                                      <p:cBhvr>
                                        <p:cTn id="34" fill="hold">
                                          <p:stCondLst>
                                            <p:cond delay="0"/>
                                          </p:stCondLst>
                                        </p:cTn>
                                        <p:tgtEl>
                                          <p:spTgt spid="8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4" grpId="2"/>
      <p:bldP build="whole" bldLvl="1" animBg="1" rev="0" advAuto="0" spid="84" grpId="3"/>
      <p:bldP build="p" bldLvl="5" animBg="1" rev="0" advAuto="0" spid="83"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prstGeom prst="rect">
            <a:avLst/>
          </a:prstGeom>
        </p:spPr>
        <p:txBody>
          <a:bodyPr/>
          <a:lstStyle/>
          <a:p>
            <a:pPr lvl="0">
              <a:defRPr sz="1800">
                <a:solidFill>
                  <a:srgbClr val="000000"/>
                </a:solidFill>
              </a:defRPr>
            </a:pPr>
            <a:r>
              <a:rPr sz="7200">
                <a:solidFill>
                  <a:srgbClr val="FFFFFF"/>
                </a:solidFill>
              </a:rPr>
              <a:t>Test Tips</a:t>
            </a:r>
          </a:p>
        </p:txBody>
      </p:sp>
      <p:sp>
        <p:nvSpPr>
          <p:cNvPr id="87" name="Shape 87"/>
          <p:cNvSpPr/>
          <p:nvPr>
            <p:ph type="body" idx="1"/>
          </p:nvPr>
        </p:nvSpPr>
        <p:spPr>
          <a:prstGeom prst="rect">
            <a:avLst/>
          </a:prstGeom>
        </p:spPr>
        <p:txBody>
          <a:bodyPr/>
          <a:lstStyle/>
          <a:p>
            <a:pPr lvl="0" marL="360045" indent="-360045" defTabSz="288036">
              <a:spcBef>
                <a:spcPts val="2200"/>
              </a:spcBef>
              <a:buBlip>
                <a:blip r:embed="rId2"/>
              </a:buBlip>
              <a:defRPr sz="1800">
                <a:solidFill>
                  <a:srgbClr val="000000"/>
                </a:solidFill>
              </a:defRPr>
            </a:pPr>
            <a:r>
              <a:rPr sz="2268">
                <a:solidFill>
                  <a:srgbClr val="FFFFFF"/>
                </a:solidFill>
              </a:rPr>
              <a:t>Multiple Choice and Short Answer:</a:t>
            </a:r>
            <a:endParaRPr sz="2268">
              <a:solidFill>
                <a:srgbClr val="FFFFFF"/>
              </a:solidFill>
            </a:endParaRPr>
          </a:p>
          <a:p>
            <a:pPr lvl="1" marL="720090" indent="-360045" defTabSz="288036">
              <a:spcBef>
                <a:spcPts val="2200"/>
              </a:spcBef>
              <a:buBlip>
                <a:blip r:embed="rId2"/>
              </a:buBlip>
              <a:defRPr sz="1800">
                <a:solidFill>
                  <a:srgbClr val="000000"/>
                </a:solidFill>
              </a:defRPr>
            </a:pPr>
            <a:r>
              <a:rPr sz="2268">
                <a:solidFill>
                  <a:srgbClr val="FFFFFF"/>
                </a:solidFill>
              </a:rPr>
              <a:t>Arguments for and against US expansion overseas</a:t>
            </a:r>
            <a:endParaRPr sz="2268">
              <a:solidFill>
                <a:srgbClr val="FFFFFF"/>
              </a:solidFill>
            </a:endParaRPr>
          </a:p>
          <a:p>
            <a:pPr lvl="1" marL="720090" indent="-360045" defTabSz="288036">
              <a:spcBef>
                <a:spcPts val="2200"/>
              </a:spcBef>
              <a:buBlip>
                <a:blip r:embed="rId2"/>
              </a:buBlip>
              <a:defRPr sz="1800">
                <a:solidFill>
                  <a:srgbClr val="000000"/>
                </a:solidFill>
              </a:defRPr>
            </a:pPr>
            <a:r>
              <a:rPr sz="2268">
                <a:solidFill>
                  <a:srgbClr val="FFFFFF"/>
                </a:solidFill>
              </a:rPr>
              <a:t>Treaty of Versailles and the 14 Points</a:t>
            </a:r>
            <a:endParaRPr sz="2268">
              <a:solidFill>
                <a:srgbClr val="FFFFFF"/>
              </a:solidFill>
            </a:endParaRPr>
          </a:p>
          <a:p>
            <a:pPr lvl="1" marL="720090" indent="-360045" defTabSz="288036">
              <a:spcBef>
                <a:spcPts val="2200"/>
              </a:spcBef>
              <a:buBlip>
                <a:blip r:embed="rId2"/>
              </a:buBlip>
              <a:defRPr sz="1800">
                <a:solidFill>
                  <a:srgbClr val="000000"/>
                </a:solidFill>
              </a:defRPr>
            </a:pPr>
            <a:r>
              <a:rPr sz="2268">
                <a:solidFill>
                  <a:srgbClr val="FFFFFF"/>
                </a:solidFill>
              </a:rPr>
              <a:t>Isolationists vs. Interventionists</a:t>
            </a:r>
            <a:endParaRPr sz="2268">
              <a:solidFill>
                <a:srgbClr val="FFFFFF"/>
              </a:solidFill>
            </a:endParaRPr>
          </a:p>
          <a:p>
            <a:pPr lvl="0" marL="360045" indent="-360045" defTabSz="288036">
              <a:spcBef>
                <a:spcPts val="2200"/>
              </a:spcBef>
              <a:buBlip>
                <a:blip r:embed="rId2"/>
              </a:buBlip>
              <a:defRPr sz="1800">
                <a:solidFill>
                  <a:srgbClr val="000000"/>
                </a:solidFill>
              </a:defRPr>
            </a:pPr>
            <a:r>
              <a:rPr sz="2268">
                <a:solidFill>
                  <a:srgbClr val="FFFFFF"/>
                </a:solidFill>
              </a:rPr>
              <a:t>Essays:</a:t>
            </a:r>
            <a:endParaRPr sz="2268">
              <a:solidFill>
                <a:srgbClr val="FFFFFF"/>
              </a:solidFill>
            </a:endParaRPr>
          </a:p>
          <a:p>
            <a:pPr lvl="1" marL="720090" indent="-360045" defTabSz="288036">
              <a:spcBef>
                <a:spcPts val="2200"/>
              </a:spcBef>
              <a:buBlip>
                <a:blip r:embed="rId2"/>
              </a:buBlip>
              <a:defRPr sz="1800">
                <a:solidFill>
                  <a:srgbClr val="000000"/>
                </a:solidFill>
              </a:defRPr>
            </a:pPr>
            <a:r>
              <a:rPr sz="2268">
                <a:solidFill>
                  <a:srgbClr val="FFFFFF"/>
                </a:solidFill>
              </a:rPr>
              <a:t>Comparing and contrasting the US’ role in the world post-WWI and post-WWII</a:t>
            </a:r>
            <a:endParaRPr sz="2268">
              <a:solidFill>
                <a:srgbClr val="FFFFFF"/>
              </a:solidFill>
            </a:endParaRPr>
          </a:p>
          <a:p>
            <a:pPr lvl="1" marL="720090" indent="-360045" defTabSz="288036">
              <a:spcBef>
                <a:spcPts val="2200"/>
              </a:spcBef>
              <a:buBlip>
                <a:blip r:embed="rId2"/>
              </a:buBlip>
              <a:defRPr sz="1800">
                <a:solidFill>
                  <a:srgbClr val="000000"/>
                </a:solidFill>
              </a:defRPr>
            </a:pPr>
            <a:r>
              <a:rPr sz="2268">
                <a:solidFill>
                  <a:srgbClr val="FFFFFF"/>
                </a:solidFill>
              </a:rPr>
              <a:t>Social impacts of WWII (Japanese Americans, Women, African Americans)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8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87">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7"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lvl="0">
              <a:defRPr sz="1800">
                <a:solidFill>
                  <a:srgbClr val="000000"/>
                </a:solidFill>
              </a:defRPr>
            </a:pPr>
            <a:r>
              <a:rPr sz="7200">
                <a:solidFill>
                  <a:srgbClr val="FFFFFF"/>
                </a:solidFill>
              </a:rPr>
              <a:t>Practice Short Answer</a:t>
            </a:r>
          </a:p>
        </p:txBody>
      </p:sp>
      <p:sp>
        <p:nvSpPr>
          <p:cNvPr id="90" name="Shape 90"/>
          <p:cNvSpPr/>
          <p:nvPr>
            <p:ph type="body" idx="1"/>
          </p:nvPr>
        </p:nvSpPr>
        <p:spPr>
          <a:prstGeom prst="rect">
            <a:avLst/>
          </a:prstGeom>
        </p:spPr>
        <p:txBody>
          <a:bodyPr/>
          <a:lstStyle/>
          <a:p>
            <a:pPr lvl="0" marL="405764" indent="-405764" defTabSz="324611">
              <a:spcBef>
                <a:spcPts val="2500"/>
              </a:spcBef>
              <a:buBlip>
                <a:blip r:embed="rId2"/>
              </a:buBlip>
              <a:defRPr sz="1800">
                <a:solidFill>
                  <a:srgbClr val="000000"/>
                </a:solidFill>
              </a:defRPr>
            </a:pPr>
            <a:r>
              <a:rPr sz="2556">
                <a:solidFill>
                  <a:srgbClr val="FFFFFF"/>
                </a:solidFill>
              </a:rPr>
              <a:t>Answer all three parts</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Following the Spanish-American War, the United States increased its presence around the world</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a) Briefly explain one argument in favor of US expansion during this time</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b) Briefly explain one argument against US expansion during this time</a:t>
            </a:r>
            <a:endParaRPr sz="2556">
              <a:solidFill>
                <a:srgbClr val="FFFFFF"/>
              </a:solidFill>
            </a:endParaRPr>
          </a:p>
          <a:p>
            <a:pPr lvl="0" marL="405764" indent="-405764" defTabSz="324611">
              <a:spcBef>
                <a:spcPts val="2500"/>
              </a:spcBef>
              <a:buBlip>
                <a:blip r:embed="rId2"/>
              </a:buBlip>
              <a:defRPr sz="1800">
                <a:solidFill>
                  <a:srgbClr val="000000"/>
                </a:solidFill>
              </a:defRPr>
            </a:pPr>
            <a:r>
              <a:rPr sz="2556">
                <a:solidFill>
                  <a:srgbClr val="FFFFFF"/>
                </a:solidFill>
              </a:rPr>
              <a:t>c) Briefly explain one impact of US expansion, providing one piece of historical evidence. </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9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9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0"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prstGeom prst="rect">
            <a:avLst/>
          </a:prstGeom>
        </p:spPr>
        <p:txBody>
          <a:bodyPr/>
          <a:lstStyle/>
          <a:p>
            <a:pPr lvl="0">
              <a:defRPr sz="1800">
                <a:solidFill>
                  <a:srgbClr val="000000"/>
                </a:solidFill>
              </a:defRPr>
            </a:pPr>
            <a:r>
              <a:rPr sz="7200">
                <a:solidFill>
                  <a:srgbClr val="FFFFFF"/>
                </a:solidFill>
              </a:rPr>
              <a:t>See You Back Here For Period 8!</a:t>
            </a:r>
          </a:p>
        </p:txBody>
      </p:sp>
      <p:sp>
        <p:nvSpPr>
          <p:cNvPr id="93" name="Shape 93"/>
          <p:cNvSpPr/>
          <p:nvPr>
            <p:ph type="body" idx="1"/>
          </p:nvPr>
        </p:nvSpPr>
        <p:spPr>
          <a:prstGeom prst="rect">
            <a:avLst/>
          </a:prstGeom>
        </p:spPr>
        <p:txBody>
          <a:bodyPr/>
          <a:lstStyle/>
          <a:p>
            <a:pPr lvl="0" marL="463295" indent="-463295" defTabSz="438911">
              <a:spcBef>
                <a:spcPts val="3000"/>
              </a:spcBef>
              <a:buBlip>
                <a:blip r:embed="rId2"/>
              </a:buBlip>
              <a:defRPr sz="1800">
                <a:solidFill>
                  <a:srgbClr val="000000"/>
                </a:solidFill>
              </a:defRPr>
            </a:pPr>
            <a:r>
              <a:rPr sz="3072">
                <a:solidFill>
                  <a:srgbClr val="FFFFFF"/>
                </a:solidFill>
              </a:rPr>
              <a:t>Thanks for watching!</a:t>
            </a:r>
            <a:endParaRPr sz="3072">
              <a:solidFill>
                <a:srgbClr val="FFFFFF"/>
              </a:solidFill>
            </a:endParaRPr>
          </a:p>
          <a:p>
            <a:pPr lvl="0" marL="463295" indent="-463295" defTabSz="438911">
              <a:spcBef>
                <a:spcPts val="3000"/>
              </a:spcBef>
              <a:buBlip>
                <a:blip r:embed="rId2"/>
              </a:buBlip>
              <a:defRPr sz="1800">
                <a:solidFill>
                  <a:srgbClr val="000000"/>
                </a:solidFill>
              </a:defRPr>
            </a:pPr>
            <a:r>
              <a:rPr sz="3072">
                <a:solidFill>
                  <a:srgbClr val="FFFFFF"/>
                </a:solidFill>
              </a:rPr>
              <a:t>Please subscribe, share with others</a:t>
            </a:r>
            <a:endParaRPr sz="3072">
              <a:solidFill>
                <a:srgbClr val="FFFFFF"/>
              </a:solidFill>
            </a:endParaRPr>
          </a:p>
          <a:p>
            <a:pPr lvl="0" marL="463295" indent="-463295" defTabSz="438911">
              <a:spcBef>
                <a:spcPts val="3000"/>
              </a:spcBef>
              <a:buBlip>
                <a:blip r:embed="rId2"/>
              </a:buBlip>
              <a:defRPr sz="1800">
                <a:solidFill>
                  <a:srgbClr val="000000"/>
                </a:solidFill>
              </a:defRPr>
            </a:pPr>
            <a:r>
              <a:rPr sz="3072">
                <a:solidFill>
                  <a:srgbClr val="FFFFFF"/>
                </a:solidFill>
              </a:rPr>
              <a:t>Check out other videos in the description</a:t>
            </a:r>
            <a:endParaRPr sz="3072">
              <a:solidFill>
                <a:srgbClr val="FFFFFF"/>
              </a:solidFill>
            </a:endParaRPr>
          </a:p>
          <a:p>
            <a:pPr lvl="0" marL="463295" indent="-463295" defTabSz="438911">
              <a:spcBef>
                <a:spcPts val="3000"/>
              </a:spcBef>
              <a:buBlip>
                <a:blip r:embed="rId2"/>
              </a:buBlip>
              <a:defRPr sz="1800">
                <a:solidFill>
                  <a:srgbClr val="000000"/>
                </a:solidFill>
              </a:defRPr>
            </a:pPr>
            <a:r>
              <a:rPr sz="3072">
                <a:solidFill>
                  <a:srgbClr val="FFFFFF"/>
                </a:solidFill>
              </a:rPr>
              <a:t>Best of luck on all your tests!</a:t>
            </a:r>
          </a:p>
        </p:txBody>
      </p:sp>
      <p:pic>
        <p:nvPicPr>
          <p:cNvPr id="94" name="Kennan.jpg"/>
          <p:cNvPicPr/>
          <p:nvPr/>
        </p:nvPicPr>
        <p:blipFill>
          <a:blip r:embed="rId3">
            <a:extLst/>
          </a:blip>
          <a:stretch>
            <a:fillRect/>
          </a:stretch>
        </p:blipFill>
        <p:spPr>
          <a:xfrm>
            <a:off x="7110303" y="2984500"/>
            <a:ext cx="4473795" cy="5726457"/>
          </a:xfrm>
          <a:prstGeom prst="rect">
            <a:avLst/>
          </a:prstGeom>
          <a:ln w="889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title"/>
          </p:nvPr>
        </p:nvSpPr>
        <p:spPr>
          <a:prstGeom prst="rect">
            <a:avLst/>
          </a:prstGeom>
        </p:spPr>
        <p:txBody>
          <a:bodyPr/>
          <a:lstStyle>
            <a:lvl1pPr>
              <a:defRPr sz="5000"/>
            </a:lvl1pPr>
          </a:lstStyle>
          <a:p>
            <a:pPr lvl="0">
              <a:defRPr sz="1800">
                <a:solidFill>
                  <a:srgbClr val="000000"/>
                </a:solidFill>
              </a:defRPr>
            </a:pPr>
            <a:r>
              <a:rPr sz="5000">
                <a:solidFill>
                  <a:srgbClr val="FFFFFF"/>
                </a:solidFill>
              </a:rPr>
              <a:t>The New Curriculum</a:t>
            </a:r>
          </a:p>
        </p:txBody>
      </p:sp>
      <p:sp>
        <p:nvSpPr>
          <p:cNvPr id="38" name="Shape 38"/>
          <p:cNvSpPr/>
          <p:nvPr>
            <p:ph type="body" idx="1"/>
          </p:nvPr>
        </p:nvSpPr>
        <p:spPr>
          <a:prstGeom prst="rect">
            <a:avLst/>
          </a:prstGeom>
        </p:spPr>
        <p:txBody>
          <a:bodyPr/>
          <a:lstStyle/>
          <a:p>
            <a:pPr lvl="0" marL="354329" indent="-354329" defTabSz="283463">
              <a:spcBef>
                <a:spcPts val="2200"/>
              </a:spcBef>
              <a:buBlip>
                <a:blip r:embed="rId2"/>
              </a:buBlip>
              <a:defRPr sz="1800">
                <a:solidFill>
                  <a:srgbClr val="000000"/>
                </a:solidFill>
              </a:defRPr>
            </a:pPr>
            <a:r>
              <a:rPr sz="2232">
                <a:solidFill>
                  <a:srgbClr val="FFFFFF"/>
                </a:solidFill>
              </a:rPr>
              <a:t>Key Concept 7.3 “Global conflicts over resources, territories, and ideologies renewed debates over the nation’s values and its role in the world, while simultaneously propelling the United States into a dominant international military, political, cultural, and economic position.”</a:t>
            </a:r>
            <a:endParaRPr sz="2232">
              <a:solidFill>
                <a:srgbClr val="FFFFFF"/>
              </a:solidFill>
            </a:endParaRPr>
          </a:p>
          <a:p>
            <a:pPr lvl="1" marL="669290" indent="-314959" defTabSz="283463">
              <a:spcBef>
                <a:spcPts val="100"/>
              </a:spcBef>
              <a:buFont typeface="Verdana"/>
              <a:buBlip>
                <a:blip r:embed="rId2"/>
              </a:buBlip>
              <a:defRPr sz="1800">
                <a:solidFill>
                  <a:srgbClr val="000000"/>
                </a:solidFill>
              </a:defRPr>
            </a:pPr>
            <a:r>
              <a:rPr sz="1984">
                <a:solidFill>
                  <a:srgbClr val="FFFFFF"/>
                </a:solidFill>
              </a:rPr>
              <a:t>Page  67 of the Curriculum Framework</a:t>
            </a:r>
            <a:endParaRPr sz="1984">
              <a:solidFill>
                <a:srgbClr val="FFFFFF"/>
              </a:solidFill>
            </a:endParaRPr>
          </a:p>
          <a:p>
            <a:pPr lvl="0" marL="354329" indent="-354329" defTabSz="283463">
              <a:spcBef>
                <a:spcPts val="2200"/>
              </a:spcBef>
              <a:buBlip>
                <a:blip r:embed="rId2"/>
              </a:buBlip>
              <a:defRPr sz="1800">
                <a:solidFill>
                  <a:srgbClr val="000000"/>
                </a:solidFill>
              </a:defRPr>
            </a:pPr>
            <a:r>
              <a:rPr sz="2232">
                <a:solidFill>
                  <a:srgbClr val="FFFFFF"/>
                </a:solidFill>
              </a:rPr>
              <a:t>Big Idea Questions: </a:t>
            </a:r>
            <a:endParaRPr sz="2232">
              <a:solidFill>
                <a:srgbClr val="FFFFFF"/>
              </a:solidFill>
            </a:endParaRPr>
          </a:p>
          <a:p>
            <a:pPr lvl="1" marL="669290" indent="-314959" defTabSz="283463">
              <a:spcBef>
                <a:spcPts val="100"/>
              </a:spcBef>
              <a:buFont typeface="Verdana"/>
              <a:buBlip>
                <a:blip r:embed="rId2"/>
              </a:buBlip>
              <a:defRPr sz="1800">
                <a:solidFill>
                  <a:srgbClr val="000000"/>
                </a:solidFill>
              </a:defRPr>
            </a:pPr>
            <a:r>
              <a:rPr sz="1984">
                <a:solidFill>
                  <a:srgbClr val="FFFFFF"/>
                </a:solidFill>
              </a:rPr>
              <a:t>What were arguments for US expansion overseas in the late 19th, early 20th centuries?</a:t>
            </a:r>
            <a:endParaRPr sz="1984">
              <a:solidFill>
                <a:srgbClr val="FFFFFF"/>
              </a:solidFill>
            </a:endParaRPr>
          </a:p>
          <a:p>
            <a:pPr lvl="1" marL="669290" indent="-314959" defTabSz="283463">
              <a:spcBef>
                <a:spcPts val="100"/>
              </a:spcBef>
              <a:buFont typeface="Verdana"/>
              <a:buBlip>
                <a:blip r:embed="rId2"/>
              </a:buBlip>
              <a:defRPr sz="1800">
                <a:solidFill>
                  <a:srgbClr val="000000"/>
                </a:solidFill>
              </a:defRPr>
            </a:pPr>
            <a:r>
              <a:rPr sz="1984">
                <a:solidFill>
                  <a:srgbClr val="FFFFFF"/>
                </a:solidFill>
              </a:rPr>
              <a:t>How did WWI challenge the US’ tradition of neutrality? What ways did the US change its views and remain the same? </a:t>
            </a:r>
            <a:endParaRPr sz="1984">
              <a:solidFill>
                <a:srgbClr val="FFFFFF"/>
              </a:solidFill>
            </a:endParaRPr>
          </a:p>
          <a:p>
            <a:pPr lvl="1" marL="669290" indent="-314959" defTabSz="283463">
              <a:spcBef>
                <a:spcPts val="100"/>
              </a:spcBef>
              <a:buFont typeface="Verdana"/>
              <a:buBlip>
                <a:blip r:embed="rId2"/>
              </a:buBlip>
              <a:defRPr sz="1800">
                <a:solidFill>
                  <a:srgbClr val="000000"/>
                </a:solidFill>
              </a:defRPr>
            </a:pPr>
            <a:r>
              <a:rPr sz="1984">
                <a:solidFill>
                  <a:srgbClr val="FFFFFF"/>
                </a:solidFill>
              </a:rPr>
              <a:t>What impacts did WWII have on the US position in the world?</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3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1" fill="hold">
                                  <p:stCondLst>
                                    <p:cond delay="0"/>
                                  </p:stCondLst>
                                  <p:iterate type="el" backwards="0">
                                    <p:tmAbs val="0"/>
                                  </p:iterate>
                                  <p:childTnLst>
                                    <p:set>
                                      <p:cBhvr>
                                        <p:cTn id="14" fill="hold"/>
                                        <p:tgtEl>
                                          <p:spTgt spid="38">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xfrm>
            <a:off x="1270000" y="203200"/>
            <a:ext cx="10464800" cy="2052638"/>
          </a:xfrm>
          <a:prstGeom prst="rect">
            <a:avLst/>
          </a:prstGeom>
        </p:spPr>
        <p:txBody>
          <a:bodyPr/>
          <a:lstStyle/>
          <a:p>
            <a:pPr lvl="0">
              <a:defRPr sz="1800">
                <a:solidFill>
                  <a:srgbClr val="000000"/>
                </a:solidFill>
              </a:defRPr>
            </a:pPr>
            <a:r>
              <a:rPr sz="7200">
                <a:solidFill>
                  <a:srgbClr val="FFFFFF"/>
                </a:solidFill>
              </a:rPr>
              <a:t>Key Concept 7.3, I</a:t>
            </a:r>
          </a:p>
        </p:txBody>
      </p:sp>
      <p:sp>
        <p:nvSpPr>
          <p:cNvPr id="41" name="Shape 41"/>
          <p:cNvSpPr/>
          <p:nvPr>
            <p:ph type="body" idx="1"/>
          </p:nvPr>
        </p:nvSpPr>
        <p:spPr>
          <a:xfrm>
            <a:off x="1270000" y="2159000"/>
            <a:ext cx="10464800" cy="6350000"/>
          </a:xfrm>
          <a:prstGeom prst="rect">
            <a:avLst/>
          </a:prstGeom>
        </p:spPr>
        <p:txBody>
          <a:bodyPr/>
          <a:lstStyle/>
          <a:p>
            <a:pPr lvl="0" marL="308610" indent="-308610" defTabSz="246888">
              <a:spcBef>
                <a:spcPts val="1900"/>
              </a:spcBef>
              <a:buBlip>
                <a:blip r:embed="rId2"/>
              </a:buBlip>
              <a:defRPr sz="1800">
                <a:solidFill>
                  <a:srgbClr val="000000"/>
                </a:solidFill>
              </a:defRPr>
            </a:pPr>
            <a:r>
              <a:rPr sz="1944">
                <a:solidFill>
                  <a:srgbClr val="FFFFFF"/>
                </a:solidFill>
              </a:rPr>
              <a:t>Key Concept 7.3, I “Many Americans began to advocate overseas expansionism the late 19th century, leading to new territorial ambitions and acquisitions in the Western Hemisphere and the Pacific.”</a:t>
            </a:r>
            <a:endParaRPr sz="1944">
              <a:solidFill>
                <a:srgbClr val="FFFFFF"/>
              </a:solidFill>
            </a:endParaRPr>
          </a:p>
          <a:p>
            <a:pPr lvl="1" marL="617220" indent="-308610" defTabSz="246888">
              <a:spcBef>
                <a:spcPts val="1900"/>
              </a:spcBef>
              <a:buBlip>
                <a:blip r:embed="rId2"/>
              </a:buBlip>
              <a:defRPr sz="1800">
                <a:solidFill>
                  <a:srgbClr val="000000"/>
                </a:solidFill>
              </a:defRPr>
            </a:pPr>
            <a:r>
              <a:rPr sz="1944">
                <a:solidFill>
                  <a:srgbClr val="FFFFFF"/>
                </a:solidFill>
              </a:rPr>
              <a:t>pg 70</a:t>
            </a:r>
            <a:endParaRPr sz="1944">
              <a:solidFill>
                <a:srgbClr val="FFFFFF"/>
              </a:solidFill>
            </a:endParaRPr>
          </a:p>
          <a:p>
            <a:pPr lvl="0" marL="308610" indent="-308610" defTabSz="246888">
              <a:spcBef>
                <a:spcPts val="1900"/>
              </a:spcBef>
              <a:buBlip>
                <a:blip r:embed="rId2"/>
              </a:buBlip>
              <a:defRPr sz="1800">
                <a:solidFill>
                  <a:srgbClr val="000000"/>
                </a:solidFill>
              </a:defRPr>
            </a:pPr>
            <a:r>
              <a:rPr sz="1944">
                <a:solidFill>
                  <a:srgbClr val="FFFFFF"/>
                </a:solidFill>
              </a:rPr>
              <a:t>A: Arguments for US expansion of culture and norms</a:t>
            </a:r>
            <a:endParaRPr sz="1944">
              <a:solidFill>
                <a:srgbClr val="FFFFFF"/>
              </a:solidFill>
            </a:endParaRPr>
          </a:p>
          <a:p>
            <a:pPr lvl="1" marL="617220" indent="-308610" defTabSz="246888">
              <a:spcBef>
                <a:spcPts val="1900"/>
              </a:spcBef>
              <a:buBlip>
                <a:blip r:embed="rId2"/>
              </a:buBlip>
              <a:defRPr sz="1800">
                <a:solidFill>
                  <a:srgbClr val="000000"/>
                </a:solidFill>
              </a:defRPr>
            </a:pPr>
            <a:r>
              <a:rPr sz="1944">
                <a:solidFill>
                  <a:srgbClr val="FFFFFF"/>
                </a:solidFill>
              </a:rPr>
              <a:t>Perception that the frontier was “closed”</a:t>
            </a:r>
            <a:endParaRPr sz="1944">
              <a:solidFill>
                <a:srgbClr val="FFFFFF"/>
              </a:solidFill>
            </a:endParaRPr>
          </a:p>
          <a:p>
            <a:pPr lvl="2" marL="925830" indent="-308610" defTabSz="246888">
              <a:spcBef>
                <a:spcPts val="1900"/>
              </a:spcBef>
              <a:buBlip>
                <a:blip r:embed="rId2"/>
              </a:buBlip>
              <a:defRPr sz="1800">
                <a:solidFill>
                  <a:srgbClr val="000000"/>
                </a:solidFill>
              </a:defRPr>
            </a:pPr>
            <a:r>
              <a:rPr sz="1944">
                <a:solidFill>
                  <a:srgbClr val="FFFFFF"/>
                </a:solidFill>
              </a:rPr>
              <a:t>1890 census - Frederick Jackson Turner, many Americans believed opportunities dried up</a:t>
            </a:r>
            <a:endParaRPr sz="1944">
              <a:solidFill>
                <a:srgbClr val="FFFFFF"/>
              </a:solidFill>
            </a:endParaRPr>
          </a:p>
          <a:p>
            <a:pPr lvl="1" marL="617220" indent="-308610" defTabSz="246888">
              <a:spcBef>
                <a:spcPts val="1900"/>
              </a:spcBef>
              <a:buBlip>
                <a:blip r:embed="rId2"/>
              </a:buBlip>
              <a:defRPr sz="1800">
                <a:solidFill>
                  <a:srgbClr val="000000"/>
                </a:solidFill>
              </a:defRPr>
            </a:pPr>
            <a:r>
              <a:rPr sz="1944">
                <a:solidFill>
                  <a:srgbClr val="FFFFFF"/>
                </a:solidFill>
              </a:rPr>
              <a:t>Economic motives - American companies sought markets overseas - US plantation owners in HI</a:t>
            </a:r>
            <a:endParaRPr sz="1944">
              <a:solidFill>
                <a:srgbClr val="FFFFFF"/>
              </a:solidFill>
            </a:endParaRPr>
          </a:p>
          <a:p>
            <a:pPr lvl="1" marL="617220" indent="-308610" defTabSz="246888">
              <a:spcBef>
                <a:spcPts val="1900"/>
              </a:spcBef>
              <a:buBlip>
                <a:blip r:embed="rId2"/>
              </a:buBlip>
              <a:defRPr sz="1800">
                <a:solidFill>
                  <a:srgbClr val="000000"/>
                </a:solidFill>
              </a:defRPr>
            </a:pPr>
            <a:r>
              <a:rPr sz="1944">
                <a:solidFill>
                  <a:srgbClr val="FFFFFF"/>
                </a:solidFill>
              </a:rPr>
              <a:t>Competition with other European imperialist ventures</a:t>
            </a:r>
            <a:endParaRPr sz="1944">
              <a:solidFill>
                <a:srgbClr val="FFFFFF"/>
              </a:solidFill>
            </a:endParaRPr>
          </a:p>
          <a:p>
            <a:pPr lvl="1" marL="617220" indent="-308610" defTabSz="246888">
              <a:spcBef>
                <a:spcPts val="1900"/>
              </a:spcBef>
              <a:buBlip>
                <a:blip r:embed="rId2"/>
              </a:buBlip>
              <a:defRPr sz="1800">
                <a:solidFill>
                  <a:srgbClr val="000000"/>
                </a:solidFill>
              </a:defRPr>
            </a:pPr>
            <a:r>
              <a:rPr sz="1944">
                <a:solidFill>
                  <a:srgbClr val="FFFFFF"/>
                </a:solidFill>
              </a:rPr>
              <a:t>Racial theories - some sought to “Civilize” nonwhite nations</a:t>
            </a:r>
          </a:p>
        </p:txBody>
      </p:sp>
      <p:pic>
        <p:nvPicPr>
          <p:cNvPr id="42" name="Frederick_Jackson_Turner.jpg"/>
          <p:cNvPicPr/>
          <p:nvPr/>
        </p:nvPicPr>
        <p:blipFill>
          <a:blip r:embed="rId3">
            <a:extLst/>
          </a:blip>
          <a:stretch>
            <a:fillRect/>
          </a:stretch>
        </p:blipFill>
        <p:spPr>
          <a:xfrm>
            <a:off x="9607550" y="2006600"/>
            <a:ext cx="2489200" cy="3378200"/>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4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1" fill="hold">
                                  <p:stCondLst>
                                    <p:cond delay="0"/>
                                  </p:stCondLst>
                                  <p:iterate type="el" backwards="0">
                                    <p:tmAbs val="0"/>
                                  </p:iterate>
                                  <p:childTnLst>
                                    <p:set>
                                      <p:cBhvr>
                                        <p:cTn id="14" fill="hold"/>
                                        <p:tgtEl>
                                          <p:spTgt spid="41">
                                            <p:txEl>
                                              <p:pRg st="4" end="4"/>
                                            </p:txEl>
                                          </p:spTgt>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0" presetID="1" grpId="2" fill="hold">
                                  <p:stCondLst>
                                    <p:cond delay="0"/>
                                  </p:stCondLst>
                                  <p:iterate type="el" backwards="0">
                                    <p:tmAbs val="0"/>
                                  </p:iterate>
                                  <p:childTnLst>
                                    <p:set>
                                      <p:cBhvr>
                                        <p:cTn id="17" fill="hold"/>
                                        <p:tgtEl>
                                          <p:spTgt spid="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1" fill="hold">
                                  <p:stCondLst>
                                    <p:cond delay="0"/>
                                  </p:stCondLst>
                                  <p:iterate type="el" backwards="0">
                                    <p:tmAbs val="0"/>
                                  </p:iterate>
                                  <p:childTnLst>
                                    <p:set>
                                      <p:cBhvr>
                                        <p:cTn id="21" fill="hold"/>
                                        <p:tgtEl>
                                          <p:spTgt spid="41">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nodeType="clickEffect" presetClass="entr" presetSubtype="0" presetID="1" grpId="1" fill="hold">
                                  <p:stCondLst>
                                    <p:cond delay="0"/>
                                  </p:stCondLst>
                                  <p:iterate type="el" backwards="0">
                                    <p:tmAbs val="0"/>
                                  </p:iterate>
                                  <p:childTnLst>
                                    <p:set>
                                      <p:cBhvr>
                                        <p:cTn id="25" fill="hold"/>
                                        <p:tgtEl>
                                          <p:spTgt spid="41">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0" presetID="1" grpId="1" fill="hold">
                                  <p:stCondLst>
                                    <p:cond delay="0"/>
                                  </p:stCondLst>
                                  <p:iterate type="el" backwards="0">
                                    <p:tmAbs val="0"/>
                                  </p:iterate>
                                  <p:childTnLst>
                                    <p:set>
                                      <p:cBhvr>
                                        <p:cTn id="29" fill="hold"/>
                                        <p:tgtEl>
                                          <p:spTgt spid="41">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2"/>
      <p:bldP build="p" bldLvl="5" animBg="1" rev="0" advAuto="0" spid="41"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1270000" y="203200"/>
            <a:ext cx="10464800" cy="2052638"/>
          </a:xfrm>
          <a:prstGeom prst="rect">
            <a:avLst/>
          </a:prstGeom>
        </p:spPr>
        <p:txBody>
          <a:bodyPr/>
          <a:lstStyle/>
          <a:p>
            <a:pPr lvl="0">
              <a:defRPr sz="1800">
                <a:solidFill>
                  <a:srgbClr val="000000"/>
                </a:solidFill>
              </a:defRPr>
            </a:pPr>
            <a:r>
              <a:rPr sz="7200">
                <a:solidFill>
                  <a:srgbClr val="FFFFFF"/>
                </a:solidFill>
              </a:rPr>
              <a:t>Key Concept 7.3, I</a:t>
            </a:r>
          </a:p>
        </p:txBody>
      </p:sp>
      <p:sp>
        <p:nvSpPr>
          <p:cNvPr id="45" name="Shape 45"/>
          <p:cNvSpPr/>
          <p:nvPr>
            <p:ph type="body" idx="1"/>
          </p:nvPr>
        </p:nvSpPr>
        <p:spPr>
          <a:xfrm>
            <a:off x="1270000" y="2159000"/>
            <a:ext cx="10464800" cy="6350000"/>
          </a:xfrm>
          <a:prstGeom prst="rect">
            <a:avLst/>
          </a:prstGeom>
        </p:spPr>
        <p:txBody>
          <a:bodyPr/>
          <a:lstStyle/>
          <a:p>
            <a:pPr lvl="0" marL="297179" indent="-297179" defTabSz="237743">
              <a:spcBef>
                <a:spcPts val="1800"/>
              </a:spcBef>
              <a:buBlip>
                <a:blip r:embed="rId2"/>
              </a:buBlip>
              <a:defRPr sz="1800">
                <a:solidFill>
                  <a:srgbClr val="000000"/>
                </a:solidFill>
              </a:defRPr>
            </a:pPr>
            <a:endParaRPr sz="1871">
              <a:solidFill>
                <a:srgbClr val="FFFFFF"/>
              </a:solidFill>
            </a:endParaRPr>
          </a:p>
          <a:p>
            <a:pPr lvl="0" marL="297179" indent="-297179" defTabSz="237743">
              <a:spcBef>
                <a:spcPts val="1800"/>
              </a:spcBef>
              <a:buBlip>
                <a:blip r:embed="rId2"/>
              </a:buBlip>
              <a:defRPr sz="1800">
                <a:solidFill>
                  <a:srgbClr val="000000"/>
                </a:solidFill>
              </a:defRPr>
            </a:pPr>
            <a:r>
              <a:rPr sz="1871">
                <a:solidFill>
                  <a:srgbClr val="FFFFFF"/>
                </a:solidFill>
              </a:rPr>
              <a:t>B: Spanish American War (1898)</a:t>
            </a:r>
            <a:endParaRPr sz="1871">
              <a:solidFill>
                <a:srgbClr val="FFFFFF"/>
              </a:solidFill>
            </a:endParaRPr>
          </a:p>
          <a:p>
            <a:pPr lvl="1" marL="594359" indent="-297179" defTabSz="237743">
              <a:spcBef>
                <a:spcPts val="1800"/>
              </a:spcBef>
              <a:buBlip>
                <a:blip r:embed="rId2"/>
              </a:buBlip>
              <a:defRPr sz="1800">
                <a:solidFill>
                  <a:srgbClr val="000000"/>
                </a:solidFill>
              </a:defRPr>
            </a:pPr>
            <a:r>
              <a:rPr sz="1871">
                <a:solidFill>
                  <a:srgbClr val="FFFFFF"/>
                </a:solidFill>
              </a:rPr>
              <a:t>US defeated the Spanish in 4 months</a:t>
            </a:r>
            <a:endParaRPr sz="1871">
              <a:solidFill>
                <a:srgbClr val="FFFFFF"/>
              </a:solidFill>
            </a:endParaRPr>
          </a:p>
          <a:p>
            <a:pPr lvl="1" marL="594359" indent="-297179" defTabSz="237743">
              <a:spcBef>
                <a:spcPts val="1800"/>
              </a:spcBef>
              <a:buBlip>
                <a:blip r:embed="rId2"/>
              </a:buBlip>
              <a:defRPr sz="1800">
                <a:solidFill>
                  <a:srgbClr val="000000"/>
                </a:solidFill>
              </a:defRPr>
            </a:pPr>
            <a:r>
              <a:rPr sz="1871">
                <a:solidFill>
                  <a:srgbClr val="FFFFFF"/>
                </a:solidFill>
              </a:rPr>
              <a:t>Causes - Maine, Yellow Journalism, De Lome letter</a:t>
            </a:r>
            <a:endParaRPr sz="1871">
              <a:solidFill>
                <a:srgbClr val="FFFFFF"/>
              </a:solidFill>
            </a:endParaRPr>
          </a:p>
          <a:p>
            <a:pPr lvl="1" marL="594359" indent="-297179" defTabSz="237743">
              <a:spcBef>
                <a:spcPts val="1800"/>
              </a:spcBef>
              <a:buBlip>
                <a:blip r:embed="rId2"/>
              </a:buBlip>
              <a:defRPr sz="1800">
                <a:solidFill>
                  <a:srgbClr val="000000"/>
                </a:solidFill>
              </a:defRPr>
            </a:pPr>
            <a:r>
              <a:rPr sz="1871">
                <a:solidFill>
                  <a:srgbClr val="FFFFFF"/>
                </a:solidFill>
              </a:rPr>
              <a:t>US gained many territories - Cuba, Guam, Puerto Rico, and the Philippines</a:t>
            </a:r>
            <a:endParaRPr sz="1871">
              <a:solidFill>
                <a:srgbClr val="FFFFFF"/>
              </a:solidFill>
            </a:endParaRPr>
          </a:p>
          <a:p>
            <a:pPr lvl="1" marL="594359" indent="-297179" defTabSz="237743">
              <a:spcBef>
                <a:spcPts val="1800"/>
              </a:spcBef>
              <a:buBlip>
                <a:blip r:embed="rId2"/>
              </a:buBlip>
              <a:defRPr sz="1800">
                <a:solidFill>
                  <a:srgbClr val="000000"/>
                </a:solidFill>
              </a:defRPr>
            </a:pPr>
            <a:r>
              <a:rPr sz="1871">
                <a:solidFill>
                  <a:srgbClr val="FFFFFF"/>
                </a:solidFill>
              </a:rPr>
              <a:t>Effects of the war:</a:t>
            </a:r>
            <a:endParaRPr sz="1871">
              <a:solidFill>
                <a:srgbClr val="FFFFFF"/>
              </a:solidFill>
            </a:endParaRPr>
          </a:p>
          <a:p>
            <a:pPr lvl="2" marL="891539" indent="-297179" defTabSz="237743">
              <a:spcBef>
                <a:spcPts val="1800"/>
              </a:spcBef>
              <a:buBlip>
                <a:blip r:embed="rId2"/>
              </a:buBlip>
              <a:defRPr sz="1800">
                <a:solidFill>
                  <a:srgbClr val="000000"/>
                </a:solidFill>
              </a:defRPr>
            </a:pPr>
            <a:r>
              <a:rPr sz="1871">
                <a:solidFill>
                  <a:srgbClr val="FFFFFF"/>
                </a:solidFill>
              </a:rPr>
              <a:t>US presence in the Caribbean and Latin America increased significantly (Roosevelt Corollary)</a:t>
            </a:r>
            <a:endParaRPr sz="1871">
              <a:solidFill>
                <a:srgbClr val="FFFFFF"/>
              </a:solidFill>
            </a:endParaRPr>
          </a:p>
          <a:p>
            <a:pPr lvl="2" marL="891539" indent="-297179" defTabSz="237743">
              <a:spcBef>
                <a:spcPts val="1800"/>
              </a:spcBef>
              <a:buBlip>
                <a:blip r:embed="rId2"/>
              </a:buBlip>
              <a:defRPr sz="1800">
                <a:solidFill>
                  <a:srgbClr val="000000"/>
                </a:solidFill>
              </a:defRPr>
            </a:pPr>
            <a:r>
              <a:rPr sz="1871">
                <a:solidFill>
                  <a:srgbClr val="FFFFFF"/>
                </a:solidFill>
              </a:rPr>
              <a:t>Protracted insurrection in the Philippines - Emilio Aguinaldo - guerrilla warfare </a:t>
            </a:r>
            <a:endParaRPr sz="1871">
              <a:solidFill>
                <a:srgbClr val="FFFFFF"/>
              </a:solidFill>
            </a:endParaRPr>
          </a:p>
          <a:p>
            <a:pPr lvl="2" marL="891539" indent="-297179" defTabSz="237743">
              <a:spcBef>
                <a:spcPts val="1800"/>
              </a:spcBef>
              <a:buBlip>
                <a:blip r:embed="rId2"/>
              </a:buBlip>
              <a:defRPr sz="1800">
                <a:solidFill>
                  <a:srgbClr val="000000"/>
                </a:solidFill>
              </a:defRPr>
            </a:pPr>
            <a:r>
              <a:rPr sz="1871">
                <a:solidFill>
                  <a:srgbClr val="FFFFFF"/>
                </a:solidFill>
              </a:rPr>
              <a:t>Increased involvement in Asia - Open Door Policy in China</a:t>
            </a:r>
          </a:p>
        </p:txBody>
      </p:sp>
      <p:pic>
        <p:nvPicPr>
          <p:cNvPr id="46" name="800px-Independence_Seaport_Museum_224.jpg"/>
          <p:cNvPicPr/>
          <p:nvPr/>
        </p:nvPicPr>
        <p:blipFill>
          <a:blip r:embed="rId3">
            <a:extLst/>
          </a:blip>
          <a:stretch>
            <a:fillRect/>
          </a:stretch>
        </p:blipFill>
        <p:spPr>
          <a:xfrm>
            <a:off x="7818218" y="1225550"/>
            <a:ext cx="3745132" cy="2766716"/>
          </a:xfrm>
          <a:prstGeom prst="rect">
            <a:avLst/>
          </a:prstGeom>
          <a:ln w="88900">
            <a:miter lim="400000"/>
          </a:ln>
        </p:spPr>
      </p:pic>
      <p:pic>
        <p:nvPicPr>
          <p:cNvPr id="47" name="Emilio_Aguinaldo_(ca._1898).jpg"/>
          <p:cNvPicPr/>
          <p:nvPr/>
        </p:nvPicPr>
        <p:blipFill>
          <a:blip r:embed="rId4">
            <a:extLst/>
          </a:blip>
          <a:stretch>
            <a:fillRect/>
          </a:stretch>
        </p:blipFill>
        <p:spPr>
          <a:xfrm>
            <a:off x="1143000" y="2095500"/>
            <a:ext cx="3848100" cy="4292600"/>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5">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4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4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4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45">
                                            <p:txEl>
                                              <p:pRg st="3" end="3"/>
                                            </p:txEl>
                                          </p:spTgt>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2" fill="hold">
                                  <p:stCondLst>
                                    <p:cond delay="0"/>
                                  </p:stCondLst>
                                  <p:iterate type="el" backwards="0">
                                    <p:tmAbs val="0"/>
                                  </p:iterate>
                                  <p:childTnLst>
                                    <p:set>
                                      <p:cBhvr>
                                        <p:cTn id="23" fill="hold"/>
                                        <p:tgtEl>
                                          <p:spTgt spid="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0" presetID="1" grpId="1" fill="hold">
                                  <p:stCondLst>
                                    <p:cond delay="0"/>
                                  </p:stCondLst>
                                  <p:iterate type="el" backwards="0">
                                    <p:tmAbs val="0"/>
                                  </p:iterate>
                                  <p:childTnLst>
                                    <p:set>
                                      <p:cBhvr>
                                        <p:cTn id="27" fill="hold"/>
                                        <p:tgtEl>
                                          <p:spTgt spid="4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4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4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45">
                                            <p:txEl>
                                              <p:pRg st="7" end="7"/>
                                            </p:txEl>
                                          </p:spTgt>
                                        </p:tgtEl>
                                        <p:attrNameLst>
                                          <p:attrName>style.visibility</p:attrName>
                                        </p:attrNameLst>
                                      </p:cBhvr>
                                      <p:to>
                                        <p:strVal val="visible"/>
                                      </p:to>
                                    </p:set>
                                  </p:childTnLst>
                                </p:cTn>
                              </p:par>
                            </p:childTnLst>
                          </p:cTn>
                        </p:par>
                        <p:par>
                          <p:cTn id="40" fill="hold">
                            <p:stCondLst>
                              <p:cond delay="0"/>
                            </p:stCondLst>
                            <p:childTnLst>
                              <p:par>
                                <p:cTn id="41" nodeType="afterEffect" presetClass="entr" presetSubtype="0" presetID="1" grpId="3" fill="hold">
                                  <p:stCondLst>
                                    <p:cond delay="0"/>
                                  </p:stCondLst>
                                  <p:iterate type="el" backwards="0">
                                    <p:tmAbs val="0"/>
                                  </p:iterate>
                                  <p:childTnLst>
                                    <p:set>
                                      <p:cBhvr>
                                        <p:cTn id="42" fill="hold"/>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 grpId="1" fill="hold">
                                  <p:stCondLst>
                                    <p:cond delay="0"/>
                                  </p:stCondLst>
                                  <p:iterate type="el" backwards="0">
                                    <p:tmAbs val="0"/>
                                  </p:iterate>
                                  <p:childTnLst>
                                    <p:set>
                                      <p:cBhvr>
                                        <p:cTn id="46" fill="hold"/>
                                        <p:tgtEl>
                                          <p:spTgt spid="45">
                                            <p:txEl>
                                              <p:pRg st="8" end="8"/>
                                            </p:txEl>
                                          </p:spTgt>
                                        </p:tgtEl>
                                        <p:attrNameLst>
                                          <p:attrName>style.visibility</p:attrName>
                                        </p:attrNameLst>
                                      </p:cBhvr>
                                      <p:to>
                                        <p:strVal val="visible"/>
                                      </p:to>
                                    </p:set>
                                  </p:childTnLst>
                                </p:cTn>
                              </p:par>
                            </p:childTnLst>
                          </p:cTn>
                        </p:par>
                        <p:par>
                          <p:cTn id="47" fill="hold">
                            <p:stCondLst>
                              <p:cond delay="0"/>
                            </p:stCondLst>
                            <p:childTnLst>
                              <p:par>
                                <p:cTn id="48" nodeType="afterEffect" presetClass="exit" presetSubtype="0" presetID="1" grpId="4" fill="hold">
                                  <p:stCondLst>
                                    <p:cond delay="0"/>
                                  </p:stCondLst>
                                  <p:iterate type="el" backwards="0">
                                    <p:tmAbs val="0"/>
                                  </p:iterate>
                                  <p:childTnLst>
                                    <p:set>
                                      <p:cBhvr>
                                        <p:cTn id="49" fill="hold">
                                          <p:stCondLst>
                                            <p:cond delay="0"/>
                                          </p:stCondLst>
                                        </p:cTn>
                                        <p:tgtEl>
                                          <p:spTgt spid="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5" grpId="1"/>
      <p:bldP build="whole" bldLvl="1" animBg="1" rev="0" advAuto="0" spid="46" grpId="2"/>
      <p:bldP build="whole" bldLvl="1" animBg="1" rev="0" advAuto="0" spid="47" grpId="3"/>
      <p:bldP build="whole" bldLvl="1" animBg="1" rev="0" advAuto="0" spid="47"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1270000" y="203200"/>
            <a:ext cx="10464800" cy="2052638"/>
          </a:xfrm>
          <a:prstGeom prst="rect">
            <a:avLst/>
          </a:prstGeom>
        </p:spPr>
        <p:txBody>
          <a:bodyPr/>
          <a:lstStyle/>
          <a:p>
            <a:pPr lvl="0">
              <a:defRPr sz="1800">
                <a:solidFill>
                  <a:srgbClr val="000000"/>
                </a:solidFill>
              </a:defRPr>
            </a:pPr>
            <a:r>
              <a:rPr sz="7200">
                <a:solidFill>
                  <a:srgbClr val="FFFFFF"/>
                </a:solidFill>
              </a:rPr>
              <a:t>Key Concept 7.3, I</a:t>
            </a:r>
          </a:p>
        </p:txBody>
      </p:sp>
      <p:sp>
        <p:nvSpPr>
          <p:cNvPr id="50" name="Shape 50"/>
          <p:cNvSpPr/>
          <p:nvPr>
            <p:ph type="body" idx="1"/>
          </p:nvPr>
        </p:nvSpPr>
        <p:spPr>
          <a:xfrm>
            <a:off x="1270000" y="2159000"/>
            <a:ext cx="10464800" cy="7081143"/>
          </a:xfrm>
          <a:prstGeom prst="rect">
            <a:avLst/>
          </a:prstGeom>
        </p:spPr>
        <p:txBody>
          <a:bodyPr/>
          <a:lstStyle/>
          <a:p>
            <a:pPr lvl="0" marL="280035" indent="-280035" defTabSz="224027">
              <a:spcBef>
                <a:spcPts val="1700"/>
              </a:spcBef>
              <a:buBlip>
                <a:blip r:embed="rId2"/>
              </a:buBlip>
              <a:defRPr sz="1800">
                <a:solidFill>
                  <a:srgbClr val="000000"/>
                </a:solidFill>
              </a:defRPr>
            </a:pPr>
            <a:r>
              <a:rPr sz="1764">
                <a:solidFill>
                  <a:srgbClr val="FFFFFF"/>
                </a:solidFill>
              </a:rPr>
              <a:t>C: Debates emerged over America’s role in the world:</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Imperialists:</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Advocated US expansion, “Civilize” non-“civilized” areas of the world, spread Christianity, gain markets</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Anti-imperialists:</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Anti-Imperialist League - Mark Twain, Samuel Gompers, Presidents of Harvard and Stanford, William Jennings Bryan</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Against acquisition of territories - violated “consent of governed”</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Interventionists (WWII):</a:t>
            </a:r>
            <a:endParaRPr sz="1764">
              <a:solidFill>
                <a:srgbClr val="FFFFFF"/>
              </a:solidFill>
            </a:endParaRPr>
          </a:p>
          <a:p>
            <a:pPr lvl="3" marL="1120140" indent="-280035" defTabSz="224027">
              <a:spcBef>
                <a:spcPts val="1700"/>
              </a:spcBef>
              <a:buBlip>
                <a:blip r:embed="rId2"/>
              </a:buBlip>
              <a:defRPr sz="1800">
                <a:solidFill>
                  <a:srgbClr val="000000"/>
                </a:solidFill>
              </a:defRPr>
            </a:pPr>
            <a:r>
              <a:rPr sz="1764">
                <a:solidFill>
                  <a:srgbClr val="FFFFFF"/>
                </a:solidFill>
              </a:rPr>
              <a:t>Committee to Defend America- advocated aid to allies, especially Great Britain</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Isolationists: </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America First Committee - AGAINST US intervention in WWII</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Charles Lindbergh, Robert Taft (Ohio)</a:t>
            </a:r>
          </a:p>
        </p:txBody>
      </p:sp>
      <p:pic>
        <p:nvPicPr>
          <p:cNvPr id="51" name="467px-Twain1909.jpg"/>
          <p:cNvPicPr/>
          <p:nvPr/>
        </p:nvPicPr>
        <p:blipFill>
          <a:blip r:embed="rId3">
            <a:extLst/>
          </a:blip>
          <a:stretch>
            <a:fillRect/>
          </a:stretch>
        </p:blipFill>
        <p:spPr>
          <a:xfrm>
            <a:off x="9707957" y="1098550"/>
            <a:ext cx="2788843" cy="3577123"/>
          </a:xfrm>
          <a:prstGeom prst="rect">
            <a:avLst/>
          </a:prstGeom>
          <a:ln w="88900">
            <a:miter lim="400000"/>
          </a:ln>
        </p:spPr>
      </p:pic>
      <p:pic>
        <p:nvPicPr>
          <p:cNvPr id="52" name="476px-Charles_Lindbergh_and_the_Spirit_of_Saint_Louis_(Crisco_restoration,_with_wings).jpg"/>
          <p:cNvPicPr/>
          <p:nvPr/>
        </p:nvPicPr>
        <p:blipFill>
          <a:blip r:embed="rId4">
            <a:extLst/>
          </a:blip>
          <a:stretch>
            <a:fillRect/>
          </a:stretch>
        </p:blipFill>
        <p:spPr>
          <a:xfrm>
            <a:off x="1626596" y="2870200"/>
            <a:ext cx="3408954" cy="4297001"/>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5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50">
                                            <p:txEl>
                                              <p:pRg st="4" end="4"/>
                                            </p:txEl>
                                          </p:spTgt>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2" fill="hold">
                                  <p:stCondLst>
                                    <p:cond delay="0"/>
                                  </p:stCondLst>
                                  <p:iterate type="el" backwards="0">
                                    <p:tmAbs val="0"/>
                                  </p:iterate>
                                  <p:childTnLst>
                                    <p:set>
                                      <p:cBhvr>
                                        <p:cTn id="27" fill="hold"/>
                                        <p:tgtEl>
                                          <p:spTgt spid="5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50">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50">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50">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 fill="hold">
                                  <p:stCondLst>
                                    <p:cond delay="0"/>
                                  </p:stCondLst>
                                  <p:iterate type="el" backwards="0">
                                    <p:tmAbs val="0"/>
                                  </p:iterate>
                                  <p:childTnLst>
                                    <p:set>
                                      <p:cBhvr>
                                        <p:cTn id="43" fill="hold"/>
                                        <p:tgtEl>
                                          <p:spTgt spid="50">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0" presetID="1" grpId="1" fill="hold">
                                  <p:stCondLst>
                                    <p:cond delay="0"/>
                                  </p:stCondLst>
                                  <p:iterate type="el" backwards="0">
                                    <p:tmAbs val="0"/>
                                  </p:iterate>
                                  <p:childTnLst>
                                    <p:set>
                                      <p:cBhvr>
                                        <p:cTn id="47" fill="hold"/>
                                        <p:tgtEl>
                                          <p:spTgt spid="50">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nodeType="clickEffect" presetClass="entr" presetSubtype="0" presetID="1" grpId="1" fill="hold">
                                  <p:stCondLst>
                                    <p:cond delay="0"/>
                                  </p:stCondLst>
                                  <p:iterate type="el" backwards="0">
                                    <p:tmAbs val="0"/>
                                  </p:iterate>
                                  <p:childTnLst>
                                    <p:set>
                                      <p:cBhvr>
                                        <p:cTn id="51" fill="hold"/>
                                        <p:tgtEl>
                                          <p:spTgt spid="50">
                                            <p:txEl>
                                              <p:pRg st="10" end="10"/>
                                            </p:txEl>
                                          </p:spTgt>
                                        </p:tgtEl>
                                        <p:attrNameLst>
                                          <p:attrName>style.visibility</p:attrName>
                                        </p:attrNameLst>
                                      </p:cBhvr>
                                      <p:to>
                                        <p:strVal val="visible"/>
                                      </p:to>
                                    </p:set>
                                  </p:childTnLst>
                                </p:cTn>
                              </p:par>
                            </p:childTnLst>
                          </p:cTn>
                        </p:par>
                        <p:par>
                          <p:cTn id="52" fill="hold">
                            <p:stCondLst>
                              <p:cond delay="0"/>
                            </p:stCondLst>
                            <p:childTnLst>
                              <p:par>
                                <p:cTn id="53" nodeType="afterEffect" presetClass="entr" presetSubtype="0" presetID="1" grpId="3" fill="hold">
                                  <p:stCondLst>
                                    <p:cond delay="0"/>
                                  </p:stCondLst>
                                  <p:iterate type="el" backwards="0">
                                    <p:tmAbs val="0"/>
                                  </p:iterate>
                                  <p:childTnLst>
                                    <p:set>
                                      <p:cBhvr>
                                        <p:cTn id="54" fill="hold"/>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presetClass="exit" presetSubtype="0" presetID="1" grpId="4" fill="hold">
                                  <p:stCondLst>
                                    <p:cond delay="0"/>
                                  </p:stCondLst>
                                  <p:iterate type="el" backwards="0">
                                    <p:tmAbs val="0"/>
                                  </p:iterate>
                                  <p:childTnLst>
                                    <p:set>
                                      <p:cBhvr>
                                        <p:cTn id="58" fill="hold">
                                          <p:stCondLst>
                                            <p:cond delay="0"/>
                                          </p:stCondLst>
                                        </p:cTn>
                                        <p:tgtEl>
                                          <p:spTgt spid="5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 grpId="1"/>
      <p:bldP build="whole" bldLvl="1" animBg="1" rev="0" advAuto="0" spid="52" grpId="3"/>
      <p:bldP build="whole" bldLvl="1" animBg="1" rev="0" advAuto="0" spid="51" grpId="2"/>
      <p:bldP build="whole" bldLvl="1" animBg="1" rev="0" advAuto="0" spid="52"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1270000" y="203200"/>
            <a:ext cx="10464800" cy="2052638"/>
          </a:xfrm>
          <a:prstGeom prst="rect">
            <a:avLst/>
          </a:prstGeom>
        </p:spPr>
        <p:txBody>
          <a:bodyPr/>
          <a:lstStyle/>
          <a:p>
            <a:pPr lvl="0">
              <a:defRPr sz="1800">
                <a:solidFill>
                  <a:srgbClr val="000000"/>
                </a:solidFill>
              </a:defRPr>
            </a:pPr>
            <a:r>
              <a:rPr sz="7200">
                <a:solidFill>
                  <a:srgbClr val="FFFFFF"/>
                </a:solidFill>
              </a:rPr>
              <a:t>Key Concept 7.3, II</a:t>
            </a:r>
          </a:p>
        </p:txBody>
      </p:sp>
      <p:sp>
        <p:nvSpPr>
          <p:cNvPr id="55" name="Shape 55"/>
          <p:cNvSpPr/>
          <p:nvPr>
            <p:ph type="body" idx="1"/>
          </p:nvPr>
        </p:nvSpPr>
        <p:spPr>
          <a:xfrm>
            <a:off x="1270000" y="2159000"/>
            <a:ext cx="10464800" cy="6350000"/>
          </a:xfrm>
          <a:prstGeom prst="rect">
            <a:avLst/>
          </a:prstGeom>
        </p:spPr>
        <p:txBody>
          <a:bodyPr/>
          <a:lstStyle/>
          <a:p>
            <a:pPr lvl="0" marL="354329" indent="-354329" defTabSz="283463">
              <a:spcBef>
                <a:spcPts val="2200"/>
              </a:spcBef>
              <a:buBlip>
                <a:blip r:embed="rId2"/>
              </a:buBlip>
              <a:defRPr sz="1800">
                <a:solidFill>
                  <a:srgbClr val="000000"/>
                </a:solidFill>
              </a:defRPr>
            </a:pPr>
            <a:r>
              <a:rPr sz="2232">
                <a:solidFill>
                  <a:srgbClr val="FFFFFF"/>
                </a:solidFill>
              </a:rPr>
              <a:t>Key Concept 7.3, II “World War I and its aftermath intensified debates about the nation’s role in the world and how best to achieve national security and pursue American interests.”</a:t>
            </a:r>
            <a:endParaRPr sz="2232">
              <a:solidFill>
                <a:srgbClr val="FFFFFF"/>
              </a:solidFill>
            </a:endParaRPr>
          </a:p>
          <a:p>
            <a:pPr lvl="1" marL="708659" indent="-354329" defTabSz="283463">
              <a:spcBef>
                <a:spcPts val="2200"/>
              </a:spcBef>
              <a:buBlip>
                <a:blip r:embed="rId2"/>
              </a:buBlip>
              <a:defRPr sz="1800">
                <a:solidFill>
                  <a:srgbClr val="000000"/>
                </a:solidFill>
              </a:defRPr>
            </a:pPr>
            <a:r>
              <a:rPr sz="2232">
                <a:solidFill>
                  <a:srgbClr val="FFFFFF"/>
                </a:solidFill>
              </a:rPr>
              <a:t>pg 70</a:t>
            </a:r>
            <a:endParaRPr sz="2232">
              <a:solidFill>
                <a:srgbClr val="FFFFFF"/>
              </a:solidFill>
            </a:endParaRPr>
          </a:p>
          <a:p>
            <a:pPr lvl="0" marL="354329" indent="-354329" defTabSz="283463">
              <a:spcBef>
                <a:spcPts val="2200"/>
              </a:spcBef>
              <a:buBlip>
                <a:blip r:embed="rId2"/>
              </a:buBlip>
              <a:defRPr sz="1800">
                <a:solidFill>
                  <a:srgbClr val="000000"/>
                </a:solidFill>
              </a:defRPr>
            </a:pPr>
            <a:r>
              <a:rPr sz="2232">
                <a:solidFill>
                  <a:srgbClr val="FFFFFF"/>
                </a:solidFill>
              </a:rPr>
              <a:t>A: US was initially neutral in WWI</a:t>
            </a:r>
            <a:endParaRPr sz="2232">
              <a:solidFill>
                <a:srgbClr val="FFFFFF"/>
              </a:solidFill>
            </a:endParaRPr>
          </a:p>
          <a:p>
            <a:pPr lvl="1" marL="708659" indent="-354329" defTabSz="283463">
              <a:spcBef>
                <a:spcPts val="2200"/>
              </a:spcBef>
              <a:buBlip>
                <a:blip r:embed="rId2"/>
              </a:buBlip>
              <a:defRPr sz="1800">
                <a:solidFill>
                  <a:srgbClr val="000000"/>
                </a:solidFill>
              </a:defRPr>
            </a:pPr>
            <a:r>
              <a:rPr sz="2232">
                <a:solidFill>
                  <a:srgbClr val="FFFFFF"/>
                </a:solidFill>
              </a:rPr>
              <a:t>Upon entry, the US departed from tradition of noninvolvement in European affairs (Washington’s Farewell Address)</a:t>
            </a:r>
            <a:endParaRPr sz="2232">
              <a:solidFill>
                <a:srgbClr val="FFFFFF"/>
              </a:solidFill>
            </a:endParaRPr>
          </a:p>
          <a:p>
            <a:pPr lvl="1" marL="708659" indent="-354329" defTabSz="283463">
              <a:spcBef>
                <a:spcPts val="2200"/>
              </a:spcBef>
              <a:buBlip>
                <a:blip r:embed="rId2"/>
              </a:buBlip>
              <a:defRPr sz="1800">
                <a:solidFill>
                  <a:srgbClr val="000000"/>
                </a:solidFill>
              </a:defRPr>
            </a:pPr>
            <a:r>
              <a:rPr sz="2232">
                <a:solidFill>
                  <a:srgbClr val="FFFFFF"/>
                </a:solidFill>
              </a:rPr>
              <a:t>Wilson’s call for humanitarian and democratic principles</a:t>
            </a:r>
            <a:endParaRPr sz="2232">
              <a:solidFill>
                <a:srgbClr val="FFFFFF"/>
              </a:solidFill>
            </a:endParaRPr>
          </a:p>
          <a:p>
            <a:pPr lvl="2" marL="1062989" indent="-354329" defTabSz="283463">
              <a:spcBef>
                <a:spcPts val="2200"/>
              </a:spcBef>
              <a:buBlip>
                <a:blip r:embed="rId2"/>
              </a:buBlip>
              <a:defRPr sz="1800">
                <a:solidFill>
                  <a:srgbClr val="000000"/>
                </a:solidFill>
              </a:defRPr>
            </a:pPr>
            <a:r>
              <a:rPr sz="2232">
                <a:solidFill>
                  <a:srgbClr val="FFFFFF"/>
                </a:solidFill>
              </a:rPr>
              <a:t>14 Points</a:t>
            </a:r>
          </a:p>
        </p:txBody>
      </p:sp>
      <p:pic>
        <p:nvPicPr>
          <p:cNvPr id="56" name="Gilbert_Stuart,_George_Washington_(Lansdowne_portrait,_1796).jpg"/>
          <p:cNvPicPr/>
          <p:nvPr/>
        </p:nvPicPr>
        <p:blipFill>
          <a:blip r:embed="rId3">
            <a:extLst/>
          </a:blip>
          <a:stretch>
            <a:fillRect/>
          </a:stretch>
        </p:blipFill>
        <p:spPr>
          <a:xfrm>
            <a:off x="8101441" y="590727"/>
            <a:ext cx="3143292" cy="5047806"/>
          </a:xfrm>
          <a:prstGeom prst="rect">
            <a:avLst/>
          </a:prstGeom>
          <a:ln w="88900">
            <a:miter lim="400000"/>
          </a:ln>
        </p:spPr>
      </p:pic>
      <p:sp>
        <p:nvSpPr>
          <p:cNvPr id="57" name="Shape 57"/>
          <p:cNvSpPr/>
          <p:nvPr/>
        </p:nvSpPr>
        <p:spPr>
          <a:xfrm>
            <a:off x="5831681" y="356195"/>
            <a:ext cx="2937669" cy="1746648"/>
          </a:xfrm>
          <a:prstGeom prst="wedgeEllipseCallout">
            <a:avLst>
              <a:gd name="adj1" fmla="val 86478"/>
              <a:gd name="adj2" fmla="val 36460"/>
            </a:avLst>
          </a:pr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1900">
                <a:effectLst>
                  <a:outerShdw sx="100000" sy="100000" kx="0" ky="0" algn="b" rotWithShape="0" blurRad="63500" dist="25400" dir="2700000">
                    <a:srgbClr val="000000">
                      <a:alpha val="70000"/>
                    </a:srgbClr>
                  </a:outerShdw>
                </a:effectLst>
              </a:defRPr>
            </a:lvl1pPr>
          </a:lstStyle>
          <a:p>
            <a:pPr lvl="0">
              <a:defRPr sz="1800">
                <a:solidFill>
                  <a:srgbClr val="000000"/>
                </a:solidFill>
                <a:effectLst/>
              </a:defRPr>
            </a:pPr>
            <a:r>
              <a:rPr sz="1900">
                <a:solidFill>
                  <a:srgbClr val="FFFFFF"/>
                </a:solidFill>
                <a:effectLst>
                  <a:outerShdw sx="100000" sy="100000" kx="0" ky="0" algn="b" rotWithShape="0" blurRad="63500" dist="25400" dir="2700000">
                    <a:srgbClr val="000000">
                      <a:alpha val="70000"/>
                    </a:srgbClr>
                  </a:outerShdw>
                </a:effectLst>
              </a:rPr>
              <a:t>Stay out of entangling alliances</a:t>
            </a:r>
          </a:p>
        </p:txBody>
      </p:sp>
      <p:pic>
        <p:nvPicPr>
          <p:cNvPr id="58" name="Big_four.jpg"/>
          <p:cNvPicPr/>
          <p:nvPr/>
        </p:nvPicPr>
        <p:blipFill>
          <a:blip r:embed="rId5">
            <a:extLst/>
          </a:blip>
          <a:stretch>
            <a:fillRect/>
          </a:stretch>
        </p:blipFill>
        <p:spPr>
          <a:xfrm>
            <a:off x="1255888" y="3003550"/>
            <a:ext cx="5487812" cy="4208962"/>
          </a:xfrm>
          <a:prstGeom prst="rect">
            <a:avLst/>
          </a:prstGeom>
          <a:ln w="88900">
            <a:miter lim="400000"/>
          </a:ln>
        </p:spPr>
      </p:pic>
      <p:sp>
        <p:nvSpPr>
          <p:cNvPr id="59" name="Shape 59"/>
          <p:cNvSpPr/>
          <p:nvPr/>
        </p:nvSpPr>
        <p:spPr>
          <a:xfrm>
            <a:off x="1180355" y="1180658"/>
            <a:ext cx="3328592" cy="2760465"/>
          </a:xfrm>
          <a:prstGeom prst="wedgeEllipseCallout">
            <a:avLst>
              <a:gd name="adj1" fmla="val 75473"/>
              <a:gd name="adj2" fmla="val 55937"/>
            </a:avLst>
          </a:prstGeom>
          <a:blipFill>
            <a:blip r:embed="rId4"/>
          </a:blipFill>
          <a:ln w="12700">
            <a:miter lim="400000"/>
          </a:ln>
          <a:effectLst>
            <a:outerShdw sx="100000" sy="100000" kx="0" ky="0" algn="b" rotWithShape="0" blurRad="63500" dist="0" dir="162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300">
                <a:effectLst>
                  <a:outerShdw sx="100000" sy="100000" kx="0" ky="0" algn="b" rotWithShape="0" blurRad="63500" dist="25400" dir="2700000">
                    <a:srgbClr val="000000">
                      <a:alpha val="70000"/>
                    </a:srgbClr>
                  </a:outerShdw>
                </a:effectLst>
              </a:defRPr>
            </a:lvl1pPr>
          </a:lstStyle>
          <a:p>
            <a:pPr lvl="0">
              <a:defRPr sz="1800">
                <a:solidFill>
                  <a:srgbClr val="000000"/>
                </a:solidFill>
                <a:effectLst/>
              </a:defRPr>
            </a:pPr>
            <a:r>
              <a:rPr sz="2300">
                <a:solidFill>
                  <a:srgbClr val="FFFFFF"/>
                </a:solidFill>
                <a:effectLst>
                  <a:outerShdw sx="100000" sy="100000" kx="0" ky="0" algn="b" rotWithShape="0" blurRad="63500" dist="25400" dir="2700000">
                    <a:srgbClr val="000000">
                      <a:alpha val="70000"/>
                    </a:srgbClr>
                  </a:outerShdw>
                </a:effectLst>
              </a:rPr>
              <a:t>Sorry bro, gotta make the world safe for democracy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2" fill="hold">
                                  <p:stCondLst>
                                    <p:cond delay="0"/>
                                  </p:stCondLst>
                                  <p:iterate type="el" backwards="0">
                                    <p:tmAbs val="0"/>
                                  </p:iterate>
                                  <p:childTnLst>
                                    <p:set>
                                      <p:cBhvr>
                                        <p:cTn id="14" fill="hold"/>
                                        <p:tgtEl>
                                          <p:spTgt spid="57"/>
                                        </p:tgtEl>
                                        <p:attrNameLst>
                                          <p:attrName>style.visibility</p:attrName>
                                        </p:attrNameLst>
                                      </p:cBhvr>
                                      <p:to>
                                        <p:strVal val="visible"/>
                                      </p:to>
                                    </p:set>
                                  </p:childTnLst>
                                </p:cTn>
                              </p:par>
                            </p:childTnLst>
                          </p:cTn>
                        </p:par>
                        <p:par>
                          <p:cTn id="15" fill="hold">
                            <p:stCondLst>
                              <p:cond delay="0"/>
                            </p:stCondLst>
                            <p:childTnLst>
                              <p:par>
                                <p:cTn id="16" nodeType="afterEffect" presetClass="entr" presetSubtype="0" presetID="1" grpId="3" fill="hold">
                                  <p:stCondLst>
                                    <p:cond delay="0"/>
                                  </p:stCondLst>
                                  <p:iterate type="el" backwards="0">
                                    <p:tmAbs val="0"/>
                                  </p:iterate>
                                  <p:childTnLst>
                                    <p:set>
                                      <p:cBhvr>
                                        <p:cTn id="17" fill="hold"/>
                                        <p:tgtEl>
                                          <p:spTgt spid="5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 grpId="1" fill="hold">
                                  <p:stCondLst>
                                    <p:cond delay="0"/>
                                  </p:stCondLst>
                                  <p:iterate type="el" backwards="0">
                                    <p:tmAbs val="0"/>
                                  </p:iterate>
                                  <p:childTnLst>
                                    <p:set>
                                      <p:cBhvr>
                                        <p:cTn id="21" fill="hold"/>
                                        <p:tgtEl>
                                          <p:spTgt spid="55">
                                            <p:txEl>
                                              <p:pRg st="4" end="4"/>
                                            </p:txEl>
                                          </p:spTgt>
                                        </p:tgtEl>
                                        <p:attrNameLst>
                                          <p:attrName>style.visibility</p:attrName>
                                        </p:attrNameLst>
                                      </p:cBhvr>
                                      <p:to>
                                        <p:strVal val="visible"/>
                                      </p:to>
                                    </p:set>
                                  </p:childTnLst>
                                </p:cTn>
                              </p:par>
                            </p:childTnLst>
                          </p:cTn>
                        </p:par>
                        <p:par>
                          <p:cTn id="22" fill="hold">
                            <p:stCondLst>
                              <p:cond delay="0"/>
                            </p:stCondLst>
                            <p:childTnLst>
                              <p:par>
                                <p:cTn id="23" nodeType="afterEffect" presetClass="entr" presetSubtype="0" presetID="1" grpId="4" fill="hold">
                                  <p:stCondLst>
                                    <p:cond delay="0"/>
                                  </p:stCondLst>
                                  <p:iterate type="el" backwards="0">
                                    <p:tmAbs val="0"/>
                                  </p:iterate>
                                  <p:childTnLst>
                                    <p:set>
                                      <p:cBhvr>
                                        <p:cTn id="24" fill="hold"/>
                                        <p:tgtEl>
                                          <p:spTgt spid="59"/>
                                        </p:tgtEl>
                                        <p:attrNameLst>
                                          <p:attrName>style.visibility</p:attrName>
                                        </p:attrNameLst>
                                      </p:cBhvr>
                                      <p:to>
                                        <p:strVal val="visible"/>
                                      </p:to>
                                    </p:set>
                                  </p:childTnLst>
                                </p:cTn>
                              </p:par>
                            </p:childTnLst>
                          </p:cTn>
                        </p:par>
                        <p:par>
                          <p:cTn id="25" fill="hold">
                            <p:stCondLst>
                              <p:cond delay="0"/>
                            </p:stCondLst>
                            <p:childTnLst>
                              <p:par>
                                <p:cTn id="26" nodeType="afterEffect" presetClass="entr" presetSubtype="0" presetID="1" grpId="5" fill="hold">
                                  <p:stCondLst>
                                    <p:cond delay="0"/>
                                  </p:stCondLst>
                                  <p:iterate type="el" backwards="0">
                                    <p:tmAbs val="0"/>
                                  </p:iterate>
                                  <p:childTnLst>
                                    <p:set>
                                      <p:cBhvr>
                                        <p:cTn id="27" fill="hold"/>
                                        <p:tgtEl>
                                          <p:spTgt spid="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0" presetID="1" grpId="1" fill="hold">
                                  <p:stCondLst>
                                    <p:cond delay="0"/>
                                  </p:stCondLst>
                                  <p:iterate type="el" backwards="0">
                                    <p:tmAbs val="0"/>
                                  </p:iterate>
                                  <p:childTnLst>
                                    <p:set>
                                      <p:cBhvr>
                                        <p:cTn id="31" fill="hold"/>
                                        <p:tgtEl>
                                          <p:spTgt spid="55">
                                            <p:txEl>
                                              <p:pRg st="5" end="5"/>
                                            </p:txEl>
                                          </p:spTgt>
                                        </p:tgtEl>
                                        <p:attrNameLst>
                                          <p:attrName>style.visibility</p:attrName>
                                        </p:attrNameLst>
                                      </p:cBhvr>
                                      <p:to>
                                        <p:strVal val="visible"/>
                                      </p:to>
                                    </p:set>
                                  </p:childTnLst>
                                </p:cTn>
                              </p:par>
                            </p:childTnLst>
                          </p:cTn>
                        </p:par>
                        <p:par>
                          <p:cTn id="32" fill="hold">
                            <p:stCondLst>
                              <p:cond delay="0"/>
                            </p:stCondLst>
                            <p:childTnLst>
                              <p:par>
                                <p:cTn id="33" nodeType="afterEffect" presetClass="exit" presetSubtype="0" presetID="1" grpId="6" fill="hold">
                                  <p:stCondLst>
                                    <p:cond delay="0"/>
                                  </p:stCondLst>
                                  <p:iterate type="el" backwards="0">
                                    <p:tmAbs val="0"/>
                                  </p:iterate>
                                  <p:childTnLst>
                                    <p:set>
                                      <p:cBhvr>
                                        <p:cTn id="34" fill="hold">
                                          <p:stCondLst>
                                            <p:cond delay="0"/>
                                          </p:stCondLst>
                                        </p:cTn>
                                        <p:tgtEl>
                                          <p:spTgt spid="57"/>
                                        </p:tgtEl>
                                        <p:attrNameLst>
                                          <p:attrName>style.visibility</p:attrName>
                                        </p:attrNameLst>
                                      </p:cBhvr>
                                      <p:to>
                                        <p:strVal val="hidden"/>
                                      </p:to>
                                    </p:set>
                                  </p:childTnLst>
                                </p:cTn>
                              </p:par>
                            </p:childTnLst>
                          </p:cTn>
                        </p:par>
                        <p:par>
                          <p:cTn id="35" fill="hold">
                            <p:stCondLst>
                              <p:cond delay="0"/>
                            </p:stCondLst>
                            <p:childTnLst>
                              <p:par>
                                <p:cTn id="36" nodeType="afterEffect" presetClass="exit" presetSubtype="0" presetID="1" grpId="7" fill="hold">
                                  <p:stCondLst>
                                    <p:cond delay="0"/>
                                  </p:stCondLst>
                                  <p:iterate type="el" backwards="0">
                                    <p:tmAbs val="0"/>
                                  </p:iterate>
                                  <p:childTnLst>
                                    <p:set>
                                      <p:cBhvr>
                                        <p:cTn id="37" fill="hold">
                                          <p:stCondLst>
                                            <p:cond delay="0"/>
                                          </p:stCondLst>
                                        </p:cTn>
                                        <p:tgtEl>
                                          <p:spTgt spid="56"/>
                                        </p:tgtEl>
                                        <p:attrNameLst>
                                          <p:attrName>style.visibility</p:attrName>
                                        </p:attrNameLst>
                                      </p:cBhvr>
                                      <p:to>
                                        <p:strVal val="hidden"/>
                                      </p:to>
                                    </p:set>
                                  </p:childTnLst>
                                </p:cTn>
                              </p:par>
                            </p:childTnLst>
                          </p:cTn>
                        </p:par>
                        <p:par>
                          <p:cTn id="38" fill="hold">
                            <p:stCondLst>
                              <p:cond delay="0"/>
                            </p:stCondLst>
                            <p:childTnLst>
                              <p:par>
                                <p:cTn id="39" nodeType="afterEffect" presetClass="exit" presetSubtype="0" presetID="1" grpId="8" fill="hold">
                                  <p:stCondLst>
                                    <p:cond delay="0"/>
                                  </p:stCondLst>
                                  <p:iterate type="el" backwards="0">
                                    <p:tmAbs val="0"/>
                                  </p:iterate>
                                  <p:childTnLst>
                                    <p:set>
                                      <p:cBhvr>
                                        <p:cTn id="40" fill="hold">
                                          <p:stCondLst>
                                            <p:cond delay="0"/>
                                          </p:stCondLst>
                                        </p:cTn>
                                        <p:tgtEl>
                                          <p:spTgt spid="59"/>
                                        </p:tgtEl>
                                        <p:attrNameLst>
                                          <p:attrName>style.visibility</p:attrName>
                                        </p:attrNameLst>
                                      </p:cBhvr>
                                      <p:to>
                                        <p:strVal val="hidden"/>
                                      </p:to>
                                    </p:set>
                                  </p:childTnLst>
                                </p:cTn>
                              </p:par>
                            </p:childTnLst>
                          </p:cTn>
                        </p:par>
                        <p:par>
                          <p:cTn id="41" fill="hold">
                            <p:stCondLst>
                              <p:cond delay="0"/>
                            </p:stCondLst>
                            <p:childTnLst>
                              <p:par>
                                <p:cTn id="42" nodeType="afterEffect" presetClass="exit" presetSubtype="0" presetID="1" grpId="9" fill="hold">
                                  <p:stCondLst>
                                    <p:cond delay="0"/>
                                  </p:stCondLst>
                                  <p:iterate type="el" backwards="0">
                                    <p:tmAbs val="0"/>
                                  </p:iterate>
                                  <p:childTnLst>
                                    <p:set>
                                      <p:cBhvr>
                                        <p:cTn id="43" fill="hold">
                                          <p:stCondLst>
                                            <p:cond delay="0"/>
                                          </p:stCondLst>
                                        </p:cTn>
                                        <p:tgtEl>
                                          <p:spTgt spid="5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 grpId="1"/>
      <p:bldP build="whole" bldLvl="1" animBg="1" rev="0" advAuto="0" spid="59" grpId="4"/>
      <p:bldP build="whole" bldLvl="1" animBg="1" rev="0" advAuto="0" spid="57" grpId="2"/>
      <p:bldP build="whole" bldLvl="1" animBg="1" rev="0" advAuto="0" spid="58" grpId="5"/>
      <p:bldP build="whole" bldLvl="1" animBg="1" rev="0" advAuto="0" spid="56" grpId="3"/>
      <p:bldP build="whole" bldLvl="1" animBg="1" rev="0" advAuto="0" spid="59" grpId="8"/>
      <p:bldP build="whole" bldLvl="1" animBg="1" rev="0" advAuto="0" spid="57" grpId="6"/>
      <p:bldP build="whole" bldLvl="1" animBg="1" rev="0" advAuto="0" spid="56" grpId="7"/>
      <p:bldP build="whole" bldLvl="1" animBg="1" rev="0" advAuto="0" spid="58" grpId="9"/>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1270000" y="203200"/>
            <a:ext cx="10464800" cy="2052638"/>
          </a:xfrm>
          <a:prstGeom prst="rect">
            <a:avLst/>
          </a:prstGeom>
        </p:spPr>
        <p:txBody>
          <a:bodyPr/>
          <a:lstStyle/>
          <a:p>
            <a:pPr lvl="0">
              <a:defRPr sz="1800">
                <a:solidFill>
                  <a:srgbClr val="000000"/>
                </a:solidFill>
              </a:defRPr>
            </a:pPr>
            <a:r>
              <a:rPr sz="7200">
                <a:solidFill>
                  <a:srgbClr val="FFFFFF"/>
                </a:solidFill>
              </a:rPr>
              <a:t>Key Concept 7.3, II</a:t>
            </a:r>
          </a:p>
        </p:txBody>
      </p:sp>
      <p:sp>
        <p:nvSpPr>
          <p:cNvPr id="62" name="Shape 62"/>
          <p:cNvSpPr/>
          <p:nvPr>
            <p:ph type="body" idx="1"/>
          </p:nvPr>
        </p:nvSpPr>
        <p:spPr>
          <a:xfrm>
            <a:off x="1270000" y="2159000"/>
            <a:ext cx="10464800" cy="7153871"/>
          </a:xfrm>
          <a:prstGeom prst="rect">
            <a:avLst/>
          </a:prstGeom>
        </p:spPr>
        <p:txBody>
          <a:bodyPr/>
          <a:lstStyle/>
          <a:p>
            <a:pPr lvl="0" marL="342900" indent="-342900" defTabSz="274320">
              <a:spcBef>
                <a:spcPts val="2100"/>
              </a:spcBef>
              <a:buBlip>
                <a:blip r:embed="rId2"/>
              </a:buBlip>
              <a:defRPr sz="1800">
                <a:solidFill>
                  <a:srgbClr val="000000"/>
                </a:solidFill>
              </a:defRPr>
            </a:pPr>
            <a:r>
              <a:rPr sz="2160">
                <a:solidFill>
                  <a:srgbClr val="FFFFFF"/>
                </a:solidFill>
              </a:rPr>
              <a:t>B: US played a “relatively limited role in the war,” however, the US was heavily involved in post-war negotiations</a:t>
            </a:r>
            <a:endParaRPr sz="2160">
              <a:solidFill>
                <a:srgbClr val="FFFFFF"/>
              </a:solidFill>
            </a:endParaRPr>
          </a:p>
          <a:p>
            <a:pPr lvl="1" marL="685800" indent="-342900" defTabSz="274320">
              <a:spcBef>
                <a:spcPts val="2100"/>
              </a:spcBef>
              <a:buBlip>
                <a:blip r:embed="rId2"/>
              </a:buBlip>
              <a:defRPr sz="1800">
                <a:solidFill>
                  <a:srgbClr val="000000"/>
                </a:solidFill>
              </a:defRPr>
            </a:pPr>
            <a:r>
              <a:rPr sz="2160">
                <a:solidFill>
                  <a:srgbClr val="FFFFFF"/>
                </a:solidFill>
              </a:rPr>
              <a:t>Treaty of Versailles:</a:t>
            </a:r>
            <a:endParaRPr sz="2160">
              <a:solidFill>
                <a:srgbClr val="FFFFFF"/>
              </a:solidFill>
            </a:endParaRPr>
          </a:p>
          <a:p>
            <a:pPr lvl="2" marL="1028700" indent="-342900" defTabSz="274320">
              <a:spcBef>
                <a:spcPts val="2100"/>
              </a:spcBef>
              <a:buBlip>
                <a:blip r:embed="rId2"/>
              </a:buBlip>
              <a:defRPr sz="1800">
                <a:solidFill>
                  <a:srgbClr val="000000"/>
                </a:solidFill>
              </a:defRPr>
            </a:pPr>
            <a:r>
              <a:rPr sz="2160">
                <a:solidFill>
                  <a:srgbClr val="FFFFFF"/>
                </a:solidFill>
              </a:rPr>
              <a:t>Ended WWI, punished Germany severely, ultimately the US did not approve the treaty</a:t>
            </a:r>
            <a:endParaRPr sz="2160">
              <a:solidFill>
                <a:srgbClr val="FFFFFF"/>
              </a:solidFill>
            </a:endParaRPr>
          </a:p>
          <a:p>
            <a:pPr lvl="1" marL="685800" indent="-342900" defTabSz="274320">
              <a:spcBef>
                <a:spcPts val="2100"/>
              </a:spcBef>
              <a:buBlip>
                <a:blip r:embed="rId2"/>
              </a:buBlip>
              <a:defRPr sz="1800">
                <a:solidFill>
                  <a:srgbClr val="000000"/>
                </a:solidFill>
              </a:defRPr>
            </a:pPr>
            <a:r>
              <a:rPr sz="2160">
                <a:solidFill>
                  <a:srgbClr val="FFFFFF"/>
                </a:solidFill>
              </a:rPr>
              <a:t>League of Nations:</a:t>
            </a:r>
            <a:endParaRPr sz="2160">
              <a:solidFill>
                <a:srgbClr val="FFFFFF"/>
              </a:solidFill>
            </a:endParaRPr>
          </a:p>
          <a:p>
            <a:pPr lvl="2" marL="1028700" indent="-342900" defTabSz="274320">
              <a:spcBef>
                <a:spcPts val="2100"/>
              </a:spcBef>
              <a:buBlip>
                <a:blip r:embed="rId2"/>
              </a:buBlip>
              <a:defRPr sz="1800">
                <a:solidFill>
                  <a:srgbClr val="000000"/>
                </a:solidFill>
              </a:defRPr>
            </a:pPr>
            <a:r>
              <a:rPr sz="2160">
                <a:solidFill>
                  <a:srgbClr val="FFFFFF"/>
                </a:solidFill>
              </a:rPr>
              <a:t>Major component of Wilson’s 14 Points, international organization</a:t>
            </a:r>
            <a:endParaRPr sz="2160">
              <a:solidFill>
                <a:srgbClr val="FFFFFF"/>
              </a:solidFill>
            </a:endParaRPr>
          </a:p>
          <a:p>
            <a:pPr lvl="2" marL="1028700" indent="-342900" defTabSz="274320">
              <a:spcBef>
                <a:spcPts val="2100"/>
              </a:spcBef>
              <a:buBlip>
                <a:blip r:embed="rId2"/>
              </a:buBlip>
              <a:defRPr sz="1800">
                <a:solidFill>
                  <a:srgbClr val="000000"/>
                </a:solidFill>
              </a:defRPr>
            </a:pPr>
            <a:r>
              <a:rPr sz="2160">
                <a:solidFill>
                  <a:srgbClr val="FFFFFF"/>
                </a:solidFill>
              </a:rPr>
              <a:t>Ultimately, the US did NOT join - Congress would lose war making power, tradition of neutrality</a:t>
            </a:r>
            <a:endParaRPr sz="2160">
              <a:solidFill>
                <a:srgbClr val="FFFFFF"/>
              </a:solidFill>
            </a:endParaRPr>
          </a:p>
          <a:p>
            <a:pPr lvl="1" marL="685800" indent="-342900" defTabSz="274320">
              <a:spcBef>
                <a:spcPts val="2100"/>
              </a:spcBef>
              <a:buBlip>
                <a:blip r:embed="rId2"/>
              </a:buBlip>
              <a:defRPr sz="1800">
                <a:solidFill>
                  <a:srgbClr val="000000"/>
                </a:solidFill>
              </a:defRPr>
            </a:pPr>
            <a:r>
              <a:rPr sz="2160">
                <a:solidFill>
                  <a:srgbClr val="FFFFFF"/>
                </a:solidFill>
              </a:rPr>
              <a:t>Both of these resulted in heavy debate in the US</a:t>
            </a:r>
            <a:endParaRPr sz="2160">
              <a:solidFill>
                <a:srgbClr val="FFFFFF"/>
              </a:solidFill>
            </a:endParaRPr>
          </a:p>
          <a:p>
            <a:pPr lvl="2" marL="1028700" indent="-342900" defTabSz="274320">
              <a:spcBef>
                <a:spcPts val="2100"/>
              </a:spcBef>
              <a:buBlip>
                <a:blip r:embed="rId2"/>
              </a:buBlip>
              <a:defRPr sz="1800">
                <a:solidFill>
                  <a:srgbClr val="000000"/>
                </a:solidFill>
              </a:defRPr>
            </a:pPr>
            <a:r>
              <a:rPr sz="2160">
                <a:solidFill>
                  <a:srgbClr val="FFFFFF"/>
                </a:solidFill>
              </a:rPr>
              <a:t>Henry Cabot Lodge, the “Irreconcilables” </a:t>
            </a:r>
          </a:p>
        </p:txBody>
      </p:sp>
      <p:pic>
        <p:nvPicPr>
          <p:cNvPr id="63" name="The_Gap_in_the_Bridge.png"/>
          <p:cNvPicPr/>
          <p:nvPr/>
        </p:nvPicPr>
        <p:blipFill>
          <a:blip r:embed="rId3">
            <a:extLst/>
          </a:blip>
          <a:stretch>
            <a:fillRect/>
          </a:stretch>
        </p:blipFill>
        <p:spPr>
          <a:xfrm>
            <a:off x="2714076" y="1320800"/>
            <a:ext cx="7376074" cy="5218572"/>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2">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2">
                                            <p:txEl>
                                              <p:pRg st="5" end="5"/>
                                            </p:txEl>
                                          </p:spTgt>
                                        </p:tgtEl>
                                        <p:attrNameLst>
                                          <p:attrName>style.visibility</p:attrName>
                                        </p:attrNameLst>
                                      </p:cBhvr>
                                      <p:to>
                                        <p:strVal val="visible"/>
                                      </p:to>
                                    </p:set>
                                  </p:childTnLst>
                                </p:cTn>
                              </p:par>
                            </p:childTnLst>
                          </p:cTn>
                        </p:par>
                        <p:par>
                          <p:cTn id="29" fill="hold">
                            <p:stCondLst>
                              <p:cond delay="0"/>
                            </p:stCondLst>
                            <p:childTnLst>
                              <p:par>
                                <p:cTn id="30" nodeType="afterEffect" presetClass="entr" presetSubtype="0" presetID="1" grpId="2" fill="hold">
                                  <p:stCondLst>
                                    <p:cond delay="0"/>
                                  </p:stCondLst>
                                  <p:iterate type="el" backwards="0">
                                    <p:tmAbs val="0"/>
                                  </p:iterate>
                                  <p:childTnLst>
                                    <p:set>
                                      <p:cBhvr>
                                        <p:cTn id="31" fill="hold"/>
                                        <p:tgtEl>
                                          <p:spTgt spid="6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0" presetID="1" grpId="1" fill="hold">
                                  <p:stCondLst>
                                    <p:cond delay="0"/>
                                  </p:stCondLst>
                                  <p:iterate type="el" backwards="0">
                                    <p:tmAbs val="0"/>
                                  </p:iterate>
                                  <p:childTnLst>
                                    <p:set>
                                      <p:cBhvr>
                                        <p:cTn id="35" fill="hold"/>
                                        <p:tgtEl>
                                          <p:spTgt spid="6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0" presetID="1" grpId="1" fill="hold">
                                  <p:stCondLst>
                                    <p:cond delay="0"/>
                                  </p:stCondLst>
                                  <p:iterate type="el" backwards="0">
                                    <p:tmAbs val="0"/>
                                  </p:iterate>
                                  <p:childTnLst>
                                    <p:set>
                                      <p:cBhvr>
                                        <p:cTn id="39" fill="hold"/>
                                        <p:tgtEl>
                                          <p:spTgt spid="62">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 grpId="1"/>
      <p:bldP build="whole" bldLvl="1" animBg="1" rev="0" advAuto="0" spid="63"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ph type="title"/>
          </p:nvPr>
        </p:nvSpPr>
        <p:spPr>
          <a:xfrm>
            <a:off x="1270000" y="203200"/>
            <a:ext cx="10464800" cy="2052638"/>
          </a:xfrm>
          <a:prstGeom prst="rect">
            <a:avLst/>
          </a:prstGeom>
        </p:spPr>
        <p:txBody>
          <a:bodyPr/>
          <a:lstStyle/>
          <a:p>
            <a:pPr lvl="0">
              <a:defRPr sz="1800">
                <a:solidFill>
                  <a:srgbClr val="000000"/>
                </a:solidFill>
              </a:defRPr>
            </a:pPr>
            <a:r>
              <a:rPr sz="7200">
                <a:solidFill>
                  <a:srgbClr val="FFFFFF"/>
                </a:solidFill>
              </a:rPr>
              <a:t>Key Concept 7.3, II</a:t>
            </a:r>
          </a:p>
        </p:txBody>
      </p:sp>
      <p:sp>
        <p:nvSpPr>
          <p:cNvPr id="66" name="Shape 66"/>
          <p:cNvSpPr/>
          <p:nvPr>
            <p:ph type="body" idx="1"/>
          </p:nvPr>
        </p:nvSpPr>
        <p:spPr>
          <a:xfrm>
            <a:off x="1270000" y="2159000"/>
            <a:ext cx="10464800" cy="7153871"/>
          </a:xfrm>
          <a:prstGeom prst="rect">
            <a:avLst/>
          </a:prstGeom>
        </p:spPr>
        <p:txBody>
          <a:bodyPr/>
          <a:lstStyle/>
          <a:p>
            <a:pPr lvl="0" marL="280035" indent="-280035" defTabSz="224027">
              <a:spcBef>
                <a:spcPts val="1700"/>
              </a:spcBef>
              <a:buBlip>
                <a:blip r:embed="rId2"/>
              </a:buBlip>
              <a:defRPr sz="1800">
                <a:solidFill>
                  <a:srgbClr val="000000"/>
                </a:solidFill>
              </a:defRPr>
            </a:pPr>
            <a:r>
              <a:rPr sz="1764">
                <a:solidFill>
                  <a:srgbClr val="FFFFFF"/>
                </a:solidFill>
              </a:rPr>
              <a:t>C: Post WWI, the US promoted a vision of international order by:</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International investment:</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Continuing Dollar Diplomacy - US banks investing in foreign countries</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Peace Treaties:</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Washington Naval Conference (5 power and 9 power treaties) - determined the number of battleships the US, Britain, and Japan could build (5:5:3 ratio)</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Select military intervention:</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Mostly in Latin America - Nicaragua (1912 - 1933)</a:t>
            </a:r>
            <a:endParaRPr sz="1764">
              <a:solidFill>
                <a:srgbClr val="FFFFFF"/>
              </a:solidFill>
            </a:endParaRPr>
          </a:p>
          <a:p>
            <a:pPr lvl="0" marL="280035" indent="-280035" defTabSz="224027">
              <a:spcBef>
                <a:spcPts val="1700"/>
              </a:spcBef>
              <a:buBlip>
                <a:blip r:embed="rId2"/>
              </a:buBlip>
              <a:defRPr sz="1800">
                <a:solidFill>
                  <a:srgbClr val="000000"/>
                </a:solidFill>
              </a:defRPr>
            </a:pPr>
            <a:r>
              <a:rPr sz="1764">
                <a:solidFill>
                  <a:srgbClr val="FFFFFF"/>
                </a:solidFill>
              </a:rPr>
              <a:t>The US still continued an isolationist policy into the late 1930s</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Neutrality Acts of 1930s forbid trade with warring (belligerent) countries</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Stimson Doctrine (1932) - US refused to acknowledge Japan’s newly acquired territory in Asia</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6">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 grpId="1" fill="hold">
                                  <p:stCondLst>
                                    <p:cond delay="0"/>
                                  </p:stCondLst>
                                  <p:iterate type="el" backwards="0">
                                    <p:tmAbs val="0"/>
                                  </p:iterate>
                                  <p:childTnLst>
                                    <p:set>
                                      <p:cBhvr>
                                        <p:cTn id="12" fill="hold"/>
                                        <p:tgtEl>
                                          <p:spTgt spid="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1" fill="hold">
                                  <p:stCondLst>
                                    <p:cond delay="0"/>
                                  </p:stCondLst>
                                  <p:iterate type="el" backwards="0">
                                    <p:tmAbs val="0"/>
                                  </p:iterate>
                                  <p:childTnLst>
                                    <p:set>
                                      <p:cBhvr>
                                        <p:cTn id="16" fill="hold"/>
                                        <p:tgtEl>
                                          <p:spTgt spid="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1" fill="hold">
                                  <p:stCondLst>
                                    <p:cond delay="0"/>
                                  </p:stCondLst>
                                  <p:iterate type="el" backwards="0">
                                    <p:tmAbs val="0"/>
                                  </p:iterate>
                                  <p:childTnLst>
                                    <p:set>
                                      <p:cBhvr>
                                        <p:cTn id="20" fill="hold"/>
                                        <p:tgtEl>
                                          <p:spTgt spid="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0" presetID="1" grpId="1" fill="hold">
                                  <p:stCondLst>
                                    <p:cond delay="0"/>
                                  </p:stCondLst>
                                  <p:iterate type="el" backwards="0">
                                    <p:tmAbs val="0"/>
                                  </p:iterate>
                                  <p:childTnLst>
                                    <p:set>
                                      <p:cBhvr>
                                        <p:cTn id="24" fill="hold"/>
                                        <p:tgtEl>
                                          <p:spTgt spid="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0" presetID="1" grpId="1" fill="hold">
                                  <p:stCondLst>
                                    <p:cond delay="0"/>
                                  </p:stCondLst>
                                  <p:iterate type="el" backwards="0">
                                    <p:tmAbs val="0"/>
                                  </p:iterate>
                                  <p:childTnLst>
                                    <p:set>
                                      <p:cBhvr>
                                        <p:cTn id="28" fill="hold"/>
                                        <p:tgtEl>
                                          <p:spTgt spid="6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1" fill="hold">
                                  <p:stCondLst>
                                    <p:cond delay="0"/>
                                  </p:stCondLst>
                                  <p:iterate type="el" backwards="0">
                                    <p:tmAbs val="0"/>
                                  </p:iterate>
                                  <p:childTnLst>
                                    <p:set>
                                      <p:cBhvr>
                                        <p:cTn id="32" fill="hold"/>
                                        <p:tgtEl>
                                          <p:spTgt spid="6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presetClass="entr" presetSubtype="0" presetID="1" grpId="1" fill="hold">
                                  <p:stCondLst>
                                    <p:cond delay="0"/>
                                  </p:stCondLst>
                                  <p:iterate type="el" backwards="0">
                                    <p:tmAbs val="0"/>
                                  </p:iterate>
                                  <p:childTnLst>
                                    <p:set>
                                      <p:cBhvr>
                                        <p:cTn id="36" fill="hold"/>
                                        <p:tgtEl>
                                          <p:spTgt spid="6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 fill="hold">
                                  <p:stCondLst>
                                    <p:cond delay="0"/>
                                  </p:stCondLst>
                                  <p:iterate type="el" backwards="0">
                                    <p:tmAbs val="0"/>
                                  </p:iterate>
                                  <p:childTnLst>
                                    <p:set>
                                      <p:cBhvr>
                                        <p:cTn id="40" fill="hold"/>
                                        <p:tgtEl>
                                          <p:spTgt spid="6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0" presetID="1" grpId="1" fill="hold">
                                  <p:stCondLst>
                                    <p:cond delay="0"/>
                                  </p:stCondLst>
                                  <p:iterate type="el" backwards="0">
                                    <p:tmAbs val="0"/>
                                  </p:iterate>
                                  <p:childTnLst>
                                    <p:set>
                                      <p:cBhvr>
                                        <p:cTn id="44" fill="hold"/>
                                        <p:tgtEl>
                                          <p:spTgt spid="66">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6"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 name="Shape 68"/>
          <p:cNvSpPr/>
          <p:nvPr>
            <p:ph type="title"/>
          </p:nvPr>
        </p:nvSpPr>
        <p:spPr>
          <a:xfrm>
            <a:off x="1270000" y="203200"/>
            <a:ext cx="10464800" cy="2052638"/>
          </a:xfrm>
          <a:prstGeom prst="rect">
            <a:avLst/>
          </a:prstGeom>
        </p:spPr>
        <p:txBody>
          <a:bodyPr/>
          <a:lstStyle>
            <a:lvl1pPr defTabSz="448055">
              <a:defRPr sz="7056"/>
            </a:lvl1pPr>
          </a:lstStyle>
          <a:p>
            <a:pPr lvl="0">
              <a:defRPr sz="1800">
                <a:solidFill>
                  <a:srgbClr val="000000"/>
                </a:solidFill>
              </a:defRPr>
            </a:pPr>
            <a:r>
              <a:rPr sz="7056">
                <a:solidFill>
                  <a:srgbClr val="FFFFFF"/>
                </a:solidFill>
              </a:rPr>
              <a:t>Key Concept 7.3, III</a:t>
            </a:r>
          </a:p>
        </p:txBody>
      </p:sp>
      <p:sp>
        <p:nvSpPr>
          <p:cNvPr id="69" name="Shape 69"/>
          <p:cNvSpPr/>
          <p:nvPr>
            <p:ph type="body" idx="1"/>
          </p:nvPr>
        </p:nvSpPr>
        <p:spPr>
          <a:xfrm>
            <a:off x="1270000" y="2159000"/>
            <a:ext cx="10464800" cy="7153871"/>
          </a:xfrm>
          <a:prstGeom prst="rect">
            <a:avLst/>
          </a:prstGeom>
        </p:spPr>
        <p:txBody>
          <a:bodyPr/>
          <a:lstStyle/>
          <a:p>
            <a:pPr lvl="0" marL="280035" indent="-280035" defTabSz="224027">
              <a:spcBef>
                <a:spcPts val="1700"/>
              </a:spcBef>
              <a:buBlip>
                <a:blip r:embed="rId2"/>
              </a:buBlip>
              <a:defRPr sz="1800">
                <a:solidFill>
                  <a:srgbClr val="000000"/>
                </a:solidFill>
              </a:defRPr>
            </a:pPr>
            <a:endParaRPr sz="1764">
              <a:solidFill>
                <a:srgbClr val="FFFFFF"/>
              </a:solidFill>
            </a:endParaRPr>
          </a:p>
          <a:p>
            <a:pPr lvl="0" marL="280035" indent="-280035" defTabSz="224027">
              <a:spcBef>
                <a:spcPts val="1700"/>
              </a:spcBef>
              <a:buBlip>
                <a:blip r:embed="rId2"/>
              </a:buBlip>
              <a:defRPr sz="1800">
                <a:solidFill>
                  <a:srgbClr val="000000"/>
                </a:solidFill>
              </a:defRPr>
            </a:pPr>
            <a:r>
              <a:rPr sz="1764">
                <a:solidFill>
                  <a:srgbClr val="FFFFFF"/>
                </a:solidFill>
              </a:rPr>
              <a:t>“The involvement of the United States in World War II, while opposed by most Americans prior to the attack on Pearl Harbor, vaulted the United States into global political and military prominence and transformed both American society and the relationship between the United States and the rest of the world.”</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page 71</a:t>
            </a:r>
            <a:endParaRPr sz="1764">
              <a:solidFill>
                <a:srgbClr val="FFFFFF"/>
              </a:solidFill>
            </a:endParaRPr>
          </a:p>
          <a:p>
            <a:pPr lvl="0" marL="280035" indent="-280035" defTabSz="224027">
              <a:spcBef>
                <a:spcPts val="1700"/>
              </a:spcBef>
              <a:buBlip>
                <a:blip r:embed="rId2"/>
              </a:buBlip>
              <a:defRPr sz="1800">
                <a:solidFill>
                  <a:srgbClr val="000000"/>
                </a:solidFill>
              </a:defRPr>
            </a:pPr>
            <a:r>
              <a:rPr sz="1764">
                <a:solidFill>
                  <a:srgbClr val="FFFFFF"/>
                </a:solidFill>
              </a:rPr>
              <a:t>A: Mass mobilization of American society provided:</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Significant amount of troops for the war effort</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Increased workforce that ended the Depression</a:t>
            </a:r>
            <a:endParaRPr sz="1764">
              <a:solidFill>
                <a:srgbClr val="FFFFFF"/>
              </a:solidFill>
            </a:endParaRPr>
          </a:p>
          <a:p>
            <a:pPr lvl="1" marL="560070" indent="-280035" defTabSz="224027">
              <a:spcBef>
                <a:spcPts val="1700"/>
              </a:spcBef>
              <a:buBlip>
                <a:blip r:embed="rId2"/>
              </a:buBlip>
              <a:defRPr sz="1800">
                <a:solidFill>
                  <a:srgbClr val="000000"/>
                </a:solidFill>
              </a:defRPr>
            </a:pPr>
            <a:r>
              <a:rPr sz="1764">
                <a:solidFill>
                  <a:srgbClr val="FFFFFF"/>
                </a:solidFill>
              </a:rPr>
              <a:t>Opportunities for women and minorities to improve their socioeconomic positions:</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Women worked in factories - “Rosie the Riveter” and health care during the war</a:t>
            </a:r>
            <a:endParaRPr sz="1764">
              <a:solidFill>
                <a:srgbClr val="FFFFFF"/>
              </a:solidFill>
            </a:endParaRPr>
          </a:p>
          <a:p>
            <a:pPr lvl="2" marL="840105" indent="-280035" defTabSz="224027">
              <a:spcBef>
                <a:spcPts val="1700"/>
              </a:spcBef>
              <a:buBlip>
                <a:blip r:embed="rId2"/>
              </a:buBlip>
              <a:defRPr sz="1800">
                <a:solidFill>
                  <a:srgbClr val="000000"/>
                </a:solidFill>
              </a:defRPr>
            </a:pPr>
            <a:r>
              <a:rPr sz="1764">
                <a:solidFill>
                  <a:srgbClr val="FFFFFF"/>
                </a:solidFill>
              </a:rPr>
              <a:t>African Americans worked in factories, served in the military</a:t>
            </a:r>
          </a:p>
        </p:txBody>
      </p:sp>
      <p:pic>
        <p:nvPicPr>
          <p:cNvPr id="70" name="We_Can_Do_It!.jpg"/>
          <p:cNvPicPr/>
          <p:nvPr/>
        </p:nvPicPr>
        <p:blipFill>
          <a:blip r:embed="rId3">
            <a:extLst/>
          </a:blip>
          <a:stretch>
            <a:fillRect/>
          </a:stretch>
        </p:blipFill>
        <p:spPr>
          <a:xfrm>
            <a:off x="8569497" y="1873250"/>
            <a:ext cx="3673303" cy="4752286"/>
          </a:xfrm>
          <a:prstGeom prst="rect">
            <a:avLst/>
          </a:prstGeom>
          <a:ln w="889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1" fill="hold">
                                  <p:stCondLst>
                                    <p:cond delay="0"/>
                                  </p:stCondLst>
                                  <p:iterate type="el" backwards="0">
                                    <p:tmAbs val="0"/>
                                  </p:iterate>
                                  <p:childTnLst>
                                    <p:set>
                                      <p:cBhvr>
                                        <p:cTn id="10" fill="hold"/>
                                        <p:tgtEl>
                                          <p:spTgt spid="6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1" fill="hold">
                                  <p:stCondLst>
                                    <p:cond delay="0"/>
                                  </p:stCondLst>
                                  <p:iterate type="el" backwards="0">
                                    <p:tmAbs val="0"/>
                                  </p:iterate>
                                  <p:childTnLst>
                                    <p:set>
                                      <p:cBhvr>
                                        <p:cTn id="14" fill="hold"/>
                                        <p:tgtEl>
                                          <p:spTgt spid="6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 grpId="1" fill="hold">
                                  <p:stCondLst>
                                    <p:cond delay="0"/>
                                  </p:stCondLst>
                                  <p:iterate type="el" backwards="0">
                                    <p:tmAbs val="0"/>
                                  </p:iterate>
                                  <p:childTnLst>
                                    <p:set>
                                      <p:cBhvr>
                                        <p:cTn id="18" fill="hold"/>
                                        <p:tgtEl>
                                          <p:spTgt spid="6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1" fill="hold">
                                  <p:stCondLst>
                                    <p:cond delay="0"/>
                                  </p:stCondLst>
                                  <p:iterate type="el" backwards="0">
                                    <p:tmAbs val="0"/>
                                  </p:iterate>
                                  <p:childTnLst>
                                    <p:set>
                                      <p:cBhvr>
                                        <p:cTn id="22" fill="hold"/>
                                        <p:tgtEl>
                                          <p:spTgt spid="6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1" fill="hold">
                                  <p:stCondLst>
                                    <p:cond delay="0"/>
                                  </p:stCondLst>
                                  <p:iterate type="el" backwards="0">
                                    <p:tmAbs val="0"/>
                                  </p:iterate>
                                  <p:childTnLst>
                                    <p:set>
                                      <p:cBhvr>
                                        <p:cTn id="26" fill="hold"/>
                                        <p:tgtEl>
                                          <p:spTgt spid="69">
                                            <p:txEl>
                                              <p:pRg st="7" end="7"/>
                                            </p:txEl>
                                          </p:spTgt>
                                        </p:tgtEl>
                                        <p:attrNameLst>
                                          <p:attrName>style.visibility</p:attrName>
                                        </p:attrNameLst>
                                      </p:cBhvr>
                                      <p:to>
                                        <p:strVal val="visible"/>
                                      </p:to>
                                    </p:set>
                                  </p:childTnLst>
                                </p:cTn>
                              </p:par>
                            </p:childTnLst>
                          </p:cTn>
                        </p:par>
                        <p:par>
                          <p:cTn id="27" fill="hold">
                            <p:stCondLst>
                              <p:cond delay="0"/>
                            </p:stCondLst>
                            <p:childTnLst>
                              <p:par>
                                <p:cTn id="28" nodeType="afterEffect" presetClass="entr" presetSubtype="0" presetID="1" grpId="2" fill="hold">
                                  <p:stCondLst>
                                    <p:cond delay="0"/>
                                  </p:stCondLst>
                                  <p:iterate type="el" backwards="0">
                                    <p:tmAbs val="0"/>
                                  </p:iterate>
                                  <p:childTnLst>
                                    <p:set>
                                      <p:cBhvr>
                                        <p:cTn id="29" fill="hold"/>
                                        <p:tgtEl>
                                          <p:spTgt spid="7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 grpId="1" fill="hold">
                                  <p:stCondLst>
                                    <p:cond delay="0"/>
                                  </p:stCondLst>
                                  <p:iterate type="el" backwards="0">
                                    <p:tmAbs val="0"/>
                                  </p:iterate>
                                  <p:childTnLst>
                                    <p:set>
                                      <p:cBhvr>
                                        <p:cTn id="33" fill="hold"/>
                                        <p:tgtEl>
                                          <p:spTgt spid="69">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 grpId="1"/>
      <p:bldP build="whole" bldLvl="1" animBg="1" rev="0" advAuto="0" spid="70"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
          <a:effectLst>
            <a:outerShdw sx="100000" sy="100000" kx="0" ky="0" algn="b" rotWithShape="0" blurRad="63500" dist="0" dir="162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63500" dist="0" dir="162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63500" dist="25400" dir="270000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