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919">
                <a:solidFill>
                  <a:srgbClr val="FFFFFF"/>
                </a:solidFill>
              </a:rPr>
              <a:t>APUSH Review: Period 5 In 10 minutes!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Everything You Need To Know About Period 5 in 10 minutes!</a:t>
            </a:r>
          </a:p>
        </p:txBody>
      </p:sp>
      <p:sp>
        <p:nvSpPr>
          <p:cNvPr id="34" name="Shape 34"/>
          <p:cNvSpPr/>
          <p:nvPr/>
        </p:nvSpPr>
        <p:spPr>
          <a:xfrm>
            <a:off x="3225800" y="6629400"/>
            <a:ext cx="7295555" cy="2110119"/>
          </a:xfrm>
          <a:prstGeom prst="roundRect">
            <a:avLst>
              <a:gd name="adj" fmla="val 9028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rPr>
              <a:t>Shoutout Time! Mrs. Lantz’ class at North High School,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Short Answer Practice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0623" indent="-420623" defTabSz="537463"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Answer All 3 Parts:</a:t>
            </a:r>
            <a:endParaRPr sz="3496">
              <a:solidFill>
                <a:srgbClr val="FFFFFF"/>
              </a:solidFill>
            </a:endParaRPr>
          </a:p>
          <a:p>
            <a:pPr lvl="0" marL="630935" indent="-630935" defTabSz="537463">
              <a:spcBef>
                <a:spcPts val="3800"/>
              </a:spcBef>
              <a:buSzPct val="100000"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Briefly explain one political or social impact brought about by one of the Reconstruction amendments</a:t>
            </a:r>
            <a:endParaRPr sz="3496">
              <a:solidFill>
                <a:srgbClr val="FFFFFF"/>
              </a:solidFill>
            </a:endParaRPr>
          </a:p>
          <a:p>
            <a:pPr lvl="0" marL="630935" indent="-630935" defTabSz="537463">
              <a:spcBef>
                <a:spcPts val="3800"/>
              </a:spcBef>
              <a:buSzPct val="100000"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Briefly explain one way Southern societies sought to limit the power of the amendment chosen in part a</a:t>
            </a:r>
            <a:endParaRPr sz="3496">
              <a:solidFill>
                <a:srgbClr val="FFFFFF"/>
              </a:solidFill>
            </a:endParaRPr>
          </a:p>
          <a:p>
            <a:pPr lvl="0" marL="630935" indent="-630935" defTabSz="537463">
              <a:spcBef>
                <a:spcPts val="3800"/>
              </a:spcBef>
              <a:buSzPct val="100000"/>
              <a:buAutoNum type="alphaUcPeriod" startAt="1"/>
              <a:defRPr sz="1800">
                <a:solidFill>
                  <a:srgbClr val="000000"/>
                </a:solidFill>
              </a:defRPr>
            </a:pPr>
            <a:r>
              <a:rPr sz="3496">
                <a:solidFill>
                  <a:srgbClr val="FFFFFF"/>
                </a:solidFill>
              </a:rPr>
              <a:t>Briefly explain why Southern societies were or were not successful in limiting the amendment, using specific historical evidence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40">
                <a:solidFill>
                  <a:srgbClr val="FFFFFF"/>
                </a:solidFill>
              </a:rPr>
              <a:t>See You Back Here For Period 6 In 10 Minutes!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Thanks for watching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Please subscribe, share with others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Check out my other videos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Best of luck this year!</a:t>
            </a:r>
          </a:p>
        </p:txBody>
      </p:sp>
      <p:pic>
        <p:nvPicPr>
          <p:cNvPr id="78" name="424px-Booker_T_Washington_retouched_flattened-cro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617" y="3168816"/>
            <a:ext cx="3631583" cy="5130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US Expansion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Manifest Destiny:</a:t>
            </a:r>
            <a:endParaRPr sz="2432">
              <a:solidFill>
                <a:srgbClr val="FFFFFF"/>
              </a:solidFill>
            </a:endParaRPr>
          </a:p>
          <a:p>
            <a:pPr lvl="1" marL="585215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Based on racial and cultural superiority </a:t>
            </a:r>
            <a:endParaRPr sz="2432">
              <a:solidFill>
                <a:srgbClr val="FFFFFF"/>
              </a:solidFill>
            </a:endParaRPr>
          </a:p>
          <a:p>
            <a:pPr lvl="1" marL="585215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Main focus of political debates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Acquiring territory:</a:t>
            </a:r>
            <a:endParaRPr sz="2432">
              <a:solidFill>
                <a:srgbClr val="FFFFFF"/>
              </a:solidFill>
            </a:endParaRPr>
          </a:p>
          <a:p>
            <a:pPr lvl="1" marL="585215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Mexican-American War: Mexican Cession</a:t>
            </a:r>
            <a:endParaRPr sz="2432">
              <a:solidFill>
                <a:srgbClr val="FFFFFF"/>
              </a:solidFill>
            </a:endParaRPr>
          </a:p>
          <a:p>
            <a:pPr lvl="1" marL="585215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Enormous debates over slavery - Wilmot Proviso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Impacts of expansion?</a:t>
            </a:r>
            <a:endParaRPr sz="2432">
              <a:solidFill>
                <a:srgbClr val="FFFFFF"/>
              </a:solidFill>
            </a:endParaRPr>
          </a:p>
          <a:p>
            <a:pPr lvl="1" marL="585215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Environmental changes, settlement of Indian lands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Initiatives towards Asia:</a:t>
            </a:r>
            <a:endParaRPr sz="2432">
              <a:solidFill>
                <a:srgbClr val="FFFFFF"/>
              </a:solidFill>
            </a:endParaRPr>
          </a:p>
          <a:p>
            <a:pPr lvl="1" marL="585215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Economic: Matthew Perry</a:t>
            </a:r>
            <a:endParaRPr sz="2432">
              <a:solidFill>
                <a:srgbClr val="FFFFFF"/>
              </a:solidFill>
            </a:endParaRPr>
          </a:p>
          <a:p>
            <a:pPr lvl="1" marL="585215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Cultural: Missionaries </a:t>
            </a:r>
          </a:p>
        </p:txBody>
      </p:sp>
      <p:pic>
        <p:nvPicPr>
          <p:cNvPr id="38" name="300px-American_progres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3666" y="1295400"/>
            <a:ext cx="5654952" cy="4297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220px-David_Wilmo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4989" y="6104661"/>
            <a:ext cx="2468945" cy="3490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2"/>
      <p:bldP build="p" bldLvl="5" animBg="1" rev="0" advAuto="0" spid="37" grpId="1"/>
      <p:bldP build="whole" bldLvl="1" animBg="1" rev="0" advAuto="0" spid="3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US Expansion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lvl="0" marL="237743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Old Immigrants:</a:t>
            </a:r>
            <a:endParaRPr sz="1975">
              <a:solidFill>
                <a:srgbClr val="FFFFFF"/>
              </a:solidFill>
            </a:endParaRPr>
          </a:p>
          <a:p>
            <a:pPr lvl="1" marL="475487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Lived in ethnic communities</a:t>
            </a:r>
            <a:endParaRPr sz="1975">
              <a:solidFill>
                <a:srgbClr val="FFFFFF"/>
              </a:solidFill>
            </a:endParaRPr>
          </a:p>
          <a:p>
            <a:pPr lvl="2" marL="71323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Irish in cities, Germans on the frontier</a:t>
            </a:r>
            <a:endParaRPr sz="1975">
              <a:solidFill>
                <a:srgbClr val="FFFFFF"/>
              </a:solidFill>
            </a:endParaRPr>
          </a:p>
          <a:p>
            <a:pPr lvl="1" marL="475487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Came to America pre-Civil War</a:t>
            </a:r>
            <a:endParaRPr sz="1975">
              <a:solidFill>
                <a:srgbClr val="FFFFFF"/>
              </a:solidFill>
            </a:endParaRPr>
          </a:p>
          <a:p>
            <a:pPr lvl="1" marL="475487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Faced nativism -&gt; anti-Catholic and sought to limit their power and influence</a:t>
            </a:r>
            <a:endParaRPr sz="1975">
              <a:solidFill>
                <a:srgbClr val="FFFFFF"/>
              </a:solidFill>
            </a:endParaRPr>
          </a:p>
          <a:p>
            <a:pPr lvl="2" marL="71323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Know-Nothing Party</a:t>
            </a:r>
            <a:endParaRPr sz="1975">
              <a:solidFill>
                <a:srgbClr val="FFFFFF"/>
              </a:solidFill>
            </a:endParaRPr>
          </a:p>
          <a:p>
            <a:pPr lvl="0" marL="237743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Opportunities out West:</a:t>
            </a:r>
            <a:endParaRPr sz="1975">
              <a:solidFill>
                <a:srgbClr val="FFFFFF"/>
              </a:solidFill>
            </a:endParaRPr>
          </a:p>
          <a:p>
            <a:pPr lvl="1" marL="475487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Increased due to legislation promoting economic development</a:t>
            </a:r>
            <a:endParaRPr sz="1975">
              <a:solidFill>
                <a:srgbClr val="FFFFFF"/>
              </a:solidFill>
            </a:endParaRPr>
          </a:p>
          <a:p>
            <a:pPr lvl="1" marL="475487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Homestead Act (1862) - 160 acres of cheap land to move out West and settle for 5 years</a:t>
            </a:r>
            <a:endParaRPr sz="1975">
              <a:solidFill>
                <a:srgbClr val="FFFFFF"/>
              </a:solidFill>
            </a:endParaRPr>
          </a:p>
          <a:p>
            <a:pPr lvl="0" marL="237743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Impacts of migrant and territorial expansion?</a:t>
            </a:r>
            <a:endParaRPr sz="1975">
              <a:solidFill>
                <a:srgbClr val="FFFFFF"/>
              </a:solidFill>
            </a:endParaRPr>
          </a:p>
          <a:p>
            <a:pPr lvl="1" marL="475487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Conflicts with Hispanics and Natives</a:t>
            </a:r>
            <a:endParaRPr sz="1975">
              <a:solidFill>
                <a:srgbClr val="FFFFFF"/>
              </a:solidFill>
            </a:endParaRPr>
          </a:p>
          <a:p>
            <a:pPr lvl="2" marL="71323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Sand Creek Massacre - CO militia attacked Cheyenne Indians, killed over 100, mostly women and children</a:t>
            </a:r>
            <a:endParaRPr sz="1975">
              <a:solidFill>
                <a:srgbClr val="FFFFFF"/>
              </a:solidFill>
            </a:endParaRPr>
          </a:p>
          <a:p>
            <a:pPr lvl="2" marL="713231" indent="-237743" defTabSz="30378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1975">
                <a:solidFill>
                  <a:srgbClr val="FFFFFF"/>
                </a:solidFill>
              </a:rPr>
              <a:t>Little Big Horn (Custer’s Last Stand)- Natives attacked and killed Custer and his men</a:t>
            </a:r>
          </a:p>
        </p:txBody>
      </p:sp>
      <p:pic>
        <p:nvPicPr>
          <p:cNvPr id="43" name="Hultstrand6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1800" y="48683"/>
            <a:ext cx="5842000" cy="420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2"/>
      <p:bldP build="p" bldLvl="5" animBg="1" rev="0" advAuto="0" spid="42" grpId="1"/>
      <p:bldP build="whole" bldLvl="1" animBg="1" rev="0" advAuto="0" spid="4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40">
                <a:solidFill>
                  <a:srgbClr val="FFFFFF"/>
                </a:solidFill>
              </a:rPr>
              <a:t>Northern and Southern Differences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lvl="0" marL="283463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North - free labor manufacturing, South dependent on agriculture and slavery, with a slow population growth</a:t>
            </a:r>
            <a:endParaRPr sz="2356">
              <a:solidFill>
                <a:srgbClr val="FFFFFF"/>
              </a:solidFill>
            </a:endParaRPr>
          </a:p>
          <a:p>
            <a:pPr lvl="1" marL="566927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As a result, the North has more power in the House</a:t>
            </a:r>
            <a:endParaRPr sz="2356">
              <a:solidFill>
                <a:srgbClr val="FFFFFF"/>
              </a:solidFill>
            </a:endParaRPr>
          </a:p>
          <a:p>
            <a:pPr lvl="0" marL="283463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Abolitionists:</a:t>
            </a:r>
            <a:endParaRPr sz="2356">
              <a:solidFill>
                <a:srgbClr val="FFFFFF"/>
              </a:solidFill>
            </a:endParaRPr>
          </a:p>
          <a:p>
            <a:pPr lvl="1" marL="566927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Small number in the North, although had a visible campaign</a:t>
            </a:r>
            <a:endParaRPr sz="2356">
              <a:solidFill>
                <a:srgbClr val="FFFFFF"/>
              </a:solidFill>
            </a:endParaRPr>
          </a:p>
          <a:p>
            <a:pPr lvl="1" marL="566927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Used fierce arguments (William Lloyd Garrison)</a:t>
            </a:r>
            <a:endParaRPr sz="2356">
              <a:solidFill>
                <a:srgbClr val="FFFFFF"/>
              </a:solidFill>
            </a:endParaRPr>
          </a:p>
          <a:p>
            <a:pPr lvl="1" marL="566927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Helped slaves escape (Underground RR)</a:t>
            </a:r>
            <a:endParaRPr sz="2356">
              <a:solidFill>
                <a:srgbClr val="FFFFFF"/>
              </a:solidFill>
            </a:endParaRPr>
          </a:p>
          <a:p>
            <a:pPr lvl="1" marL="566927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Used violence (John Brown)</a:t>
            </a:r>
            <a:endParaRPr sz="2356">
              <a:solidFill>
                <a:srgbClr val="FFFFFF"/>
              </a:solidFill>
            </a:endParaRPr>
          </a:p>
          <a:p>
            <a:pPr lvl="0" marL="283463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How did the South defend slavery?</a:t>
            </a:r>
            <a:endParaRPr sz="2356">
              <a:solidFill>
                <a:srgbClr val="FFFFFF"/>
              </a:solidFill>
            </a:endParaRPr>
          </a:p>
          <a:p>
            <a:pPr lvl="1" marL="566927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“Positive Good”</a:t>
            </a:r>
            <a:endParaRPr sz="2356">
              <a:solidFill>
                <a:srgbClr val="FFFFFF"/>
              </a:solidFill>
            </a:endParaRPr>
          </a:p>
          <a:p>
            <a:pPr lvl="1" marL="566927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Nullification - belief that states could declare federal laws unconstitutional</a:t>
            </a:r>
            <a:endParaRPr sz="2356">
              <a:solidFill>
                <a:srgbClr val="FFFFFF"/>
              </a:solidFill>
            </a:endParaRPr>
          </a:p>
          <a:p>
            <a:pPr lvl="1" marL="566927" indent="-283463" defTabSz="362204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56">
                <a:solidFill>
                  <a:srgbClr val="FFFFFF"/>
                </a:solidFill>
              </a:rPr>
              <a:t>Racist stereotypes - minstrel shows</a:t>
            </a:r>
          </a:p>
        </p:txBody>
      </p:sp>
      <p:pic>
        <p:nvPicPr>
          <p:cNvPr id="47" name="WilliamLloydGarris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9183" y="2357966"/>
            <a:ext cx="3822701" cy="469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John_Brown_by_Augustus_Washington,_1846-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5216" y="1320800"/>
            <a:ext cx="3139934" cy="4350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4"/>
      <p:bldP build="whole" bldLvl="1" animBg="1" rev="0" advAuto="0" spid="47" grpId="2"/>
      <p:bldP build="whole" bldLvl="1" animBg="1" rev="0" advAuto="0" spid="48" grpId="3"/>
      <p:bldP build="p" bldLvl="5" animBg="1" rev="0" advAuto="0"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40">
                <a:solidFill>
                  <a:srgbClr val="FFFFFF"/>
                </a:solidFill>
              </a:rPr>
              <a:t>Compromises and Election of 1860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lvl="0" marL="269747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Various failed attempts at solving the issue of slavery?</a:t>
            </a:r>
            <a:endParaRPr sz="2241">
              <a:solidFill>
                <a:srgbClr val="FFFFFF"/>
              </a:solidFill>
            </a:endParaRPr>
          </a:p>
          <a:p>
            <a:pPr lvl="1" marL="539495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Compromise of 1850 - dealt with land gained from Mexican Cession</a:t>
            </a:r>
            <a:endParaRPr sz="2241">
              <a:solidFill>
                <a:srgbClr val="FFFFFF"/>
              </a:solidFill>
            </a:endParaRPr>
          </a:p>
          <a:p>
            <a:pPr lvl="2" marL="809243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Popular sovereignty and a strict fugitive slave law</a:t>
            </a:r>
            <a:endParaRPr sz="2241">
              <a:solidFill>
                <a:srgbClr val="FFFFFF"/>
              </a:solidFill>
            </a:endParaRPr>
          </a:p>
          <a:p>
            <a:pPr lvl="1" marL="539495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Kansas-Nebraska Act -&gt; “Bleeding Kansas”</a:t>
            </a:r>
            <a:endParaRPr sz="2241">
              <a:solidFill>
                <a:srgbClr val="FFFFFF"/>
              </a:solidFill>
            </a:endParaRPr>
          </a:p>
          <a:p>
            <a:pPr lvl="1" marL="539495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i="1" sz="2241">
                <a:solidFill>
                  <a:srgbClr val="FFFFFF"/>
                </a:solidFill>
              </a:rPr>
              <a:t>Dred Scott</a:t>
            </a:r>
            <a:r>
              <a:rPr sz="2241">
                <a:solidFill>
                  <a:srgbClr val="FFFFFF"/>
                </a:solidFill>
              </a:rPr>
              <a:t> decision</a:t>
            </a:r>
            <a:endParaRPr sz="2241">
              <a:solidFill>
                <a:srgbClr val="FFFFFF"/>
              </a:solidFill>
            </a:endParaRPr>
          </a:p>
          <a:p>
            <a:pPr lvl="0" marL="269747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Causes of the End of the second party system?</a:t>
            </a:r>
            <a:endParaRPr sz="2241">
              <a:solidFill>
                <a:srgbClr val="FFFFFF"/>
              </a:solidFill>
            </a:endParaRPr>
          </a:p>
          <a:p>
            <a:pPr lvl="1" marL="539495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Issues over slavery </a:t>
            </a:r>
            <a:endParaRPr sz="2241">
              <a:solidFill>
                <a:srgbClr val="FFFFFF"/>
              </a:solidFill>
            </a:endParaRPr>
          </a:p>
          <a:p>
            <a:pPr lvl="1" marL="539495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Anti-immigrant nativism - Know-Nothing Party</a:t>
            </a:r>
            <a:endParaRPr sz="2241">
              <a:solidFill>
                <a:srgbClr val="FFFFFF"/>
              </a:solidFill>
            </a:endParaRPr>
          </a:p>
          <a:p>
            <a:pPr lvl="1" marL="539495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Emergence of sectional parties - Republicans in the North and Midwest</a:t>
            </a:r>
            <a:endParaRPr sz="2241">
              <a:solidFill>
                <a:srgbClr val="FFFFFF"/>
              </a:solidFill>
            </a:endParaRPr>
          </a:p>
          <a:p>
            <a:pPr lvl="0" marL="269747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Election of 1860:</a:t>
            </a:r>
            <a:endParaRPr sz="2241">
              <a:solidFill>
                <a:srgbClr val="FFFFFF"/>
              </a:solidFill>
            </a:endParaRPr>
          </a:p>
          <a:p>
            <a:pPr lvl="1" marL="539495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Lincoln was elected on a free soil platform</a:t>
            </a:r>
            <a:endParaRPr sz="2241">
              <a:solidFill>
                <a:srgbClr val="FFFFFF"/>
              </a:solidFill>
            </a:endParaRPr>
          </a:p>
          <a:p>
            <a:pPr lvl="1" marL="539495" indent="-269747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41">
                <a:solidFill>
                  <a:srgbClr val="FFFFFF"/>
                </a:solidFill>
              </a:rPr>
              <a:t>Immediate cause of secession, which led to the Civil War</a:t>
            </a:r>
          </a:p>
        </p:txBody>
      </p:sp>
      <p:pic>
        <p:nvPicPr>
          <p:cNvPr id="52" name="748px-Henry_Clay_Senat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6395" y="3217333"/>
            <a:ext cx="4665939" cy="3742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800px-ElectoralCollege186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934" y="1754716"/>
            <a:ext cx="10160001" cy="590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2"/>
      <p:bldP build="p" bldLvl="5" animBg="1" rev="0" advAuto="0" spid="51" grpId="1"/>
      <p:bldP build="whole" bldLvl="1" animBg="1" rev="0" advAuto="0" spid="53" grpId="3"/>
      <p:bldP build="whole" bldLvl="1" animBg="1" rev="0" advAuto="0" spid="5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40">
                <a:solidFill>
                  <a:srgbClr val="FFFFFF"/>
                </a:solidFill>
              </a:rPr>
              <a:t>Union Victory In The Civil War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lvl="0" marL="246888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North and South mobilized their economies and societies for the war effort, even in the face of opposition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Both instituted conscription (draft)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Lincoln suspended habeas corpus in MD</a:t>
            </a:r>
            <a:endParaRPr sz="2052">
              <a:solidFill>
                <a:srgbClr val="FFFFFF"/>
              </a:solidFill>
            </a:endParaRPr>
          </a:p>
          <a:p>
            <a:pPr lvl="0" marL="246888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Emancipation Proclamation - changed the purpose of the war - no longer to just preserve the Union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Helped keep Europe out of the war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African Americans fought in the Union Army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Could be compared with the Gettysburg Address</a:t>
            </a:r>
            <a:endParaRPr sz="2052">
              <a:solidFill>
                <a:srgbClr val="FFFFFF"/>
              </a:solidFill>
            </a:endParaRPr>
          </a:p>
          <a:p>
            <a:pPr lvl="0" marL="246888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Why did the Union succeed?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Improved military leadership - Grant and Sherman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Effective strategies - Anaconda Plan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Key Victories - Antietam, Gettysburg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Greater resources - more factories and railroads </a:t>
            </a:r>
            <a:endParaRPr sz="2052">
              <a:solidFill>
                <a:srgbClr val="FFFFFF"/>
              </a:solidFill>
            </a:endParaRPr>
          </a:p>
          <a:p>
            <a:pPr lvl="1" marL="493776" indent="-246888" defTabSz="31546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Destruction of the South’s environment and infrastructure - “March to the Sea”</a:t>
            </a:r>
          </a:p>
        </p:txBody>
      </p:sp>
      <p:pic>
        <p:nvPicPr>
          <p:cNvPr id="57" name="800px-Emancipation_proclamati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1726" y="4267200"/>
            <a:ext cx="5995341" cy="3657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Scott-anacond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043" y="1405466"/>
            <a:ext cx="6978524" cy="5831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2"/>
      <p:bldP build="whole" bldLvl="1" animBg="1" rev="0" advAuto="0" spid="57" grpId="3"/>
      <p:bldP build="whole" bldLvl="1" animBg="1" rev="0" advAuto="0" spid="58" grpId="4"/>
      <p:bldP build="whole" bldLvl="1" animBg="1" rev="0" advAuto="0" spid="58" grpId="5"/>
      <p:bldP build="p" bldLvl="5" animBg="1" rev="0" advAuto="0"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Reconstruction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13th Amendment - abolished slavery</a:t>
            </a:r>
            <a:endParaRPr sz="2546">
              <a:solidFill>
                <a:srgbClr val="FFFFFF"/>
              </a:solidFill>
            </a:endParaRPr>
          </a:p>
          <a:p>
            <a:pPr lvl="1" marL="612648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Drastic social and economic change</a:t>
            </a:r>
            <a:endParaRPr sz="2546">
              <a:solidFill>
                <a:srgbClr val="FFFFFF"/>
              </a:solidFill>
            </a:endParaRPr>
          </a:p>
          <a:p>
            <a:pPr lvl="1" marL="612648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However, sharecropping endured in much of the South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Impacts of Radical Republicans?</a:t>
            </a:r>
            <a:endParaRPr sz="2546">
              <a:solidFill>
                <a:srgbClr val="FFFFFF"/>
              </a:solidFill>
            </a:endParaRPr>
          </a:p>
          <a:p>
            <a:pPr lvl="1" marL="612648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Change in balance of power between Congress and President - impeachment of Andrew Johnson</a:t>
            </a:r>
            <a:endParaRPr sz="2546">
              <a:solidFill>
                <a:srgbClr val="FFFFFF"/>
              </a:solidFill>
            </a:endParaRPr>
          </a:p>
          <a:p>
            <a:pPr lvl="1" marL="612648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Former slaves and African Americans gained political opportunities</a:t>
            </a:r>
            <a:endParaRPr sz="2546">
              <a:solidFill>
                <a:srgbClr val="FFFFFF"/>
              </a:solidFill>
            </a:endParaRPr>
          </a:p>
          <a:p>
            <a:pPr lvl="2" marL="918972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Hiram Revels - first African American elected to Congress </a:t>
            </a:r>
            <a:endParaRPr sz="2546">
              <a:solidFill>
                <a:srgbClr val="FFFFFF"/>
              </a:solidFill>
            </a:endParaRPr>
          </a:p>
          <a:p>
            <a:pPr lvl="1" marL="612648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Waning - To reduce, by the 1870s, the North’s resolve for Reconstruction was waning</a:t>
            </a:r>
            <a:endParaRPr sz="2546">
              <a:solidFill>
                <a:srgbClr val="FFFFFF"/>
              </a:solidFill>
            </a:endParaRPr>
          </a:p>
          <a:p>
            <a:pPr lvl="2" marL="918972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Compromise of 1877 ended Reconstruction - the military was withdrawn from the South, Hayes became president</a:t>
            </a:r>
          </a:p>
        </p:txBody>
      </p:sp>
      <p:pic>
        <p:nvPicPr>
          <p:cNvPr id="62" name="514px-Hiram_Rhodes_Revels_-_Brady-Handy-(restored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7278" y="491066"/>
            <a:ext cx="4675956" cy="545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  <p:bldP build="whole" bldLvl="1" animBg="1" rev="0" advAuto="0" spid="62" grpId="2"/>
      <p:bldP build="whole" bldLvl="1" animBg="1" rev="0" advAuto="0" spid="6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952500" y="0"/>
            <a:ext cx="11099800" cy="2120900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40">
                <a:solidFill>
                  <a:srgbClr val="FFFFFF"/>
                </a:solidFill>
              </a:rPr>
              <a:t>Constitutional Amendments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217487" y="1879600"/>
            <a:ext cx="12569826" cy="7721600"/>
          </a:xfrm>
          <a:prstGeom prst="rect">
            <a:avLst/>
          </a:prstGeom>
        </p:spPr>
        <p:txBody>
          <a:bodyPr/>
          <a:lstStyle/>
          <a:p>
            <a:pPr lvl="0" marL="288036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14th amendment - provided citizenship and equal protection of the laws</a:t>
            </a:r>
            <a:endParaRPr sz="2394">
              <a:solidFill>
                <a:srgbClr val="FFFFFF"/>
              </a:solidFill>
            </a:endParaRPr>
          </a:p>
          <a:p>
            <a:pPr lvl="0" marL="288036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15th amendment - suffrage for men</a:t>
            </a:r>
            <a:endParaRPr sz="2394">
              <a:solidFill>
                <a:srgbClr val="FFFFFF"/>
              </a:solidFill>
            </a:endParaRPr>
          </a:p>
          <a:p>
            <a:pPr lvl="0" marL="288036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However, African American rights were limited through:</a:t>
            </a:r>
            <a:endParaRPr sz="2394">
              <a:solidFill>
                <a:srgbClr val="FFFFFF"/>
              </a:solidFill>
            </a:endParaRPr>
          </a:p>
          <a:p>
            <a:pPr lvl="1" marL="576072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Segregation - Jim Crow laws</a:t>
            </a:r>
            <a:endParaRPr sz="2394">
              <a:solidFill>
                <a:srgbClr val="FFFFFF"/>
              </a:solidFill>
            </a:endParaRPr>
          </a:p>
          <a:p>
            <a:pPr lvl="1" marL="576072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Violence - KKK, White League</a:t>
            </a:r>
            <a:endParaRPr sz="2394">
              <a:solidFill>
                <a:srgbClr val="FFFFFF"/>
              </a:solidFill>
            </a:endParaRPr>
          </a:p>
          <a:p>
            <a:pPr lvl="1" marL="576072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Supreme Court Decisions (</a:t>
            </a:r>
            <a:r>
              <a:rPr i="1" sz="2394">
                <a:solidFill>
                  <a:srgbClr val="FFFFFF"/>
                </a:solidFill>
              </a:rPr>
              <a:t>Plessy v. Ferguson, Civil Rights Cases)</a:t>
            </a:r>
            <a:endParaRPr i="1" sz="2394">
              <a:solidFill>
                <a:srgbClr val="FFFFFF"/>
              </a:solidFill>
            </a:endParaRPr>
          </a:p>
          <a:p>
            <a:pPr lvl="1" marL="576072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Local Political Tactics - poll taxes, literacy tests, and grandfather clauses</a:t>
            </a:r>
            <a:endParaRPr sz="2394">
              <a:solidFill>
                <a:srgbClr val="FFFFFF"/>
              </a:solidFill>
            </a:endParaRPr>
          </a:p>
          <a:p>
            <a:pPr lvl="0" marL="288036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Impact of these amendments on women’s rights?</a:t>
            </a:r>
            <a:endParaRPr sz="2394">
              <a:solidFill>
                <a:srgbClr val="FFFFFF"/>
              </a:solidFill>
            </a:endParaRPr>
          </a:p>
          <a:p>
            <a:pPr lvl="1" marL="576072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Split the group - some only advocated the 15th amendment if it included women - Elizabeth Cady Stanton and Susan B. Anthony</a:t>
            </a:r>
            <a:endParaRPr sz="2394">
              <a:solidFill>
                <a:srgbClr val="FFFFFF"/>
              </a:solidFill>
            </a:endParaRPr>
          </a:p>
          <a:p>
            <a:pPr lvl="0" marL="288036" indent="-288036" defTabSz="368045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394">
                <a:solidFill>
                  <a:srgbClr val="FFFFFF"/>
                </a:solidFill>
              </a:rPr>
              <a:t>These amendments were stalled for many decades, but were used in the 1950s and 60s Civil Rights Movement</a:t>
            </a:r>
          </a:p>
        </p:txBody>
      </p:sp>
      <p:sp>
        <p:nvSpPr>
          <p:cNvPr id="66" name="Shape 66"/>
          <p:cNvSpPr/>
          <p:nvPr/>
        </p:nvSpPr>
        <p:spPr>
          <a:xfrm flipV="1">
            <a:off x="6612466" y="2514600"/>
            <a:ext cx="3719509" cy="1"/>
          </a:xfrm>
          <a:prstGeom prst="line">
            <a:avLst/>
          </a:prstGeom>
          <a:ln w="101600">
            <a:solidFill>
              <a:srgbClr val="97181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67" name="Elizabeth_Stant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8733" y="1629833"/>
            <a:ext cx="39116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The_First_Vot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5383" y="3255433"/>
            <a:ext cx="5150760" cy="6272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3"/>
      <p:bldP build="whole" bldLvl="1" animBg="1" rev="0" advAuto="0" spid="68" grpId="4"/>
      <p:bldP build="whole" bldLvl="1" animBg="1" rev="0" advAuto="0" spid="67" grpId="5"/>
      <p:bldP build="whole" bldLvl="1" animBg="1" rev="0" advAuto="0" spid="67" grpId="6"/>
      <p:bldP build="whole" bldLvl="1" animBg="1" rev="0" advAuto="0" spid="66" grpId="2"/>
      <p:bldP build="p" bldLvl="5" animBg="1" rev="0" advAuto="0" spid="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Quick Recap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Manifest Destiny and its impacts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Mexican-American War and debates over slavery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Immigrants and nativism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Abolitionist tactics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Compromise of 1850, Kansas-Nebraska, and Dred Scott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Election of 1860 and Lincoln’s platform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Emancipation Proclamation and how it changed the war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EVERYTHING about the 13 - 15 amendments</a:t>
            </a:r>
            <a:endParaRPr sz="2432">
              <a:solidFill>
                <a:srgbClr val="FFFFFF"/>
              </a:solidFill>
            </a:endParaRPr>
          </a:p>
          <a:p>
            <a:pPr lvl="0" marL="292607" indent="-292607" defTabSz="37388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432">
                <a:solidFill>
                  <a:srgbClr val="FFFFFF"/>
                </a:solidFill>
              </a:rPr>
              <a:t>End of Reconstruction and waning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