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lvl1pPr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indent="2286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indent="4572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indent="6858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indent="9144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vl6pPr indent="11430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6pPr>
    <a:lvl7pPr indent="13716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7pPr>
    <a:lvl8pPr indent="16002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8pPr>
    <a:lvl9pPr indent="18288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b="def" i="def"/>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b="def" i="def"/>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b="def" i="def"/>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1A8F00"/>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b="def" i="def"/>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D03317"/>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b="def" i="def"/>
      <a:tcStyle>
        <a:tcBdr/>
        <a:fill>
          <a:solidFill>
            <a:srgbClr val="696969"/>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b="def" i="def"/>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762000" y="2463800"/>
            <a:ext cx="11480800" cy="2540000"/>
          </a:xfrm>
          <a:prstGeom prst="rect">
            <a:avLst/>
          </a:prstGeom>
        </p:spPr>
        <p:txBody>
          <a:bodyPr anchor="b"/>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6" name="Shape 6"/>
          <p:cNvSpPr/>
          <p:nvPr>
            <p:ph type="body" idx="1"/>
          </p:nvPr>
        </p:nvSpPr>
        <p:spPr>
          <a:xfrm>
            <a:off x="762000" y="5156200"/>
            <a:ext cx="11480800" cy="8636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lvl="0">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One</a:t>
            </a:r>
            <a:endParaRPr sz="2400">
              <a:solidFill>
                <a:srgbClr val="FFFFFF"/>
              </a:solidFill>
              <a:effectLst>
                <a:outerShdw sx="100000" sy="100000" kx="0" ky="0" algn="b" rotWithShape="0" blurRad="50800" dist="254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Two</a:t>
            </a:r>
            <a:endParaRPr sz="2400">
              <a:solidFill>
                <a:srgbClr val="FFFFFF"/>
              </a:solidFill>
              <a:effectLst>
                <a:outerShdw sx="100000" sy="100000" kx="0" ky="0" algn="b" rotWithShape="0" blurRad="50800" dist="254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Three</a:t>
            </a:r>
            <a:endParaRPr sz="2400">
              <a:solidFill>
                <a:srgbClr val="FFFFFF"/>
              </a:solidFill>
              <a:effectLst>
                <a:outerShdw sx="100000" sy="100000" kx="0" ky="0" algn="b" rotWithShape="0" blurRad="50800" dist="254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Four</a:t>
            </a:r>
            <a:endParaRPr sz="2400">
              <a:solidFill>
                <a:srgbClr val="FFFFFF"/>
              </a:solidFill>
              <a:effectLst>
                <a:outerShdw sx="100000" sy="100000" kx="0" ky="0" algn="b" rotWithShape="0" blurRad="50800" dist="254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762000" y="6883400"/>
            <a:ext cx="11480800" cy="1079500"/>
          </a:xfrm>
          <a:prstGeom prst="rect">
            <a:avLst/>
          </a:prstGeom>
        </p:spPr>
        <p:txBody>
          <a:bodyPr anchor="b"/>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9" name="Shape 9"/>
          <p:cNvSpPr/>
          <p:nvPr>
            <p:ph type="body" idx="1"/>
          </p:nvPr>
        </p:nvSpPr>
        <p:spPr>
          <a:xfrm>
            <a:off x="762000" y="8128000"/>
            <a:ext cx="11480800" cy="9144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lvl="0">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One</a:t>
            </a:r>
            <a:endParaRPr sz="2400">
              <a:solidFill>
                <a:srgbClr val="FFFFFF"/>
              </a:solidFill>
              <a:effectLst>
                <a:outerShdw sx="100000" sy="100000" kx="0" ky="0" algn="b" rotWithShape="0" blurRad="50800" dist="254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Two</a:t>
            </a:r>
            <a:endParaRPr sz="2400">
              <a:solidFill>
                <a:srgbClr val="FFFFFF"/>
              </a:solidFill>
              <a:effectLst>
                <a:outerShdw sx="100000" sy="100000" kx="0" ky="0" algn="b" rotWithShape="0" blurRad="50800" dist="254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Three</a:t>
            </a:r>
            <a:endParaRPr sz="2400">
              <a:solidFill>
                <a:srgbClr val="FFFFFF"/>
              </a:solidFill>
              <a:effectLst>
                <a:outerShdw sx="100000" sy="100000" kx="0" ky="0" algn="b" rotWithShape="0" blurRad="50800" dist="254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Four</a:t>
            </a:r>
            <a:endParaRPr sz="2400">
              <a:solidFill>
                <a:srgbClr val="FFFFFF"/>
              </a:solidFill>
              <a:effectLst>
                <a:outerShdw sx="100000" sy="100000" kx="0" ky="0" algn="b" rotWithShape="0" blurRad="50800" dist="254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762000" y="3517900"/>
            <a:ext cx="11480800" cy="2717800"/>
          </a:xfrm>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762000" y="419100"/>
            <a:ext cx="5384800" cy="4597400"/>
          </a:xfrm>
          <a:prstGeom prst="rect">
            <a:avLst/>
          </a:prstGeom>
        </p:spPr>
        <p:txBody>
          <a:bodyPr anchor="b"/>
          <a:lstStyle>
            <a:lvl1pPr>
              <a:defRPr sz="5200"/>
            </a:lvl1p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Title Text</a:t>
            </a:r>
          </a:p>
        </p:txBody>
      </p:sp>
      <p:sp>
        <p:nvSpPr>
          <p:cNvPr id="14" name="Shape 14"/>
          <p:cNvSpPr/>
          <p:nvPr>
            <p:ph type="body" idx="1"/>
          </p:nvPr>
        </p:nvSpPr>
        <p:spPr>
          <a:xfrm>
            <a:off x="762000" y="5245100"/>
            <a:ext cx="5384800" cy="38100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lvl="0">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One</a:t>
            </a:r>
            <a:endParaRPr sz="2400">
              <a:solidFill>
                <a:srgbClr val="FFFFFF"/>
              </a:solidFill>
              <a:effectLst>
                <a:outerShdw sx="100000" sy="100000" kx="0" ky="0" algn="b" rotWithShape="0" blurRad="50800" dist="254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Two</a:t>
            </a:r>
            <a:endParaRPr sz="2400">
              <a:solidFill>
                <a:srgbClr val="FFFFFF"/>
              </a:solidFill>
              <a:effectLst>
                <a:outerShdw sx="100000" sy="100000" kx="0" ky="0" algn="b" rotWithShape="0" blurRad="50800" dist="254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Three</a:t>
            </a:r>
            <a:endParaRPr sz="2400">
              <a:solidFill>
                <a:srgbClr val="FFFFFF"/>
              </a:solidFill>
              <a:effectLst>
                <a:outerShdw sx="100000" sy="100000" kx="0" ky="0" algn="b" rotWithShape="0" blurRad="50800" dist="254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Four</a:t>
            </a:r>
            <a:endParaRPr sz="2400">
              <a:solidFill>
                <a:srgbClr val="FFFFFF"/>
              </a:solidFill>
              <a:effectLst>
                <a:outerShdw sx="100000" sy="100000" kx="0" ky="0" algn="b" rotWithShape="0" blurRad="50800" dist="254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19" name="Shape 19"/>
          <p:cNvSpPr/>
          <p:nvPr>
            <p:ph type="body" idx="1"/>
          </p:nvPr>
        </p:nvSpPr>
        <p:spPr>
          <a:prstGeom prst="rect">
            <a:avLst/>
          </a:prstGeom>
        </p:spPr>
        <p:txBody>
          <a:body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One</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Two</a:t>
            </a:r>
            <a:endParaRPr sz="34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Three</a:t>
            </a:r>
            <a:endParaRPr sz="34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Four</a:t>
            </a:r>
            <a:endParaRPr sz="34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22" name="Shape 22"/>
          <p:cNvSpPr/>
          <p:nvPr>
            <p:ph type="body" idx="1"/>
          </p:nvPr>
        </p:nvSpPr>
        <p:spPr>
          <a:xfrm>
            <a:off x="762000" y="2374900"/>
            <a:ext cx="5384800" cy="6807200"/>
          </a:xfrm>
          <a:prstGeom prst="rect">
            <a:avLst/>
          </a:prstGeom>
        </p:spPr>
        <p:txBody>
          <a:bodyPr/>
          <a:lstStyle>
            <a:lvl1pPr marL="342900" indent="-342900">
              <a:spcBef>
                <a:spcPts val="3200"/>
              </a:spcBef>
              <a:buClr>
                <a:srgbClr val="EBEBEB"/>
              </a:buClr>
              <a:defRPr sz="2800"/>
            </a:lvl1pPr>
            <a:lvl2pPr marL="685800" indent="-342900">
              <a:spcBef>
                <a:spcPts val="3200"/>
              </a:spcBef>
              <a:buClr>
                <a:srgbClr val="EBEBEB"/>
              </a:buClr>
              <a:defRPr sz="2800"/>
            </a:lvl2pPr>
            <a:lvl3pPr marL="1028700" indent="-342900">
              <a:spcBef>
                <a:spcPts val="3200"/>
              </a:spcBef>
              <a:buClr>
                <a:srgbClr val="EBEBEB"/>
              </a:buClr>
              <a:defRPr sz="2800"/>
            </a:lvl3pPr>
            <a:lvl4pPr marL="1371600" indent="-342900">
              <a:spcBef>
                <a:spcPts val="3200"/>
              </a:spcBef>
              <a:buClr>
                <a:srgbClr val="EBEBEB"/>
              </a:buClr>
              <a:defRPr sz="2800"/>
            </a:lvl4pPr>
            <a:lvl5pPr marL="1714500" indent="-342900">
              <a:spcBef>
                <a:spcPts val="3200"/>
              </a:spcBef>
              <a:buClr>
                <a:srgbClr val="EBEBEB"/>
              </a:buClr>
              <a:defRPr sz="2800"/>
            </a:lvl5pPr>
          </a:lstStyle>
          <a:p>
            <a:pPr lvl="0">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One</a:t>
            </a:r>
            <a:endParaRPr sz="28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Two</a:t>
            </a:r>
            <a:endParaRPr sz="28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Three</a:t>
            </a:r>
            <a:endParaRPr sz="28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Four</a:t>
            </a:r>
            <a:endParaRPr sz="28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762000" y="965200"/>
            <a:ext cx="11480800" cy="7823200"/>
          </a:xfrm>
          <a:prstGeom prst="rect">
            <a:avLst/>
          </a:prstGeom>
        </p:spPr>
        <p:txBody>
          <a:body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One</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Two</a:t>
            </a:r>
            <a:endParaRPr sz="34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Three</a:t>
            </a:r>
            <a:endParaRPr sz="34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Four</a:t>
            </a:r>
            <a:endParaRPr sz="34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762000" y="203200"/>
            <a:ext cx="11480800" cy="2146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3" name="Shape 3"/>
          <p:cNvSpPr/>
          <p:nvPr>
            <p:ph type="body" idx="1"/>
          </p:nvPr>
        </p:nvSpPr>
        <p:spPr>
          <a:xfrm>
            <a:off x="762000" y="2413000"/>
            <a:ext cx="11480800" cy="636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One</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Two</a:t>
            </a:r>
            <a:endParaRPr sz="34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Three</a:t>
            </a:r>
            <a:endParaRPr sz="34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Four</a:t>
            </a:r>
            <a:endParaRPr sz="34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Five</a:t>
            </a:r>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1pPr>
      <a:lvl2pPr indent="2286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2pPr>
      <a:lvl3pPr indent="4572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3pPr>
      <a:lvl4pPr indent="6858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4pPr>
      <a:lvl5pPr indent="9144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5pPr>
      <a:lvl6pPr indent="11430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6pPr>
      <a:lvl7pPr indent="13716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7pPr>
      <a:lvl8pPr indent="16002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8pPr>
      <a:lvl9pPr indent="18288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9pPr>
    </p:titleStyle>
    <p:bodyStyle>
      <a:lvl1pPr marL="4064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marL="8128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marL="12192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marL="16256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marL="20320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vl6pPr marL="24384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6pPr>
      <a:lvl7pPr marL="28448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7pPr>
      <a:lvl8pPr marL="32512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8pPr>
      <a:lvl9pPr marL="36576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9pPr>
    </p:bodyStyle>
    <p:otherStyle>
      <a:lvl1pPr algn="ctr" defTabSz="584200">
        <a:defRPr>
          <a:solidFill>
            <a:schemeClr val="tx1"/>
          </a:solidFill>
          <a:latin typeface="+mn-lt"/>
          <a:ea typeface="+mn-ea"/>
          <a:cs typeface="+mn-cs"/>
          <a:sym typeface="Helvetica Neue"/>
        </a:defRPr>
      </a:lvl1pPr>
      <a:lvl2pPr indent="228600" algn="ctr" defTabSz="584200">
        <a:defRPr>
          <a:solidFill>
            <a:schemeClr val="tx1"/>
          </a:solidFill>
          <a:latin typeface="+mn-lt"/>
          <a:ea typeface="+mn-ea"/>
          <a:cs typeface="+mn-cs"/>
          <a:sym typeface="Helvetica Neue"/>
        </a:defRPr>
      </a:lvl2pPr>
      <a:lvl3pPr indent="457200" algn="ctr" defTabSz="584200">
        <a:defRPr>
          <a:solidFill>
            <a:schemeClr val="tx1"/>
          </a:solidFill>
          <a:latin typeface="+mn-lt"/>
          <a:ea typeface="+mn-ea"/>
          <a:cs typeface="+mn-cs"/>
          <a:sym typeface="Helvetica Neue"/>
        </a:defRPr>
      </a:lvl3pPr>
      <a:lvl4pPr indent="685800" algn="ctr" defTabSz="584200">
        <a:defRPr>
          <a:solidFill>
            <a:schemeClr val="tx1"/>
          </a:solidFill>
          <a:latin typeface="+mn-lt"/>
          <a:ea typeface="+mn-ea"/>
          <a:cs typeface="+mn-cs"/>
          <a:sym typeface="Helvetica Neue"/>
        </a:defRPr>
      </a:lvl4pPr>
      <a:lvl5pPr indent="914400" algn="ctr" defTabSz="584200">
        <a:defRPr>
          <a:solidFill>
            <a:schemeClr val="tx1"/>
          </a:solidFill>
          <a:latin typeface="+mn-lt"/>
          <a:ea typeface="+mn-ea"/>
          <a:cs typeface="+mn-cs"/>
          <a:sym typeface="Helvetica Neue"/>
        </a:defRPr>
      </a:lvl5pPr>
      <a:lvl6pPr indent="1143000" algn="ctr" defTabSz="584200">
        <a:defRPr>
          <a:solidFill>
            <a:schemeClr val="tx1"/>
          </a:solidFill>
          <a:latin typeface="+mn-lt"/>
          <a:ea typeface="+mn-ea"/>
          <a:cs typeface="+mn-cs"/>
          <a:sym typeface="Helvetica Neue"/>
        </a:defRPr>
      </a:lvl6pPr>
      <a:lvl7pPr indent="1371600" algn="ctr" defTabSz="584200">
        <a:defRPr>
          <a:solidFill>
            <a:schemeClr val="tx1"/>
          </a:solidFill>
          <a:latin typeface="+mn-lt"/>
          <a:ea typeface="+mn-ea"/>
          <a:cs typeface="+mn-cs"/>
          <a:sym typeface="Helvetica Neue"/>
        </a:defRPr>
      </a:lvl7pPr>
      <a:lvl8pPr indent="1600200" algn="ctr" defTabSz="584200">
        <a:defRPr>
          <a:solidFill>
            <a:schemeClr val="tx1"/>
          </a:solidFill>
          <a:latin typeface="+mn-lt"/>
          <a:ea typeface="+mn-ea"/>
          <a:cs typeface="+mn-cs"/>
          <a:sym typeface="Helvetica Neue"/>
        </a:defRPr>
      </a:lvl8pPr>
      <a:lvl9pPr indent="1828800" algn="ctr" defTabSz="584200">
        <a:defRPr>
          <a:solidFill>
            <a:schemeClr val="tx1"/>
          </a:solidFill>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2.png"/><Relationship Id="rId5" Type="http://schemas.openxmlformats.org/officeDocument/2006/relationships/image" Target="../media/image8.jpeg"/><Relationship Id="rId6"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openxmlformats.org/officeDocument/2006/relationships/image" Target="../media/image3.png"/><Relationship Id="rId4" Type="http://schemas.openxmlformats.org/officeDocument/2006/relationships/image" Target="../media/image1.g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 Id="rId3" Type="http://schemas.openxmlformats.org/officeDocument/2006/relationships/image" Target="../media/image15.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lvl1pPr defTabSz="514095">
              <a:defRPr sz="5632">
                <a:effectLst>
                  <a:outerShdw sx="100000" sy="100000" kx="0" ky="0" algn="b" rotWithShape="0" blurRad="44704" dist="22352" dir="5400000">
                    <a:srgbClr val="000000"/>
                  </a:outerShdw>
                </a:effectLst>
              </a:defRPr>
            </a:lvl1pPr>
          </a:lstStyle>
          <a:p>
            <a:pPr lvl="0">
              <a:defRPr b="0" sz="1800">
                <a:solidFill>
                  <a:srgbClr val="000000"/>
                </a:solidFill>
                <a:effectLst/>
              </a:defRPr>
            </a:pPr>
            <a:r>
              <a:rPr b="1" sz="5632">
                <a:solidFill>
                  <a:srgbClr val="FFFFFF"/>
                </a:solidFill>
                <a:effectLst>
                  <a:outerShdw sx="100000" sy="100000" kx="0" ky="0" algn="b" rotWithShape="0" blurRad="44704" dist="22352" dir="5400000">
                    <a:srgbClr val="000000"/>
                  </a:outerShdw>
                </a:effectLst>
              </a:rPr>
              <a:t>APUSH Review: Period 7 (1890 - 1945) In 10 Minutes! (Maybe 15…)</a:t>
            </a:r>
          </a:p>
        </p:txBody>
      </p:sp>
      <p:sp>
        <p:nvSpPr>
          <p:cNvPr id="33" name="Shape 33"/>
          <p:cNvSpPr/>
          <p:nvPr>
            <p:ph type="body" idx="1"/>
          </p:nvPr>
        </p:nvSpPr>
        <p:spPr>
          <a:prstGeom prst="rect">
            <a:avLst/>
          </a:prstGeom>
        </p:spPr>
        <p:txBody>
          <a:bodyPr/>
          <a:lstStyle/>
          <a:p>
            <a:pPr lvl="0">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Everything You Need To Know About Period 7 In 10 Minutes!</a:t>
            </a:r>
          </a:p>
        </p:txBody>
      </p:sp>
      <p:sp>
        <p:nvSpPr>
          <p:cNvPr id="34" name="Shape 34"/>
          <p:cNvSpPr/>
          <p:nvPr/>
        </p:nvSpPr>
        <p:spPr>
          <a:xfrm>
            <a:off x="2840963" y="6172200"/>
            <a:ext cx="7322874" cy="2821583"/>
          </a:xfrm>
          <a:prstGeom prst="roundRect">
            <a:avLst>
              <a:gd name="adj" fmla="val 14173"/>
            </a:avLst>
          </a:prstGeom>
          <a:blipFill>
            <a:blip r:embed="rId2"/>
          </a:blip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effectLst>
                  <a:outerShdw sx="100000" sy="100000" kx="0" ky="0" algn="b" rotWithShape="0" blurRad="38100" dist="12700" dir="5400000">
                    <a:srgbClr val="000000">
                      <a:alpha val="80000"/>
                    </a:srgbClr>
                  </a:outerShdw>
                </a:effectLst>
              </a:defRPr>
            </a:lvl1pPr>
          </a:lstStyle>
          <a:p>
            <a:pPr lvl="0">
              <a:defRPr sz="1800">
                <a:solidFill>
                  <a:srgbClr val="000000"/>
                </a:solidFill>
                <a:effectLst/>
              </a:defRPr>
            </a:pPr>
            <a:r>
              <a:rPr sz="3000">
                <a:solidFill>
                  <a:srgbClr val="FFFFFF"/>
                </a:solidFill>
                <a:effectLst>
                  <a:outerShdw sx="100000" sy="100000" kx="0" ky="0" algn="b" rotWithShape="0" blurRad="38100" dist="12700" dir="5400000">
                    <a:srgbClr val="000000">
                      <a:alpha val="80000"/>
                    </a:srgbClr>
                  </a:outerShdw>
                </a:effectLst>
              </a:rPr>
              <a:t>Shoutout Time! Mr. Cook’s class at Meyers Park HS, Mr. Sanchez’s class in California, Emily B. from the Mississippi Gulf Coast, and Mr. Webb’s class in WA. Good luck, you’re all brilliant!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p:nvPr>
        </p:nvSpPr>
        <p:spPr>
          <a:xfrm>
            <a:off x="762000" y="203200"/>
            <a:ext cx="11480800" cy="2159000"/>
          </a:xfrm>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US Expansion Overseas</a:t>
            </a:r>
          </a:p>
        </p:txBody>
      </p:sp>
      <p:sp>
        <p:nvSpPr>
          <p:cNvPr id="37" name="Shape 37"/>
          <p:cNvSpPr/>
          <p:nvPr>
            <p:ph type="body" idx="1"/>
          </p:nvPr>
        </p:nvSpPr>
        <p:spPr>
          <a:xfrm>
            <a:off x="762000" y="2413000"/>
            <a:ext cx="11480800" cy="6900797"/>
          </a:xfrm>
          <a:prstGeom prst="rect">
            <a:avLst/>
          </a:prstGeom>
        </p:spPr>
        <p:txBody>
          <a:bodyPr/>
          <a:lstStyle/>
          <a:p>
            <a:pPr lvl="0" marL="284479" indent="-284479" defTabSz="408940">
              <a:spcBef>
                <a:spcPts val="2900"/>
              </a:spcBef>
              <a:defRPr sz="1800">
                <a:solidFill>
                  <a:srgbClr val="000000"/>
                </a:solidFill>
                <a:effectLst/>
              </a:defRPr>
            </a:pPr>
            <a:r>
              <a:rPr sz="2380">
                <a:solidFill>
                  <a:srgbClr val="EBEBEB"/>
                </a:solidFill>
                <a:effectLst>
                  <a:outerShdw sx="100000" sy="100000" kx="0" ky="0" algn="b" rotWithShape="0" blurRad="35560" dist="17780" dir="5400000">
                    <a:srgbClr val="000000"/>
                  </a:outerShdw>
                </a:effectLst>
              </a:rPr>
              <a:t>Reasons for:</a:t>
            </a:r>
            <a:endParaRPr sz="2380">
              <a:solidFill>
                <a:srgbClr val="EBEBEB"/>
              </a:solidFill>
              <a:effectLst>
                <a:outerShdw sx="100000" sy="100000" kx="0" ky="0" algn="b" rotWithShape="0" blurRad="35560" dist="17780" dir="5400000">
                  <a:srgbClr val="000000"/>
                </a:outerShdw>
              </a:effectLst>
            </a:endParaRPr>
          </a:p>
          <a:p>
            <a:pPr lvl="1" marL="568959" indent="-284479" defTabSz="408940">
              <a:spcBef>
                <a:spcPts val="2900"/>
              </a:spcBef>
              <a:defRPr sz="1800">
                <a:solidFill>
                  <a:srgbClr val="000000"/>
                </a:solidFill>
                <a:effectLst/>
              </a:defRPr>
            </a:pPr>
            <a:r>
              <a:rPr sz="2380">
                <a:solidFill>
                  <a:srgbClr val="EBEBEB"/>
                </a:solidFill>
                <a:effectLst>
                  <a:outerShdw sx="100000" sy="100000" kx="0" ky="0" algn="b" rotWithShape="0" blurRad="35560" dist="17780" dir="5400000">
                    <a:srgbClr val="000000"/>
                  </a:outerShdw>
                </a:effectLst>
              </a:rPr>
              <a:t>“Closing” of the Frontier</a:t>
            </a:r>
            <a:endParaRPr sz="2380">
              <a:solidFill>
                <a:srgbClr val="EBEBEB"/>
              </a:solidFill>
              <a:effectLst>
                <a:outerShdw sx="100000" sy="100000" kx="0" ky="0" algn="b" rotWithShape="0" blurRad="35560" dist="17780" dir="5400000">
                  <a:srgbClr val="000000"/>
                </a:outerShdw>
              </a:effectLst>
            </a:endParaRPr>
          </a:p>
          <a:p>
            <a:pPr lvl="1" marL="568959" indent="-284479" defTabSz="408940">
              <a:spcBef>
                <a:spcPts val="2900"/>
              </a:spcBef>
              <a:defRPr sz="1800">
                <a:solidFill>
                  <a:srgbClr val="000000"/>
                </a:solidFill>
                <a:effectLst/>
              </a:defRPr>
            </a:pPr>
            <a:r>
              <a:rPr sz="2380">
                <a:solidFill>
                  <a:srgbClr val="EBEBEB"/>
                </a:solidFill>
                <a:effectLst>
                  <a:outerShdw sx="100000" sy="100000" kx="0" ky="0" algn="b" rotWithShape="0" blurRad="35560" dist="17780" dir="5400000">
                    <a:srgbClr val="000000"/>
                  </a:outerShdw>
                </a:effectLst>
              </a:rPr>
              <a:t>Economic Motives</a:t>
            </a:r>
            <a:endParaRPr sz="2380">
              <a:solidFill>
                <a:srgbClr val="EBEBEB"/>
              </a:solidFill>
              <a:effectLst>
                <a:outerShdw sx="100000" sy="100000" kx="0" ky="0" algn="b" rotWithShape="0" blurRad="35560" dist="17780" dir="5400000">
                  <a:srgbClr val="000000"/>
                </a:outerShdw>
              </a:effectLst>
            </a:endParaRPr>
          </a:p>
          <a:p>
            <a:pPr lvl="1" marL="568959" indent="-284479" defTabSz="408940">
              <a:spcBef>
                <a:spcPts val="2900"/>
              </a:spcBef>
              <a:defRPr sz="1800">
                <a:solidFill>
                  <a:srgbClr val="000000"/>
                </a:solidFill>
                <a:effectLst/>
              </a:defRPr>
            </a:pPr>
            <a:r>
              <a:rPr sz="2380">
                <a:solidFill>
                  <a:srgbClr val="EBEBEB"/>
                </a:solidFill>
                <a:effectLst>
                  <a:outerShdw sx="100000" sy="100000" kx="0" ky="0" algn="b" rotWithShape="0" blurRad="35560" dist="17780" dir="5400000">
                    <a:srgbClr val="000000"/>
                  </a:outerShdw>
                </a:effectLst>
              </a:rPr>
              <a:t>Racial Theories</a:t>
            </a:r>
            <a:endParaRPr sz="2380">
              <a:solidFill>
                <a:srgbClr val="EBEBEB"/>
              </a:solidFill>
              <a:effectLst>
                <a:outerShdw sx="100000" sy="100000" kx="0" ky="0" algn="b" rotWithShape="0" blurRad="35560" dist="17780" dir="5400000">
                  <a:srgbClr val="000000"/>
                </a:outerShdw>
              </a:effectLst>
            </a:endParaRPr>
          </a:p>
          <a:p>
            <a:pPr lvl="0" marL="284479" indent="-284479" defTabSz="408940">
              <a:spcBef>
                <a:spcPts val="2900"/>
              </a:spcBef>
              <a:defRPr sz="1800">
                <a:solidFill>
                  <a:srgbClr val="000000"/>
                </a:solidFill>
                <a:effectLst/>
              </a:defRPr>
            </a:pPr>
            <a:r>
              <a:rPr sz="2380">
                <a:solidFill>
                  <a:srgbClr val="EBEBEB"/>
                </a:solidFill>
                <a:effectLst>
                  <a:outerShdw sx="100000" sy="100000" kx="0" ky="0" algn="b" rotWithShape="0" blurRad="35560" dist="17780" dir="5400000">
                    <a:srgbClr val="000000"/>
                  </a:outerShdw>
                </a:effectLst>
              </a:rPr>
              <a:t>Impacts?</a:t>
            </a:r>
            <a:endParaRPr sz="2380">
              <a:solidFill>
                <a:srgbClr val="EBEBEB"/>
              </a:solidFill>
              <a:effectLst>
                <a:outerShdw sx="100000" sy="100000" kx="0" ky="0" algn="b" rotWithShape="0" blurRad="35560" dist="17780" dir="5400000">
                  <a:srgbClr val="000000"/>
                </a:outerShdw>
              </a:effectLst>
            </a:endParaRPr>
          </a:p>
          <a:p>
            <a:pPr lvl="1" marL="568959" indent="-284479" defTabSz="408940">
              <a:spcBef>
                <a:spcPts val="2900"/>
              </a:spcBef>
              <a:defRPr sz="1800">
                <a:solidFill>
                  <a:srgbClr val="000000"/>
                </a:solidFill>
                <a:effectLst/>
              </a:defRPr>
            </a:pPr>
            <a:r>
              <a:rPr sz="2380">
                <a:solidFill>
                  <a:srgbClr val="EBEBEB"/>
                </a:solidFill>
                <a:effectLst>
                  <a:outerShdw sx="100000" sy="100000" kx="0" ky="0" algn="b" rotWithShape="0" blurRad="35560" dist="17780" dir="5400000">
                    <a:srgbClr val="000000"/>
                  </a:outerShdw>
                </a:effectLst>
              </a:rPr>
              <a:t>Spanish-American War</a:t>
            </a:r>
            <a:endParaRPr sz="2380">
              <a:solidFill>
                <a:srgbClr val="EBEBEB"/>
              </a:solidFill>
              <a:effectLst>
                <a:outerShdw sx="100000" sy="100000" kx="0" ky="0" algn="b" rotWithShape="0" blurRad="35560" dist="17780" dir="5400000">
                  <a:srgbClr val="000000"/>
                </a:outerShdw>
              </a:effectLst>
            </a:endParaRPr>
          </a:p>
          <a:p>
            <a:pPr lvl="1" marL="568959" indent="-284479" defTabSz="408940">
              <a:spcBef>
                <a:spcPts val="2900"/>
              </a:spcBef>
              <a:defRPr sz="1800">
                <a:solidFill>
                  <a:srgbClr val="000000"/>
                </a:solidFill>
                <a:effectLst/>
              </a:defRPr>
            </a:pPr>
            <a:r>
              <a:rPr sz="2380">
                <a:solidFill>
                  <a:srgbClr val="EBEBEB"/>
                </a:solidFill>
                <a:effectLst>
                  <a:outerShdw sx="100000" sy="100000" kx="0" ky="0" algn="b" rotWithShape="0" blurRad="35560" dist="17780" dir="5400000">
                    <a:srgbClr val="000000"/>
                  </a:outerShdw>
                </a:effectLst>
              </a:rPr>
              <a:t>US gained Guam, Puerto Rico, Philippines</a:t>
            </a:r>
            <a:endParaRPr sz="2380">
              <a:solidFill>
                <a:srgbClr val="EBEBEB"/>
              </a:solidFill>
              <a:effectLst>
                <a:outerShdw sx="100000" sy="100000" kx="0" ky="0" algn="b" rotWithShape="0" blurRad="35560" dist="17780" dir="5400000">
                  <a:srgbClr val="000000"/>
                </a:outerShdw>
              </a:effectLst>
            </a:endParaRPr>
          </a:p>
          <a:p>
            <a:pPr lvl="2" marL="853439" indent="-284479" defTabSz="408940">
              <a:spcBef>
                <a:spcPts val="2900"/>
              </a:spcBef>
              <a:defRPr sz="1800">
                <a:solidFill>
                  <a:srgbClr val="000000"/>
                </a:solidFill>
                <a:effectLst/>
              </a:defRPr>
            </a:pPr>
            <a:r>
              <a:rPr sz="2380">
                <a:solidFill>
                  <a:srgbClr val="EBEBEB"/>
                </a:solidFill>
                <a:effectLst>
                  <a:outerShdw sx="100000" sy="100000" kx="0" ky="0" algn="b" rotWithShape="0" blurRad="35560" dist="17780" dir="5400000">
                    <a:srgbClr val="000000"/>
                  </a:outerShdw>
                </a:effectLst>
              </a:rPr>
              <a:t>Protracted insurrection in the Philippines</a:t>
            </a:r>
            <a:endParaRPr sz="2380">
              <a:solidFill>
                <a:srgbClr val="EBEBEB"/>
              </a:solidFill>
              <a:effectLst>
                <a:outerShdw sx="100000" sy="100000" kx="0" ky="0" algn="b" rotWithShape="0" blurRad="35560" dist="17780" dir="5400000">
                  <a:srgbClr val="000000"/>
                </a:outerShdw>
              </a:effectLst>
            </a:endParaRPr>
          </a:p>
          <a:p>
            <a:pPr lvl="1" marL="568959" indent="-284479" defTabSz="408940">
              <a:spcBef>
                <a:spcPts val="2900"/>
              </a:spcBef>
              <a:defRPr sz="1800">
                <a:solidFill>
                  <a:srgbClr val="000000"/>
                </a:solidFill>
                <a:effectLst/>
              </a:defRPr>
            </a:pPr>
            <a:r>
              <a:rPr sz="2380">
                <a:solidFill>
                  <a:srgbClr val="EBEBEB"/>
                </a:solidFill>
                <a:effectLst>
                  <a:outerShdw sx="100000" sy="100000" kx="0" ky="0" algn="b" rotWithShape="0" blurRad="35560" dist="17780" dir="5400000">
                    <a:srgbClr val="000000"/>
                  </a:outerShdw>
                </a:effectLst>
              </a:rPr>
              <a:t>Debates between imperialists and anti-imperialists (similar to interventionists and isolationists)</a:t>
            </a:r>
          </a:p>
        </p:txBody>
      </p:sp>
      <p:pic>
        <p:nvPicPr>
          <p:cNvPr id="38" name="Frederick_Jackson_Turner.jpg"/>
          <p:cNvPicPr/>
          <p:nvPr/>
        </p:nvPicPr>
        <p:blipFill>
          <a:blip r:embed="rId2">
            <a:extLst/>
          </a:blip>
          <a:stretch>
            <a:fillRect/>
          </a:stretch>
        </p:blipFill>
        <p:spPr>
          <a:xfrm>
            <a:off x="9982200" y="1935996"/>
            <a:ext cx="2725263" cy="3698571"/>
          </a:xfrm>
          <a:prstGeom prst="rect">
            <a:avLst/>
          </a:prstGeom>
          <a:ln w="12700">
            <a:miter lim="400000"/>
          </a:ln>
        </p:spPr>
      </p:pic>
      <p:pic>
        <p:nvPicPr>
          <p:cNvPr id="39" name="427px-Puck_cover2.jpg"/>
          <p:cNvPicPr/>
          <p:nvPr/>
        </p:nvPicPr>
        <p:blipFill>
          <a:blip r:embed="rId3">
            <a:extLst/>
          </a:blip>
          <a:stretch>
            <a:fillRect/>
          </a:stretch>
        </p:blipFill>
        <p:spPr>
          <a:xfrm>
            <a:off x="5144591" y="2072216"/>
            <a:ext cx="3256459" cy="4568195"/>
          </a:xfrm>
          <a:prstGeom prst="rect">
            <a:avLst/>
          </a:prstGeom>
          <a:ln w="12700">
            <a:miter lim="400000"/>
          </a:ln>
        </p:spPr>
      </p:pic>
      <p:pic>
        <p:nvPicPr>
          <p:cNvPr id="40" name="Emilio_Aguinaldo_(ca._1898).jpg"/>
          <p:cNvPicPr/>
          <p:nvPr/>
        </p:nvPicPr>
        <p:blipFill>
          <a:blip r:embed="rId4">
            <a:extLst/>
          </a:blip>
          <a:stretch>
            <a:fillRect/>
          </a:stretch>
        </p:blipFill>
        <p:spPr>
          <a:xfrm>
            <a:off x="954616" y="2595033"/>
            <a:ext cx="3848101" cy="42926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7">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37">
                                            <p:txEl>
                                              <p:pRg st="1" end="1"/>
                                            </p:txEl>
                                          </p:spTgt>
                                        </p:tgtEl>
                                        <p:attrNameLst>
                                          <p:attrName>style.visibility</p:attrName>
                                        </p:attrNameLst>
                                      </p:cBhvr>
                                      <p:to>
                                        <p:strVal val="visible"/>
                                      </p:to>
                                    </p:set>
                                  </p:childTnLst>
                                </p:cTn>
                              </p:par>
                            </p:childTnLst>
                          </p:cTn>
                        </p:par>
                        <p:par>
                          <p:cTn id="13" fill="hold">
                            <p:stCondLst>
                              <p:cond delay="0"/>
                            </p:stCondLst>
                            <p:childTnLst>
                              <p:par>
                                <p:cTn id="14" nodeType="afterEffect" presetClass="entr" presetSubtype="0" presetID="1" grpId="2" fill="hold">
                                  <p:stCondLst>
                                    <p:cond delay="0"/>
                                  </p:stCondLst>
                                  <p:iterate type="el" backwards="0">
                                    <p:tmAbs val="0"/>
                                  </p:iterate>
                                  <p:childTnLst>
                                    <p:set>
                                      <p:cBhvr>
                                        <p:cTn id="15" fill="hold"/>
                                        <p:tgtEl>
                                          <p:spTgt spid="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1" fill="hold">
                                  <p:stCondLst>
                                    <p:cond delay="0"/>
                                  </p:stCondLst>
                                  <p:iterate type="el" backwards="0">
                                    <p:tmAbs val="0"/>
                                  </p:iterate>
                                  <p:childTnLst>
                                    <p:set>
                                      <p:cBhvr>
                                        <p:cTn id="19" fill="hold"/>
                                        <p:tgtEl>
                                          <p:spTgt spid="3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1" fill="hold">
                                  <p:stCondLst>
                                    <p:cond delay="0"/>
                                  </p:stCondLst>
                                  <p:iterate type="el" backwards="0">
                                    <p:tmAbs val="0"/>
                                  </p:iterate>
                                  <p:childTnLst>
                                    <p:set>
                                      <p:cBhvr>
                                        <p:cTn id="23" fill="hold"/>
                                        <p:tgtEl>
                                          <p:spTgt spid="3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3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37">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37">
                                            <p:txEl>
                                              <p:pRg st="6" end="6"/>
                                            </p:txEl>
                                          </p:spTgt>
                                        </p:tgtEl>
                                        <p:attrNameLst>
                                          <p:attrName>style.visibility</p:attrName>
                                        </p:attrNameLst>
                                      </p:cBhvr>
                                      <p:to>
                                        <p:strVal val="visible"/>
                                      </p:to>
                                    </p:set>
                                  </p:childTnLst>
                                </p:cTn>
                              </p:par>
                            </p:childTnLst>
                          </p:cTn>
                        </p:par>
                        <p:par>
                          <p:cTn id="36" fill="hold">
                            <p:stCondLst>
                              <p:cond delay="0"/>
                            </p:stCondLst>
                            <p:childTnLst>
                              <p:par>
                                <p:cTn id="37" nodeType="afterEffect" presetClass="entr" presetSubtype="0" presetID="1" grpId="3" fill="hold">
                                  <p:stCondLst>
                                    <p:cond delay="0"/>
                                  </p:stCondLst>
                                  <p:iterate type="el" backwards="0">
                                    <p:tmAbs val="0"/>
                                  </p:iterate>
                                  <p:childTnLst>
                                    <p:set>
                                      <p:cBhvr>
                                        <p:cTn id="38" fill="hold"/>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1" fill="hold">
                                  <p:stCondLst>
                                    <p:cond delay="0"/>
                                  </p:stCondLst>
                                  <p:iterate type="el" backwards="0">
                                    <p:tmAbs val="0"/>
                                  </p:iterate>
                                  <p:childTnLst>
                                    <p:set>
                                      <p:cBhvr>
                                        <p:cTn id="42" fill="hold"/>
                                        <p:tgtEl>
                                          <p:spTgt spid="37">
                                            <p:txEl>
                                              <p:pRg st="7" end="7"/>
                                            </p:txEl>
                                          </p:spTgt>
                                        </p:tgtEl>
                                        <p:attrNameLst>
                                          <p:attrName>style.visibility</p:attrName>
                                        </p:attrNameLst>
                                      </p:cBhvr>
                                      <p:to>
                                        <p:strVal val="visible"/>
                                      </p:to>
                                    </p:set>
                                  </p:childTnLst>
                                </p:cTn>
                              </p:par>
                            </p:childTnLst>
                          </p:cTn>
                        </p:par>
                        <p:par>
                          <p:cTn id="43" fill="hold">
                            <p:stCondLst>
                              <p:cond delay="0"/>
                            </p:stCondLst>
                            <p:childTnLst>
                              <p:par>
                                <p:cTn id="44" nodeType="afterEffect" presetClass="entr" presetSubtype="0" presetID="1" grpId="4" fill="hold">
                                  <p:stCondLst>
                                    <p:cond delay="0"/>
                                  </p:stCondLst>
                                  <p:iterate type="el" backwards="0">
                                    <p:tmAbs val="0"/>
                                  </p:iterate>
                                  <p:childTnLst>
                                    <p:set>
                                      <p:cBhvr>
                                        <p:cTn id="45" fill="hold"/>
                                        <p:tgtEl>
                                          <p:spTgt spid="4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0" presetID="1" grpId="1" fill="hold">
                                  <p:stCondLst>
                                    <p:cond delay="0"/>
                                  </p:stCondLst>
                                  <p:iterate type="el" backwards="0">
                                    <p:tmAbs val="0"/>
                                  </p:iterate>
                                  <p:childTnLst>
                                    <p:set>
                                      <p:cBhvr>
                                        <p:cTn id="49" fill="hold"/>
                                        <p:tgtEl>
                                          <p:spTgt spid="37">
                                            <p:txEl>
                                              <p:pRg st="8" end="8"/>
                                            </p:txEl>
                                          </p:spTgt>
                                        </p:tgtEl>
                                        <p:attrNameLst>
                                          <p:attrName>style.visibility</p:attrName>
                                        </p:attrNameLst>
                                      </p:cBhvr>
                                      <p:to>
                                        <p:strVal val="visible"/>
                                      </p:to>
                                    </p:set>
                                  </p:childTnLst>
                                </p:cTn>
                              </p:par>
                            </p:childTnLst>
                          </p:cTn>
                        </p:par>
                        <p:par>
                          <p:cTn id="50" fill="hold">
                            <p:stCondLst>
                              <p:cond delay="0"/>
                            </p:stCondLst>
                            <p:childTnLst>
                              <p:par>
                                <p:cTn id="51" nodeType="afterEffect" presetClass="exit" presetSubtype="0" presetID="1" grpId="5" fill="hold">
                                  <p:stCondLst>
                                    <p:cond delay="0"/>
                                  </p:stCondLst>
                                  <p:iterate type="el" backwards="0">
                                    <p:tmAbs val="0"/>
                                  </p:iterate>
                                  <p:childTnLst>
                                    <p:set>
                                      <p:cBhvr>
                                        <p:cTn id="52"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 grpId="2"/>
      <p:bldP build="whole" bldLvl="1" animBg="1" rev="0" advAuto="0" spid="40" grpId="4"/>
      <p:bldP build="whole" bldLvl="1" animBg="1" rev="0" advAuto="0" spid="40" grpId="5"/>
      <p:bldP build="p" bldLvl="5" animBg="1" rev="0" advAuto="0" spid="37" grpId="1"/>
      <p:bldP build="whole" bldLvl="1" animBg="1" rev="0" advAuto="0" spid="39"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title"/>
          </p:nvPr>
        </p:nvSpPr>
        <p:spPr>
          <a:xfrm>
            <a:off x="762000" y="203200"/>
            <a:ext cx="11480800" cy="1628643"/>
          </a:xfrm>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Progressive Era (1890 - 1920)</a:t>
            </a:r>
          </a:p>
        </p:txBody>
      </p:sp>
      <p:sp>
        <p:nvSpPr>
          <p:cNvPr id="43" name="Shape 43"/>
          <p:cNvSpPr/>
          <p:nvPr>
            <p:ph type="body" idx="1"/>
          </p:nvPr>
        </p:nvSpPr>
        <p:spPr>
          <a:xfrm>
            <a:off x="161990" y="1625070"/>
            <a:ext cx="12532851" cy="7793171"/>
          </a:xfrm>
          <a:prstGeom prst="rect">
            <a:avLst/>
          </a:prstGeom>
        </p:spPr>
        <p:txBody>
          <a:bodyPr/>
          <a:lstStyle/>
          <a:p>
            <a:pPr lvl="0" marL="316991" indent="-316991" defTabSz="455675">
              <a:spcBef>
                <a:spcPts val="3200"/>
              </a:spcBef>
              <a:defRPr sz="1800">
                <a:solidFill>
                  <a:srgbClr val="000000"/>
                </a:solidFill>
                <a:effectLst/>
              </a:defRPr>
            </a:pPr>
            <a:r>
              <a:rPr sz="2651">
                <a:solidFill>
                  <a:srgbClr val="EBEBEB"/>
                </a:solidFill>
                <a:effectLst>
                  <a:outerShdw sx="100000" sy="100000" kx="0" ky="0" algn="b" rotWithShape="0" blurRad="39624" dist="19812" dir="5400000">
                    <a:srgbClr val="000000"/>
                  </a:outerShdw>
                </a:effectLst>
              </a:rPr>
              <a:t>Progressive tended to be:</a:t>
            </a:r>
            <a:endParaRPr sz="2651">
              <a:solidFill>
                <a:srgbClr val="EBEBEB"/>
              </a:solidFill>
              <a:effectLst>
                <a:outerShdw sx="100000" sy="100000" kx="0" ky="0" algn="b" rotWithShape="0" blurRad="39624" dist="19812" dir="5400000">
                  <a:srgbClr val="000000"/>
                </a:outerShdw>
              </a:effectLst>
            </a:endParaRPr>
          </a:p>
          <a:p>
            <a:pPr lvl="1" marL="633983" indent="-316991" defTabSz="455675">
              <a:spcBef>
                <a:spcPts val="3200"/>
              </a:spcBef>
              <a:defRPr sz="1800">
                <a:solidFill>
                  <a:srgbClr val="000000"/>
                </a:solidFill>
                <a:effectLst/>
              </a:defRPr>
            </a:pPr>
            <a:r>
              <a:rPr sz="2651">
                <a:solidFill>
                  <a:srgbClr val="EBEBEB"/>
                </a:solidFill>
                <a:effectLst>
                  <a:outerShdw sx="100000" sy="100000" kx="0" ky="0" algn="b" rotWithShape="0" blurRad="39624" dist="19812" dir="5400000">
                    <a:srgbClr val="000000"/>
                  </a:outerShdw>
                </a:effectLst>
              </a:rPr>
              <a:t>Urban, middle class, and be women</a:t>
            </a:r>
            <a:endParaRPr sz="2651">
              <a:solidFill>
                <a:srgbClr val="EBEBEB"/>
              </a:solidFill>
              <a:effectLst>
                <a:outerShdw sx="100000" sy="100000" kx="0" ky="0" algn="b" rotWithShape="0" blurRad="39624" dist="19812" dir="5400000">
                  <a:srgbClr val="000000"/>
                </a:outerShdw>
              </a:effectLst>
            </a:endParaRPr>
          </a:p>
          <a:p>
            <a:pPr lvl="0" marL="316991" indent="-316991" defTabSz="455675">
              <a:spcBef>
                <a:spcPts val="3200"/>
              </a:spcBef>
              <a:defRPr sz="1800">
                <a:solidFill>
                  <a:srgbClr val="000000"/>
                </a:solidFill>
                <a:effectLst/>
              </a:defRPr>
            </a:pPr>
            <a:r>
              <a:rPr sz="2651">
                <a:solidFill>
                  <a:srgbClr val="EBEBEB"/>
                </a:solidFill>
                <a:effectLst>
                  <a:outerShdw sx="100000" sy="100000" kx="0" ky="0" algn="b" rotWithShape="0" blurRad="39624" dist="19812" dir="5400000">
                    <a:srgbClr val="000000"/>
                  </a:outerShdw>
                </a:effectLst>
              </a:rPr>
              <a:t>Progressives sought to:</a:t>
            </a:r>
            <a:endParaRPr sz="2651">
              <a:solidFill>
                <a:srgbClr val="EBEBEB"/>
              </a:solidFill>
              <a:effectLst>
                <a:outerShdw sx="100000" sy="100000" kx="0" ky="0" algn="b" rotWithShape="0" blurRad="39624" dist="19812" dir="5400000">
                  <a:srgbClr val="000000"/>
                </a:outerShdw>
              </a:effectLst>
            </a:endParaRPr>
          </a:p>
          <a:p>
            <a:pPr lvl="1" marL="633983" indent="-316991" defTabSz="455675">
              <a:spcBef>
                <a:spcPts val="3200"/>
              </a:spcBef>
              <a:defRPr sz="1800">
                <a:solidFill>
                  <a:srgbClr val="000000"/>
                </a:solidFill>
                <a:effectLst/>
              </a:defRPr>
            </a:pPr>
            <a:r>
              <a:rPr sz="2651">
                <a:solidFill>
                  <a:srgbClr val="EBEBEB"/>
                </a:solidFill>
                <a:effectLst>
                  <a:outerShdw sx="100000" sy="100000" kx="0" ky="0" algn="b" rotWithShape="0" blurRad="39624" dist="19812" dir="5400000">
                    <a:srgbClr val="000000"/>
                  </a:outerShdw>
                </a:effectLst>
              </a:rPr>
              <a:t>Reform society socially and politically on the local, state, and federal levels</a:t>
            </a:r>
            <a:endParaRPr sz="2651">
              <a:solidFill>
                <a:srgbClr val="EBEBEB"/>
              </a:solidFill>
              <a:effectLst>
                <a:outerShdw sx="100000" sy="100000" kx="0" ky="0" algn="b" rotWithShape="0" blurRad="39624" dist="19812" dir="5400000">
                  <a:srgbClr val="000000"/>
                </a:outerShdw>
              </a:effectLst>
            </a:endParaRPr>
          </a:p>
          <a:p>
            <a:pPr lvl="1" marL="633983" indent="-316991" defTabSz="455675">
              <a:spcBef>
                <a:spcPts val="3200"/>
              </a:spcBef>
              <a:defRPr sz="1800">
                <a:solidFill>
                  <a:srgbClr val="000000"/>
                </a:solidFill>
                <a:effectLst/>
              </a:defRPr>
            </a:pPr>
            <a:r>
              <a:rPr sz="2651">
                <a:solidFill>
                  <a:srgbClr val="EBEBEB"/>
                </a:solidFill>
                <a:effectLst>
                  <a:outerShdw sx="100000" sy="100000" kx="0" ky="0" algn="b" rotWithShape="0" blurRad="39624" dist="19812" dir="5400000">
                    <a:srgbClr val="000000"/>
                  </a:outerShdw>
                </a:effectLst>
              </a:rPr>
              <a:t>Use the federal government to regulate:</a:t>
            </a:r>
            <a:endParaRPr sz="2651">
              <a:solidFill>
                <a:srgbClr val="EBEBEB"/>
              </a:solidFill>
              <a:effectLst>
                <a:outerShdw sx="100000" sy="100000" kx="0" ky="0" algn="b" rotWithShape="0" blurRad="39624" dist="19812" dir="5400000">
                  <a:srgbClr val="000000"/>
                </a:outerShdw>
              </a:effectLst>
            </a:endParaRPr>
          </a:p>
          <a:p>
            <a:pPr lvl="2" marL="950975" indent="-316991" defTabSz="455675">
              <a:spcBef>
                <a:spcPts val="3200"/>
              </a:spcBef>
              <a:defRPr sz="1800">
                <a:solidFill>
                  <a:srgbClr val="000000"/>
                </a:solidFill>
                <a:effectLst/>
              </a:defRPr>
            </a:pPr>
            <a:r>
              <a:rPr sz="2651">
                <a:solidFill>
                  <a:srgbClr val="EBEBEB"/>
                </a:solidFill>
                <a:effectLst>
                  <a:outerShdw sx="100000" sy="100000" kx="0" ky="0" algn="b" rotWithShape="0" blurRad="39624" dist="19812" dir="5400000">
                    <a:srgbClr val="000000"/>
                  </a:outerShdw>
                </a:effectLst>
              </a:rPr>
              <a:t>Businesses - Clayton Anti-trust Act</a:t>
            </a:r>
            <a:endParaRPr sz="2651">
              <a:solidFill>
                <a:srgbClr val="EBEBEB"/>
              </a:solidFill>
              <a:effectLst>
                <a:outerShdw sx="100000" sy="100000" kx="0" ky="0" algn="b" rotWithShape="0" blurRad="39624" dist="19812" dir="5400000">
                  <a:srgbClr val="000000"/>
                </a:outerShdw>
              </a:effectLst>
            </a:endParaRPr>
          </a:p>
          <a:p>
            <a:pPr lvl="2" marL="950975" indent="-316991" defTabSz="455675">
              <a:spcBef>
                <a:spcPts val="3200"/>
              </a:spcBef>
              <a:defRPr sz="1800">
                <a:solidFill>
                  <a:srgbClr val="000000"/>
                </a:solidFill>
                <a:effectLst/>
              </a:defRPr>
            </a:pPr>
            <a:r>
              <a:rPr sz="2651">
                <a:solidFill>
                  <a:srgbClr val="EBEBEB"/>
                </a:solidFill>
                <a:effectLst>
                  <a:outerShdw sx="100000" sy="100000" kx="0" ky="0" algn="b" rotWithShape="0" blurRad="39624" dist="19812" dir="5400000">
                    <a:srgbClr val="000000"/>
                  </a:outerShdw>
                </a:effectLst>
              </a:rPr>
              <a:t>Economy - Federal Reserve </a:t>
            </a:r>
            <a:endParaRPr sz="2651">
              <a:solidFill>
                <a:srgbClr val="EBEBEB"/>
              </a:solidFill>
              <a:effectLst>
                <a:outerShdw sx="100000" sy="100000" kx="0" ky="0" algn="b" rotWithShape="0" blurRad="39624" dist="19812" dir="5400000">
                  <a:srgbClr val="000000"/>
                </a:outerShdw>
              </a:effectLst>
            </a:endParaRPr>
          </a:p>
          <a:p>
            <a:pPr lvl="2" marL="950975" indent="-316991" defTabSz="455675">
              <a:spcBef>
                <a:spcPts val="3200"/>
              </a:spcBef>
              <a:defRPr sz="1800">
                <a:solidFill>
                  <a:srgbClr val="000000"/>
                </a:solidFill>
                <a:effectLst/>
              </a:defRPr>
            </a:pPr>
            <a:r>
              <a:rPr sz="2651">
                <a:solidFill>
                  <a:srgbClr val="EBEBEB"/>
                </a:solidFill>
                <a:effectLst>
                  <a:outerShdw sx="100000" sy="100000" kx="0" ky="0" algn="b" rotWithShape="0" blurRad="39624" dist="19812" dir="5400000">
                    <a:srgbClr val="000000"/>
                  </a:outerShdw>
                </a:effectLst>
              </a:rPr>
              <a:t>Environment - Teddy Roosevelt, John Muir</a:t>
            </a:r>
            <a:endParaRPr sz="2651">
              <a:solidFill>
                <a:srgbClr val="EBEBEB"/>
              </a:solidFill>
              <a:effectLst>
                <a:outerShdw sx="100000" sy="100000" kx="0" ky="0" algn="b" rotWithShape="0" blurRad="39624" dist="19812" dir="5400000">
                  <a:srgbClr val="000000"/>
                </a:outerShdw>
              </a:effectLst>
            </a:endParaRPr>
          </a:p>
          <a:p>
            <a:pPr lvl="2" marL="950975" indent="-316991" defTabSz="455675">
              <a:spcBef>
                <a:spcPts val="3200"/>
              </a:spcBef>
              <a:defRPr sz="1800">
                <a:solidFill>
                  <a:srgbClr val="000000"/>
                </a:solidFill>
                <a:effectLst/>
              </a:defRPr>
            </a:pPr>
            <a:r>
              <a:rPr sz="2651">
                <a:solidFill>
                  <a:srgbClr val="EBEBEB"/>
                </a:solidFill>
                <a:effectLst>
                  <a:outerShdw sx="100000" sy="100000" kx="0" ky="0" algn="b" rotWithShape="0" blurRad="39624" dist="19812" dir="5400000">
                    <a:srgbClr val="000000"/>
                  </a:outerShdw>
                </a:effectLst>
              </a:rPr>
              <a:t>Expand Democracy - Initiative, referendum, recall, 17th and 19th amendments</a:t>
            </a:r>
          </a:p>
        </p:txBody>
      </p:sp>
      <p:pic>
        <p:nvPicPr>
          <p:cNvPr id="44" name="444px-Robert_M_La_Follette,_Sr.jpg"/>
          <p:cNvPicPr/>
          <p:nvPr/>
        </p:nvPicPr>
        <p:blipFill>
          <a:blip r:embed="rId2">
            <a:extLst/>
          </a:blip>
          <a:stretch>
            <a:fillRect/>
          </a:stretch>
        </p:blipFill>
        <p:spPr>
          <a:xfrm>
            <a:off x="10066890" y="4752685"/>
            <a:ext cx="2743177" cy="370699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3">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43">
                                            <p:txEl>
                                              <p:pRg st="3" end="3"/>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4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4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4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4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 fill="hold">
                                  <p:stCondLst>
                                    <p:cond delay="0"/>
                                  </p:stCondLst>
                                  <p:iterate type="el" backwards="0">
                                    <p:tmAbs val="0"/>
                                  </p:iterate>
                                  <p:childTnLst>
                                    <p:set>
                                      <p:cBhvr>
                                        <p:cTn id="43" fill="hold"/>
                                        <p:tgtEl>
                                          <p:spTgt spid="43">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 grpId="2"/>
      <p:bldP build="p" bldLvl="5" animBg="1" rev="0" advAuto="0" spid="43"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p:nvPr>
        </p:nvSpPr>
        <p:spPr>
          <a:xfrm>
            <a:off x="762000" y="203200"/>
            <a:ext cx="11480800" cy="1628643"/>
          </a:xfrm>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World War I</a:t>
            </a:r>
          </a:p>
        </p:txBody>
      </p:sp>
      <p:sp>
        <p:nvSpPr>
          <p:cNvPr id="47" name="Shape 47"/>
          <p:cNvSpPr/>
          <p:nvPr>
            <p:ph type="body" idx="1"/>
          </p:nvPr>
        </p:nvSpPr>
        <p:spPr>
          <a:xfrm>
            <a:off x="161990" y="1625070"/>
            <a:ext cx="12532851" cy="7793171"/>
          </a:xfrm>
          <a:prstGeom prst="rect">
            <a:avLst/>
          </a:prstGeom>
        </p:spPr>
        <p:txBody>
          <a:bodyPr/>
          <a:lstStyle/>
          <a:p>
            <a:pPr lvl="0" marL="321056" indent="-321056" defTabSz="461518">
              <a:spcBef>
                <a:spcPts val="3300"/>
              </a:spcBef>
              <a:defRPr sz="1800">
                <a:solidFill>
                  <a:srgbClr val="000000"/>
                </a:solidFill>
                <a:effectLst/>
              </a:defRPr>
            </a:pPr>
            <a:r>
              <a:rPr sz="2686">
                <a:solidFill>
                  <a:srgbClr val="EBEBEB"/>
                </a:solidFill>
                <a:effectLst>
                  <a:outerShdw sx="100000" sy="100000" kx="0" ky="0" algn="b" rotWithShape="0" blurRad="40132" dist="20066" dir="5400000">
                    <a:srgbClr val="000000"/>
                  </a:outerShdw>
                </a:effectLst>
              </a:rPr>
              <a:t>WWI: </a:t>
            </a:r>
            <a:endParaRPr sz="2686">
              <a:solidFill>
                <a:srgbClr val="EBEBEB"/>
              </a:solidFill>
              <a:effectLst>
                <a:outerShdw sx="100000" sy="100000" kx="0" ky="0" algn="b" rotWithShape="0" blurRad="40132" dist="20066" dir="5400000">
                  <a:srgbClr val="000000"/>
                </a:outerShdw>
              </a:effectLst>
            </a:endParaRPr>
          </a:p>
          <a:p>
            <a:pPr lvl="1" marL="642112" indent="-321056" defTabSz="461518">
              <a:spcBef>
                <a:spcPts val="3300"/>
              </a:spcBef>
              <a:defRPr sz="1800">
                <a:solidFill>
                  <a:srgbClr val="000000"/>
                </a:solidFill>
                <a:effectLst/>
              </a:defRPr>
            </a:pPr>
            <a:r>
              <a:rPr sz="2686">
                <a:solidFill>
                  <a:srgbClr val="EBEBEB"/>
                </a:solidFill>
                <a:effectLst>
                  <a:outerShdw sx="100000" sy="100000" kx="0" ky="0" algn="b" rotWithShape="0" blurRad="40132" dist="20066" dir="5400000">
                    <a:srgbClr val="000000"/>
                  </a:outerShdw>
                </a:effectLst>
              </a:rPr>
              <a:t>US initially was neutral, entered to “make the world safe for democracy”</a:t>
            </a:r>
            <a:endParaRPr sz="2686">
              <a:solidFill>
                <a:srgbClr val="EBEBEB"/>
              </a:solidFill>
              <a:effectLst>
                <a:outerShdw sx="100000" sy="100000" kx="0" ky="0" algn="b" rotWithShape="0" blurRad="40132" dist="20066" dir="5400000">
                  <a:srgbClr val="000000"/>
                </a:outerShdw>
              </a:effectLst>
            </a:endParaRPr>
          </a:p>
          <a:p>
            <a:pPr lvl="0" marL="321056" indent="-321056" defTabSz="461518">
              <a:spcBef>
                <a:spcPts val="3300"/>
              </a:spcBef>
              <a:defRPr sz="1800">
                <a:solidFill>
                  <a:srgbClr val="000000"/>
                </a:solidFill>
                <a:effectLst/>
              </a:defRPr>
            </a:pPr>
            <a:r>
              <a:rPr sz="2686">
                <a:solidFill>
                  <a:srgbClr val="EBEBEB"/>
                </a:solidFill>
                <a:effectLst>
                  <a:outerShdw sx="100000" sy="100000" kx="0" ky="0" algn="b" rotWithShape="0" blurRad="40132" dist="20066" dir="5400000">
                    <a:srgbClr val="000000"/>
                  </a:outerShdw>
                </a:effectLst>
              </a:rPr>
              <a:t>Domestic life under WWI:</a:t>
            </a:r>
            <a:endParaRPr sz="2686">
              <a:solidFill>
                <a:srgbClr val="EBEBEB"/>
              </a:solidFill>
              <a:effectLst>
                <a:outerShdw sx="100000" sy="100000" kx="0" ky="0" algn="b" rotWithShape="0" blurRad="40132" dist="20066" dir="5400000">
                  <a:srgbClr val="000000"/>
                </a:outerShdw>
              </a:effectLst>
            </a:endParaRPr>
          </a:p>
          <a:p>
            <a:pPr lvl="1" marL="642112" indent="-321056" defTabSz="461518">
              <a:spcBef>
                <a:spcPts val="3300"/>
              </a:spcBef>
              <a:defRPr sz="1800">
                <a:solidFill>
                  <a:srgbClr val="000000"/>
                </a:solidFill>
                <a:effectLst/>
              </a:defRPr>
            </a:pPr>
            <a:r>
              <a:rPr sz="2686">
                <a:solidFill>
                  <a:srgbClr val="EBEBEB"/>
                </a:solidFill>
                <a:effectLst>
                  <a:outerShdw sx="100000" sy="100000" kx="0" ky="0" algn="b" rotWithShape="0" blurRad="40132" dist="20066" dir="5400000">
                    <a:srgbClr val="000000"/>
                  </a:outerShdw>
                </a:effectLst>
              </a:rPr>
              <a:t>Restriction of civil liberties </a:t>
            </a:r>
            <a:endParaRPr sz="2686">
              <a:solidFill>
                <a:srgbClr val="EBEBEB"/>
              </a:solidFill>
              <a:effectLst>
                <a:outerShdw sx="100000" sy="100000" kx="0" ky="0" algn="b" rotWithShape="0" blurRad="40132" dist="20066" dir="5400000">
                  <a:srgbClr val="000000"/>
                </a:outerShdw>
              </a:effectLst>
            </a:endParaRPr>
          </a:p>
          <a:p>
            <a:pPr lvl="1" marL="642112" indent="-321056" defTabSz="461518">
              <a:spcBef>
                <a:spcPts val="3300"/>
              </a:spcBef>
              <a:defRPr sz="1800">
                <a:solidFill>
                  <a:srgbClr val="000000"/>
                </a:solidFill>
                <a:effectLst/>
              </a:defRPr>
            </a:pPr>
            <a:r>
              <a:rPr sz="2686">
                <a:solidFill>
                  <a:srgbClr val="EBEBEB"/>
                </a:solidFill>
                <a:effectLst>
                  <a:outerShdw sx="100000" sy="100000" kx="0" ky="0" algn="b" rotWithShape="0" blurRad="40132" dist="20066" dir="5400000">
                    <a:srgbClr val="000000"/>
                  </a:outerShdw>
                </a:effectLst>
              </a:rPr>
              <a:t>Increased opportunities for women and African Americans</a:t>
            </a:r>
            <a:endParaRPr sz="2686">
              <a:solidFill>
                <a:srgbClr val="EBEBEB"/>
              </a:solidFill>
              <a:effectLst>
                <a:outerShdw sx="100000" sy="100000" kx="0" ky="0" algn="b" rotWithShape="0" blurRad="40132" dist="20066" dir="5400000">
                  <a:srgbClr val="000000"/>
                </a:outerShdw>
              </a:effectLst>
            </a:endParaRPr>
          </a:p>
          <a:p>
            <a:pPr lvl="1" marL="642112" indent="-321056" defTabSz="461518">
              <a:spcBef>
                <a:spcPts val="3300"/>
              </a:spcBef>
              <a:defRPr sz="1800">
                <a:solidFill>
                  <a:srgbClr val="000000"/>
                </a:solidFill>
                <a:effectLst/>
              </a:defRPr>
            </a:pPr>
            <a:r>
              <a:rPr sz="2686">
                <a:solidFill>
                  <a:srgbClr val="EBEBEB"/>
                </a:solidFill>
                <a:effectLst>
                  <a:outerShdw sx="100000" sy="100000" kx="0" ky="0" algn="b" rotWithShape="0" blurRad="40132" dist="20066" dir="5400000">
                    <a:srgbClr val="000000"/>
                  </a:outerShdw>
                </a:effectLst>
              </a:rPr>
              <a:t>Great Migration</a:t>
            </a:r>
            <a:endParaRPr sz="2686">
              <a:solidFill>
                <a:srgbClr val="EBEBEB"/>
              </a:solidFill>
              <a:effectLst>
                <a:outerShdw sx="100000" sy="100000" kx="0" ky="0" algn="b" rotWithShape="0" blurRad="40132" dist="20066" dir="5400000">
                  <a:srgbClr val="000000"/>
                </a:outerShdw>
              </a:effectLst>
            </a:endParaRPr>
          </a:p>
          <a:p>
            <a:pPr lvl="0" marL="321056" indent="-321056" defTabSz="461518">
              <a:spcBef>
                <a:spcPts val="3300"/>
              </a:spcBef>
              <a:defRPr sz="1800">
                <a:solidFill>
                  <a:srgbClr val="000000"/>
                </a:solidFill>
                <a:effectLst/>
              </a:defRPr>
            </a:pPr>
            <a:r>
              <a:rPr sz="2686">
                <a:solidFill>
                  <a:srgbClr val="EBEBEB"/>
                </a:solidFill>
                <a:effectLst>
                  <a:outerShdw sx="100000" sy="100000" kx="0" ky="0" algn="b" rotWithShape="0" blurRad="40132" dist="20066" dir="5400000">
                    <a:srgbClr val="000000"/>
                  </a:outerShdw>
                </a:effectLst>
              </a:rPr>
              <a:t>Treaty of Versailles and League of Nations </a:t>
            </a:r>
            <a:endParaRPr sz="2686">
              <a:solidFill>
                <a:srgbClr val="EBEBEB"/>
              </a:solidFill>
              <a:effectLst>
                <a:outerShdw sx="100000" sy="100000" kx="0" ky="0" algn="b" rotWithShape="0" blurRad="40132" dist="20066" dir="5400000">
                  <a:srgbClr val="000000"/>
                </a:outerShdw>
              </a:effectLst>
            </a:endParaRPr>
          </a:p>
          <a:p>
            <a:pPr lvl="1" marL="642112" indent="-321056" defTabSz="461518">
              <a:spcBef>
                <a:spcPts val="3300"/>
              </a:spcBef>
              <a:defRPr sz="1800">
                <a:solidFill>
                  <a:srgbClr val="000000"/>
                </a:solidFill>
                <a:effectLst/>
              </a:defRPr>
            </a:pPr>
            <a:r>
              <a:rPr sz="2686">
                <a:solidFill>
                  <a:srgbClr val="EBEBEB"/>
                </a:solidFill>
                <a:effectLst>
                  <a:outerShdw sx="100000" sy="100000" kx="0" ky="0" algn="b" rotWithShape="0" blurRad="40132" dist="20066" dir="5400000">
                    <a:srgbClr val="000000"/>
                  </a:outerShdw>
                </a:effectLst>
              </a:rPr>
              <a:t>Wilson’s 14 Points heavily influenced the Treaty (minus punishment of Germany)</a:t>
            </a:r>
            <a:endParaRPr sz="2686">
              <a:solidFill>
                <a:srgbClr val="EBEBEB"/>
              </a:solidFill>
              <a:effectLst>
                <a:outerShdw sx="100000" sy="100000" kx="0" ky="0" algn="b" rotWithShape="0" blurRad="40132" dist="20066" dir="5400000">
                  <a:srgbClr val="000000"/>
                </a:outerShdw>
              </a:effectLst>
            </a:endParaRPr>
          </a:p>
          <a:p>
            <a:pPr lvl="1" marL="642112" indent="-321056" defTabSz="461518">
              <a:spcBef>
                <a:spcPts val="3300"/>
              </a:spcBef>
              <a:defRPr sz="1800">
                <a:solidFill>
                  <a:srgbClr val="000000"/>
                </a:solidFill>
                <a:effectLst/>
              </a:defRPr>
            </a:pPr>
            <a:r>
              <a:rPr sz="2686">
                <a:solidFill>
                  <a:srgbClr val="EBEBEB"/>
                </a:solidFill>
                <a:effectLst>
                  <a:outerShdw sx="100000" sy="100000" kx="0" ky="0" algn="b" rotWithShape="0" blurRad="40132" dist="20066" dir="5400000">
                    <a:srgbClr val="000000"/>
                  </a:outerShdw>
                </a:effectLst>
              </a:rPr>
              <a:t>Ultimately, the US did NOT join the League - (Washington’s Ghost)</a:t>
            </a:r>
          </a:p>
        </p:txBody>
      </p:sp>
      <p:pic>
        <p:nvPicPr>
          <p:cNvPr id="48" name="456px-Eugene_V._Debs,_bw_photo_portrait,_1897.jpg"/>
          <p:cNvPicPr/>
          <p:nvPr/>
        </p:nvPicPr>
        <p:blipFill>
          <a:blip r:embed="rId2">
            <a:extLst/>
          </a:blip>
          <a:stretch>
            <a:fillRect/>
          </a:stretch>
        </p:blipFill>
        <p:spPr>
          <a:xfrm>
            <a:off x="9259730" y="649816"/>
            <a:ext cx="3254004" cy="4274447"/>
          </a:xfrm>
          <a:prstGeom prst="rect">
            <a:avLst/>
          </a:prstGeom>
          <a:ln w="12700">
            <a:miter lim="400000"/>
          </a:ln>
        </p:spPr>
      </p:pic>
      <p:pic>
        <p:nvPicPr>
          <p:cNvPr id="49" name="800px-During_World_War_I_there_was_a_great_migration_north_by_southern_Negroes_-_NARA_-_559091.jpg"/>
          <p:cNvPicPr/>
          <p:nvPr/>
        </p:nvPicPr>
        <p:blipFill>
          <a:blip r:embed="rId3">
            <a:extLst/>
          </a:blip>
          <a:stretch>
            <a:fillRect/>
          </a:stretch>
        </p:blipFill>
        <p:spPr>
          <a:xfrm>
            <a:off x="575917" y="745066"/>
            <a:ext cx="7281150" cy="4951183"/>
          </a:xfrm>
          <a:prstGeom prst="rect">
            <a:avLst/>
          </a:prstGeom>
          <a:ln w="12700">
            <a:miter lim="400000"/>
          </a:ln>
        </p:spPr>
      </p:pic>
      <p:pic>
        <p:nvPicPr>
          <p:cNvPr id="50" name="The_Gap_in_the_Bridge.png"/>
          <p:cNvPicPr/>
          <p:nvPr/>
        </p:nvPicPr>
        <p:blipFill>
          <a:blip r:embed="rId4">
            <a:extLst/>
          </a:blip>
          <a:stretch>
            <a:fillRect/>
          </a:stretch>
        </p:blipFill>
        <p:spPr>
          <a:xfrm>
            <a:off x="1422400" y="1282700"/>
            <a:ext cx="10160000" cy="7188200"/>
          </a:xfrm>
          <a:prstGeom prst="rect">
            <a:avLst/>
          </a:prstGeom>
          <a:ln w="12700">
            <a:miter lim="400000"/>
          </a:ln>
        </p:spPr>
      </p:pic>
      <p:pic>
        <p:nvPicPr>
          <p:cNvPr id="51" name="Gilbert_Stuart,_George_Washington_(Lansdowne_portrait,_1796).jpg"/>
          <p:cNvPicPr/>
          <p:nvPr/>
        </p:nvPicPr>
        <p:blipFill>
          <a:blip r:embed="rId5">
            <a:extLst/>
          </a:blip>
          <a:stretch>
            <a:fillRect/>
          </a:stretch>
        </p:blipFill>
        <p:spPr>
          <a:xfrm>
            <a:off x="5146896" y="1200150"/>
            <a:ext cx="3851054" cy="6184401"/>
          </a:xfrm>
          <a:prstGeom prst="rect">
            <a:avLst/>
          </a:prstGeom>
          <a:ln w="12700">
            <a:miter lim="400000"/>
          </a:ln>
        </p:spPr>
      </p:pic>
      <p:sp>
        <p:nvSpPr>
          <p:cNvPr id="52" name="Shape 52"/>
          <p:cNvSpPr/>
          <p:nvPr/>
        </p:nvSpPr>
        <p:spPr>
          <a:xfrm>
            <a:off x="1851712" y="638307"/>
            <a:ext cx="4301464" cy="3186808"/>
          </a:xfrm>
          <a:prstGeom prst="wedgeEllipseCallout">
            <a:avLst>
              <a:gd name="adj1" fmla="val 74325"/>
              <a:gd name="adj2" fmla="val 16295"/>
            </a:avLst>
          </a:prstGeom>
          <a:blipFill>
            <a:blip r:embed="rId6"/>
          </a:blip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FFFFFF"/>
                </a:solidFill>
                <a:effectLst>
                  <a:outerShdw sx="100000" sy="100000" kx="0" ky="0" algn="b" rotWithShape="0" blurRad="38100" dist="12700" dir="5400000">
                    <a:srgbClr val="000000">
                      <a:alpha val="80000"/>
                    </a:srgbClr>
                  </a:outerShdw>
                </a:effectLst>
              </a:defRPr>
            </a:lvl1pPr>
          </a:lstStyle>
          <a:p>
            <a:pPr lvl="0">
              <a:defRPr sz="1800">
                <a:solidFill>
                  <a:srgbClr val="000000"/>
                </a:solidFill>
                <a:effectLst/>
              </a:defRPr>
            </a:pPr>
            <a:r>
              <a:rPr sz="3000">
                <a:solidFill>
                  <a:srgbClr val="FFFFFF"/>
                </a:solidFill>
                <a:effectLst>
                  <a:outerShdw sx="100000" sy="100000" kx="0" ky="0" algn="b" rotWithShape="0" blurRad="38100" dist="12700" dir="5400000">
                    <a:srgbClr val="000000">
                      <a:alpha val="80000"/>
                    </a:srgbClr>
                  </a:outerShdw>
                </a:effectLst>
              </a:rPr>
              <a:t>In my Farewell Address I warned of “entangling alliances” and political parties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7">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4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47">
                                            <p:txEl>
                                              <p:pRg st="3" end="3"/>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4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4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47">
                                            <p:txEl>
                                              <p:pRg st="5" end="5"/>
                                            </p:txEl>
                                          </p:spTgt>
                                        </p:tgtEl>
                                        <p:attrNameLst>
                                          <p:attrName>style.visibility</p:attrName>
                                        </p:attrNameLst>
                                      </p:cBhvr>
                                      <p:to>
                                        <p:strVal val="visible"/>
                                      </p:to>
                                    </p:set>
                                  </p:childTnLst>
                                </p:cTn>
                              </p:par>
                            </p:childTnLst>
                          </p:cTn>
                        </p:par>
                        <p:par>
                          <p:cTn id="32" fill="hold">
                            <p:stCondLst>
                              <p:cond delay="0"/>
                            </p:stCondLst>
                            <p:childTnLst>
                              <p:par>
                                <p:cTn id="33" nodeType="afterEffect" presetClass="entr" presetSubtype="0" presetID="1" grpId="3" fill="hold">
                                  <p:stCondLst>
                                    <p:cond delay="0"/>
                                  </p:stCondLst>
                                  <p:iterate type="el" backwards="0">
                                    <p:tmAbs val="0"/>
                                  </p:iterate>
                                  <p:childTnLst>
                                    <p:set>
                                      <p:cBhvr>
                                        <p:cTn id="34" fill="hold"/>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 grpId="1" fill="hold">
                                  <p:stCondLst>
                                    <p:cond delay="0"/>
                                  </p:stCondLst>
                                  <p:iterate type="el" backwards="0">
                                    <p:tmAbs val="0"/>
                                  </p:iterate>
                                  <p:childTnLst>
                                    <p:set>
                                      <p:cBhvr>
                                        <p:cTn id="38" fill="hold"/>
                                        <p:tgtEl>
                                          <p:spTgt spid="4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1" fill="hold">
                                  <p:stCondLst>
                                    <p:cond delay="0"/>
                                  </p:stCondLst>
                                  <p:iterate type="el" backwards="0">
                                    <p:tmAbs val="0"/>
                                  </p:iterate>
                                  <p:childTnLst>
                                    <p:set>
                                      <p:cBhvr>
                                        <p:cTn id="42" fill="hold"/>
                                        <p:tgtEl>
                                          <p:spTgt spid="47">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1" fill="hold">
                                  <p:stCondLst>
                                    <p:cond delay="0"/>
                                  </p:stCondLst>
                                  <p:iterate type="el" backwards="0">
                                    <p:tmAbs val="0"/>
                                  </p:iterate>
                                  <p:childTnLst>
                                    <p:set>
                                      <p:cBhvr>
                                        <p:cTn id="46" fill="hold"/>
                                        <p:tgtEl>
                                          <p:spTgt spid="47">
                                            <p:txEl>
                                              <p:pRg st="8" end="8"/>
                                            </p:txEl>
                                          </p:spTgt>
                                        </p:tgtEl>
                                        <p:attrNameLst>
                                          <p:attrName>style.visibility</p:attrName>
                                        </p:attrNameLst>
                                      </p:cBhvr>
                                      <p:to>
                                        <p:strVal val="visible"/>
                                      </p:to>
                                    </p:set>
                                  </p:childTnLst>
                                </p:cTn>
                              </p:par>
                            </p:childTnLst>
                          </p:cTn>
                        </p:par>
                        <p:par>
                          <p:cTn id="47" fill="hold">
                            <p:stCondLst>
                              <p:cond delay="0"/>
                            </p:stCondLst>
                            <p:childTnLst>
                              <p:par>
                                <p:cTn id="48" nodeType="afterEffect" presetClass="entr" presetSubtype="0" presetID="1" grpId="4" fill="hold">
                                  <p:stCondLst>
                                    <p:cond delay="0"/>
                                  </p:stCondLst>
                                  <p:iterate type="el" backwards="0">
                                    <p:tmAbs val="0"/>
                                  </p:iterate>
                                  <p:childTnLst>
                                    <p:set>
                                      <p:cBhvr>
                                        <p:cTn id="49" fill="hold"/>
                                        <p:tgtEl>
                                          <p:spTgt spid="5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nodeType="clickEffect" presetClass="exit" presetSubtype="0" presetID="1" grpId="5" fill="hold">
                                  <p:stCondLst>
                                    <p:cond delay="0"/>
                                  </p:stCondLst>
                                  <p:iterate type="el" backwards="0">
                                    <p:tmAbs val="0"/>
                                  </p:iterate>
                                  <p:childTnLst>
                                    <p:set>
                                      <p:cBhvr>
                                        <p:cTn id="53" fill="hold">
                                          <p:stCondLst>
                                            <p:cond delay="0"/>
                                          </p:stCondLst>
                                        </p:cTn>
                                        <p:tgtEl>
                                          <p:spTgt spid="50"/>
                                        </p:tgtEl>
                                        <p:attrNameLst>
                                          <p:attrName>style.visibility</p:attrName>
                                        </p:attrNameLst>
                                      </p:cBhvr>
                                      <p:to>
                                        <p:strVal val="hidden"/>
                                      </p:to>
                                    </p:set>
                                  </p:childTnLst>
                                </p:cTn>
                              </p:par>
                            </p:childTnLst>
                          </p:cTn>
                        </p:par>
                        <p:par>
                          <p:cTn id="54" fill="hold">
                            <p:stCondLst>
                              <p:cond delay="0"/>
                            </p:stCondLst>
                            <p:childTnLst>
                              <p:par>
                                <p:cTn id="55" nodeType="afterEffect" presetClass="exit" presetSubtype="0" presetID="1" grpId="6" fill="hold">
                                  <p:stCondLst>
                                    <p:cond delay="0"/>
                                  </p:stCondLst>
                                  <p:iterate type="el" backwards="0">
                                    <p:tmAbs val="0"/>
                                  </p:iterate>
                                  <p:childTnLst>
                                    <p:set>
                                      <p:cBhvr>
                                        <p:cTn id="56" fill="hold">
                                          <p:stCondLst>
                                            <p:cond delay="0"/>
                                          </p:stCondLst>
                                        </p:cTn>
                                        <p:tgtEl>
                                          <p:spTgt spid="49"/>
                                        </p:tgtEl>
                                        <p:attrNameLst>
                                          <p:attrName>style.visibility</p:attrName>
                                        </p:attrNameLst>
                                      </p:cBhvr>
                                      <p:to>
                                        <p:strVal val="hidden"/>
                                      </p:to>
                                    </p:set>
                                  </p:childTnLst>
                                </p:cTn>
                              </p:par>
                            </p:childTnLst>
                          </p:cTn>
                        </p:par>
                        <p:par>
                          <p:cTn id="57" fill="hold">
                            <p:stCondLst>
                              <p:cond delay="0"/>
                            </p:stCondLst>
                            <p:childTnLst>
                              <p:par>
                                <p:cTn id="58" nodeType="afterEffect" presetClass="exit" presetSubtype="0" presetID="1" grpId="7" fill="hold">
                                  <p:stCondLst>
                                    <p:cond delay="0"/>
                                  </p:stCondLst>
                                  <p:iterate type="el" backwards="0">
                                    <p:tmAbs val="0"/>
                                  </p:iterate>
                                  <p:childTnLst>
                                    <p:set>
                                      <p:cBhvr>
                                        <p:cTn id="59" fill="hold">
                                          <p:stCondLst>
                                            <p:cond delay="0"/>
                                          </p:stCondLst>
                                        </p:cTn>
                                        <p:tgtEl>
                                          <p:spTgt spid="4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nodeType="clickEffect" presetClass="entr" presetSubtype="8" presetID="7" grpId="8" fill="hold">
                                  <p:stCondLst>
                                    <p:cond delay="0"/>
                                  </p:stCondLst>
                                  <p:iterate type="el" backwards="0">
                                    <p:tmAbs val="0"/>
                                  </p:iterate>
                                  <p:childTnLst>
                                    <p:set>
                                      <p:cBhvr>
                                        <p:cTn id="63" fill="hold"/>
                                        <p:tgtEl>
                                          <p:spTgt spid="51"/>
                                        </p:tgtEl>
                                        <p:attrNameLst>
                                          <p:attrName>style.visibility</p:attrName>
                                        </p:attrNameLst>
                                      </p:cBhvr>
                                      <p:to>
                                        <p:strVal val="visible"/>
                                      </p:to>
                                    </p:set>
                                    <p:anim calcmode="lin" valueType="num">
                                      <p:cBhvr>
                                        <p:cTn id="64" dur="3000" fill="hold"/>
                                        <p:tgtEl>
                                          <p:spTgt spid="51"/>
                                        </p:tgtEl>
                                        <p:attrNameLst>
                                          <p:attrName>ppt_x</p:attrName>
                                        </p:attrNameLst>
                                      </p:cBhvr>
                                      <p:tavLst>
                                        <p:tav tm="0">
                                          <p:val>
                                            <p:strVal val="0-#ppt_w/2"/>
                                          </p:val>
                                        </p:tav>
                                        <p:tav tm="100000">
                                          <p:val>
                                            <p:strVal val="#ppt_x"/>
                                          </p:val>
                                        </p:tav>
                                      </p:tavLst>
                                    </p:anim>
                                    <p:anim calcmode="lin" valueType="num">
                                      <p:cBhvr>
                                        <p:cTn id="65" dur="30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nodeType="clickEffect" presetClass="entr" presetSubtype="0" presetID="1" grpId="9" fill="hold">
                                  <p:stCondLst>
                                    <p:cond delay="0"/>
                                  </p:stCondLst>
                                  <p:iterate type="el" backwards="0">
                                    <p:tmAbs val="0"/>
                                  </p:iterate>
                                  <p:childTnLst>
                                    <p:set>
                                      <p:cBhvr>
                                        <p:cTn id="69" fill="hold"/>
                                        <p:tgtEl>
                                          <p:spTgt spid="5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nodeType="clickEffect" presetClass="exit" presetSubtype="0" presetID="1" grpId="10" fill="hold">
                                  <p:stCondLst>
                                    <p:cond delay="0"/>
                                  </p:stCondLst>
                                  <p:iterate type="el" backwards="0">
                                    <p:tmAbs val="0"/>
                                  </p:iterate>
                                  <p:childTnLst>
                                    <p:set>
                                      <p:cBhvr>
                                        <p:cTn id="73" fill="hold">
                                          <p:stCondLst>
                                            <p:cond delay="0"/>
                                          </p:stCondLst>
                                        </p:cTn>
                                        <p:tgtEl>
                                          <p:spTgt spid="5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nodeType="clickEffect" presetClass="exit" presetSubtype="0" presetID="10" grpId="11" fill="hold">
                                  <p:stCondLst>
                                    <p:cond delay="0"/>
                                  </p:stCondLst>
                                  <p:iterate type="el" backwards="0">
                                    <p:tmAbs val="0"/>
                                  </p:iterate>
                                  <p:childTnLst>
                                    <p:animEffect filter="fade" transition="out">
                                      <p:cBhvr>
                                        <p:cTn id="77" dur="3000" fill="hold"/>
                                        <p:tgtEl>
                                          <p:spTgt spid="51"/>
                                        </p:tgtEl>
                                      </p:cBhvr>
                                    </p:animEffect>
                                    <p:set>
                                      <p:cBhvr>
                                        <p:cTn id="78" fill="hold">
                                          <p:stCondLst>
                                            <p:cond delay="2999"/>
                                          </p:stCondLst>
                                        </p:cTn>
                                        <p:tgtEl>
                                          <p:spTgt spid="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 grpId="6"/>
      <p:bldP build="whole" bldLvl="1" animBg="1" rev="0" advAuto="0" spid="50" grpId="4"/>
      <p:bldP build="whole" bldLvl="1" animBg="1" rev="0" advAuto="0" spid="50" grpId="5"/>
      <p:bldP build="p" bldLvl="5" animBg="1" rev="0" advAuto="0" spid="47" grpId="1"/>
      <p:bldP build="whole" bldLvl="1" animBg="1" rev="0" advAuto="0" spid="48" grpId="2"/>
      <p:bldP build="whole" bldLvl="1" animBg="1" rev="0" advAuto="0" spid="51" grpId="11"/>
      <p:bldP build="whole" bldLvl="1" animBg="1" rev="0" advAuto="0" spid="52" grpId="9"/>
      <p:bldP build="whole" bldLvl="1" animBg="1" rev="0" advAuto="0" spid="52" grpId="10"/>
      <p:bldP build="whole" bldLvl="1" animBg="1" rev="0" advAuto="0" spid="48" grpId="7"/>
      <p:bldP build="whole" bldLvl="1" animBg="1" rev="0" advAuto="0" spid="49" grpId="3"/>
      <p:bldP build="whole" bldLvl="1" animBg="1" rev="0" advAuto="0" spid="51" grpId="8"/>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xfrm>
            <a:off x="762000" y="203200"/>
            <a:ext cx="11480800" cy="1628643"/>
          </a:xfrm>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1920s</a:t>
            </a:r>
          </a:p>
        </p:txBody>
      </p:sp>
      <p:sp>
        <p:nvSpPr>
          <p:cNvPr id="55" name="Shape 55"/>
          <p:cNvSpPr/>
          <p:nvPr>
            <p:ph type="body" idx="1"/>
          </p:nvPr>
        </p:nvSpPr>
        <p:spPr>
          <a:xfrm>
            <a:off x="161990" y="1625070"/>
            <a:ext cx="12532851" cy="7793171"/>
          </a:xfrm>
          <a:prstGeom prst="rect">
            <a:avLst/>
          </a:prstGeom>
        </p:spPr>
        <p:txBody>
          <a:bodyPr/>
          <a:lstStyle/>
          <a:p>
            <a:pPr lvl="0" marL="199136"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1st Red Scare - 1919-1920: </a:t>
            </a:r>
            <a:endParaRPr sz="1666">
              <a:solidFill>
                <a:srgbClr val="EBEBEB"/>
              </a:solidFill>
              <a:effectLst>
                <a:outerShdw sx="100000" sy="100000" kx="0" ky="0" algn="b" rotWithShape="0" blurRad="24892" dist="12446" dir="5400000">
                  <a:srgbClr val="000000"/>
                </a:outerShdw>
              </a:effectLst>
            </a:endParaRPr>
          </a:p>
          <a:p>
            <a:pPr lvl="1" marL="398272"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Caused by:</a:t>
            </a:r>
            <a:endParaRPr sz="1666">
              <a:solidFill>
                <a:srgbClr val="EBEBEB"/>
              </a:solidFill>
              <a:effectLst>
                <a:outerShdw sx="100000" sy="100000" kx="0" ky="0" algn="b" rotWithShape="0" blurRad="24892" dist="12446" dir="5400000">
                  <a:srgbClr val="000000"/>
                </a:outerShdw>
              </a:effectLst>
            </a:endParaRPr>
          </a:p>
          <a:p>
            <a:pPr lvl="2" marL="597408"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Russian Revolution, labor unrest, immigrants</a:t>
            </a:r>
            <a:endParaRPr sz="1666">
              <a:solidFill>
                <a:srgbClr val="EBEBEB"/>
              </a:solidFill>
              <a:effectLst>
                <a:outerShdw sx="100000" sy="100000" kx="0" ky="0" algn="b" rotWithShape="0" blurRad="24892" dist="12446" dir="5400000">
                  <a:srgbClr val="000000"/>
                </a:outerShdw>
              </a:effectLst>
            </a:endParaRPr>
          </a:p>
          <a:p>
            <a:pPr lvl="1" marL="398272"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Effects:</a:t>
            </a:r>
            <a:endParaRPr sz="1666">
              <a:solidFill>
                <a:srgbClr val="EBEBEB"/>
              </a:solidFill>
              <a:effectLst>
                <a:outerShdw sx="100000" sy="100000" kx="0" ky="0" algn="b" rotWithShape="0" blurRad="24892" dist="12446" dir="5400000">
                  <a:srgbClr val="000000"/>
                </a:outerShdw>
              </a:effectLst>
            </a:endParaRPr>
          </a:p>
          <a:p>
            <a:pPr lvl="2" marL="597408"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Suppression of radicals </a:t>
            </a:r>
            <a:endParaRPr sz="1666">
              <a:solidFill>
                <a:srgbClr val="EBEBEB"/>
              </a:solidFill>
              <a:effectLst>
                <a:outerShdw sx="100000" sy="100000" kx="0" ky="0" algn="b" rotWithShape="0" blurRad="24892" dist="12446" dir="5400000">
                  <a:srgbClr val="000000"/>
                </a:outerShdw>
              </a:effectLst>
            </a:endParaRPr>
          </a:p>
          <a:p>
            <a:pPr lvl="2" marL="597408"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Immigrants quotas (1921 - 1924) - later overturned in 1965</a:t>
            </a:r>
            <a:endParaRPr sz="1666">
              <a:solidFill>
                <a:srgbClr val="EBEBEB"/>
              </a:solidFill>
              <a:effectLst>
                <a:outerShdw sx="100000" sy="100000" kx="0" ky="0" algn="b" rotWithShape="0" blurRad="24892" dist="12446" dir="5400000">
                  <a:srgbClr val="000000"/>
                </a:outerShdw>
              </a:effectLst>
            </a:endParaRPr>
          </a:p>
          <a:p>
            <a:pPr lvl="0" marL="199136"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Impacts of technologies:</a:t>
            </a:r>
            <a:endParaRPr sz="1666">
              <a:solidFill>
                <a:srgbClr val="EBEBEB"/>
              </a:solidFill>
              <a:effectLst>
                <a:outerShdw sx="100000" sy="100000" kx="0" ky="0" algn="b" rotWithShape="0" blurRad="24892" dist="12446" dir="5400000">
                  <a:srgbClr val="000000"/>
                </a:outerShdw>
              </a:effectLst>
            </a:endParaRPr>
          </a:p>
          <a:p>
            <a:pPr lvl="1" marL="398272"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Improved standard of living, personal mobility, communication</a:t>
            </a:r>
            <a:endParaRPr sz="1666">
              <a:solidFill>
                <a:srgbClr val="EBEBEB"/>
              </a:solidFill>
              <a:effectLst>
                <a:outerShdw sx="100000" sy="100000" kx="0" ky="0" algn="b" rotWithShape="0" blurRad="24892" dist="12446" dir="5400000">
                  <a:srgbClr val="000000"/>
                </a:outerShdw>
              </a:effectLst>
            </a:endParaRPr>
          </a:p>
          <a:p>
            <a:pPr lvl="0" marL="199136"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Conflicts in the 1920s:</a:t>
            </a:r>
            <a:endParaRPr sz="1666">
              <a:solidFill>
                <a:srgbClr val="EBEBEB"/>
              </a:solidFill>
              <a:effectLst>
                <a:outerShdw sx="100000" sy="100000" kx="0" ky="0" algn="b" rotWithShape="0" blurRad="24892" dist="12446" dir="5400000">
                  <a:srgbClr val="000000"/>
                </a:outerShdw>
              </a:effectLst>
            </a:endParaRPr>
          </a:p>
          <a:p>
            <a:pPr lvl="1" marL="398272"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Fundamentalist Christianity v. Scientific modernism (Scopes Trial)</a:t>
            </a:r>
            <a:endParaRPr sz="1666">
              <a:solidFill>
                <a:srgbClr val="EBEBEB"/>
              </a:solidFill>
              <a:effectLst>
                <a:outerShdw sx="100000" sy="100000" kx="0" ky="0" algn="b" rotWithShape="0" blurRad="24892" dist="12446" dir="5400000">
                  <a:srgbClr val="000000"/>
                </a:outerShdw>
              </a:effectLst>
            </a:endParaRPr>
          </a:p>
          <a:p>
            <a:pPr lvl="1" marL="398272"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Native-born v. new immigrants </a:t>
            </a:r>
            <a:endParaRPr sz="1666">
              <a:solidFill>
                <a:srgbClr val="EBEBEB"/>
              </a:solidFill>
              <a:effectLst>
                <a:outerShdw sx="100000" sy="100000" kx="0" ky="0" algn="b" rotWithShape="0" blurRad="24892" dist="12446" dir="5400000">
                  <a:srgbClr val="000000"/>
                </a:outerShdw>
              </a:effectLst>
            </a:endParaRPr>
          </a:p>
          <a:p>
            <a:pPr lvl="1" marL="398272"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White versus black (Red Summer of 1919)</a:t>
            </a:r>
            <a:endParaRPr sz="1666">
              <a:solidFill>
                <a:srgbClr val="EBEBEB"/>
              </a:solidFill>
              <a:effectLst>
                <a:outerShdw sx="100000" sy="100000" kx="0" ky="0" algn="b" rotWithShape="0" blurRad="24892" dist="12446" dir="5400000">
                  <a:srgbClr val="000000"/>
                </a:outerShdw>
              </a:effectLst>
            </a:endParaRPr>
          </a:p>
          <a:p>
            <a:pPr lvl="1" marL="398272"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Urban v. rural (1920 census)</a:t>
            </a:r>
            <a:endParaRPr sz="1666">
              <a:solidFill>
                <a:srgbClr val="EBEBEB"/>
              </a:solidFill>
              <a:effectLst>
                <a:outerShdw sx="100000" sy="100000" kx="0" ky="0" algn="b" rotWithShape="0" blurRad="24892" dist="12446" dir="5400000">
                  <a:srgbClr val="000000"/>
                </a:outerShdw>
              </a:effectLst>
            </a:endParaRPr>
          </a:p>
          <a:p>
            <a:pPr lvl="0" marL="199136"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Harlem Renaissance:</a:t>
            </a:r>
            <a:endParaRPr sz="1666">
              <a:solidFill>
                <a:srgbClr val="EBEBEB"/>
              </a:solidFill>
              <a:effectLst>
                <a:outerShdw sx="100000" sy="100000" kx="0" ky="0" algn="b" rotWithShape="0" blurRad="24892" dist="12446" dir="5400000">
                  <a:srgbClr val="000000"/>
                </a:outerShdw>
              </a:effectLst>
            </a:endParaRPr>
          </a:p>
          <a:p>
            <a:pPr lvl="1" marL="398272" indent="-199136" defTabSz="286258">
              <a:spcBef>
                <a:spcPts val="2000"/>
              </a:spcBef>
              <a:defRPr sz="1800">
                <a:solidFill>
                  <a:srgbClr val="000000"/>
                </a:solidFill>
                <a:effectLst/>
              </a:defRPr>
            </a:pPr>
            <a:r>
              <a:rPr sz="1666">
                <a:solidFill>
                  <a:srgbClr val="EBEBEB"/>
                </a:solidFill>
                <a:effectLst>
                  <a:outerShdw sx="100000" sy="100000" kx="0" ky="0" algn="b" rotWithShape="0" blurRad="24892" dist="12446" dir="5400000">
                    <a:srgbClr val="000000"/>
                  </a:outerShdw>
                </a:effectLst>
              </a:rPr>
              <a:t>Celebration of African American culture through art, writing, and music</a:t>
            </a:r>
          </a:p>
        </p:txBody>
      </p:sp>
      <p:pic>
        <p:nvPicPr>
          <p:cNvPr id="56" name="Come_unto_me,_ye_opprest.jpg"/>
          <p:cNvPicPr/>
          <p:nvPr/>
        </p:nvPicPr>
        <p:blipFill>
          <a:blip r:embed="rId2">
            <a:extLst/>
          </a:blip>
          <a:stretch>
            <a:fillRect/>
          </a:stretch>
        </p:blipFill>
        <p:spPr>
          <a:xfrm>
            <a:off x="8429212" y="423333"/>
            <a:ext cx="4440122" cy="5426815"/>
          </a:xfrm>
          <a:prstGeom prst="rect">
            <a:avLst/>
          </a:prstGeom>
          <a:ln w="12700">
            <a:miter lim="400000"/>
          </a:ln>
        </p:spPr>
      </p:pic>
      <p:pic>
        <p:nvPicPr>
          <p:cNvPr id="57" name="CalvinCoolidgeimmigration3.jpg"/>
          <p:cNvPicPr/>
          <p:nvPr/>
        </p:nvPicPr>
        <p:blipFill>
          <a:blip r:embed="rId3">
            <a:extLst/>
          </a:blip>
          <a:stretch>
            <a:fillRect/>
          </a:stretch>
        </p:blipFill>
        <p:spPr>
          <a:xfrm>
            <a:off x="8250766" y="6218766"/>
            <a:ext cx="4292601" cy="2971801"/>
          </a:xfrm>
          <a:prstGeom prst="rect">
            <a:avLst/>
          </a:prstGeom>
          <a:ln w="12700">
            <a:miter lim="400000"/>
          </a:ln>
        </p:spPr>
      </p:pic>
      <p:pic>
        <p:nvPicPr>
          <p:cNvPr id="58" name="Scopes_trial.jpg"/>
          <p:cNvPicPr/>
          <p:nvPr/>
        </p:nvPicPr>
        <p:blipFill>
          <a:blip r:embed="rId4">
            <a:extLst/>
          </a:blip>
          <a:stretch>
            <a:fillRect/>
          </a:stretch>
        </p:blipFill>
        <p:spPr>
          <a:xfrm>
            <a:off x="1283233" y="677333"/>
            <a:ext cx="5746217" cy="4514214"/>
          </a:xfrm>
          <a:prstGeom prst="rect">
            <a:avLst/>
          </a:prstGeom>
          <a:ln w="12700">
            <a:miter lim="400000"/>
          </a:ln>
        </p:spPr>
      </p:pic>
      <p:pic>
        <p:nvPicPr>
          <p:cNvPr id="59" name="LangstonHughes.jpg"/>
          <p:cNvPicPr/>
          <p:nvPr/>
        </p:nvPicPr>
        <p:blipFill>
          <a:blip r:embed="rId5">
            <a:extLst/>
          </a:blip>
          <a:stretch>
            <a:fillRect/>
          </a:stretch>
        </p:blipFill>
        <p:spPr>
          <a:xfrm>
            <a:off x="4030133" y="2336800"/>
            <a:ext cx="3454401" cy="50800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5">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5">
                                            <p:txEl>
                                              <p:pRg st="1" end="1"/>
                                            </p:txEl>
                                          </p:spTgt>
                                        </p:tgtEl>
                                        <p:attrNameLst>
                                          <p:attrName>style.visibility</p:attrName>
                                        </p:attrNameLst>
                                      </p:cBhvr>
                                      <p:to>
                                        <p:strVal val="visible"/>
                                      </p:to>
                                    </p:set>
                                  </p:childTnLst>
                                </p:cTn>
                              </p:par>
                            </p:childTnLst>
                          </p:cTn>
                        </p:par>
                        <p:par>
                          <p:cTn id="13" fill="hold">
                            <p:stCondLst>
                              <p:cond delay="0"/>
                            </p:stCondLst>
                            <p:childTnLst>
                              <p:par>
                                <p:cTn id="14" nodeType="afterEffect" presetClass="entr" presetSubtype="0" presetID="1" grpId="2" fill="hold">
                                  <p:stCondLst>
                                    <p:cond delay="0"/>
                                  </p:stCondLst>
                                  <p:iterate type="el" backwards="0">
                                    <p:tmAbs val="0"/>
                                  </p:iterate>
                                  <p:childTnLst>
                                    <p:set>
                                      <p:cBhvr>
                                        <p:cTn id="15" fill="hold"/>
                                        <p:tgtEl>
                                          <p:spTgt spid="5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1" fill="hold">
                                  <p:stCondLst>
                                    <p:cond delay="0"/>
                                  </p:stCondLst>
                                  <p:iterate type="el" backwards="0">
                                    <p:tmAbs val="0"/>
                                  </p:iterate>
                                  <p:childTnLst>
                                    <p:set>
                                      <p:cBhvr>
                                        <p:cTn id="19" fill="hold"/>
                                        <p:tgtEl>
                                          <p:spTgt spid="5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1" fill="hold">
                                  <p:stCondLst>
                                    <p:cond delay="0"/>
                                  </p:stCondLst>
                                  <p:iterate type="el" backwards="0">
                                    <p:tmAbs val="0"/>
                                  </p:iterate>
                                  <p:childTnLst>
                                    <p:set>
                                      <p:cBhvr>
                                        <p:cTn id="23" fill="hold"/>
                                        <p:tgtEl>
                                          <p:spTgt spid="5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5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55">
                                            <p:txEl>
                                              <p:pRg st="5" end="5"/>
                                            </p:txEl>
                                          </p:spTgt>
                                        </p:tgtEl>
                                        <p:attrNameLst>
                                          <p:attrName>style.visibility</p:attrName>
                                        </p:attrNameLst>
                                      </p:cBhvr>
                                      <p:to>
                                        <p:strVal val="visible"/>
                                      </p:to>
                                    </p:set>
                                  </p:childTnLst>
                                </p:cTn>
                              </p:par>
                            </p:childTnLst>
                          </p:cTn>
                        </p:par>
                        <p:par>
                          <p:cTn id="32" fill="hold">
                            <p:stCondLst>
                              <p:cond delay="0"/>
                            </p:stCondLst>
                            <p:childTnLst>
                              <p:par>
                                <p:cTn id="33" nodeType="afterEffect" presetClass="entr" presetSubtype="0" presetID="1" grpId="3" fill="hold">
                                  <p:stCondLst>
                                    <p:cond delay="0"/>
                                  </p:stCondLst>
                                  <p:iterate type="el" backwards="0">
                                    <p:tmAbs val="0"/>
                                  </p:iterate>
                                  <p:childTnLst>
                                    <p:set>
                                      <p:cBhvr>
                                        <p:cTn id="34" fill="hold"/>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 grpId="1" fill="hold">
                                  <p:stCondLst>
                                    <p:cond delay="0"/>
                                  </p:stCondLst>
                                  <p:iterate type="el" backwards="0">
                                    <p:tmAbs val="0"/>
                                  </p:iterate>
                                  <p:childTnLst>
                                    <p:set>
                                      <p:cBhvr>
                                        <p:cTn id="38" fill="hold"/>
                                        <p:tgtEl>
                                          <p:spTgt spid="5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1" fill="hold">
                                  <p:stCondLst>
                                    <p:cond delay="0"/>
                                  </p:stCondLst>
                                  <p:iterate type="el" backwards="0">
                                    <p:tmAbs val="0"/>
                                  </p:iterate>
                                  <p:childTnLst>
                                    <p:set>
                                      <p:cBhvr>
                                        <p:cTn id="42" fill="hold"/>
                                        <p:tgtEl>
                                          <p:spTgt spid="55">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1" fill="hold">
                                  <p:stCondLst>
                                    <p:cond delay="0"/>
                                  </p:stCondLst>
                                  <p:iterate type="el" backwards="0">
                                    <p:tmAbs val="0"/>
                                  </p:iterate>
                                  <p:childTnLst>
                                    <p:set>
                                      <p:cBhvr>
                                        <p:cTn id="46" fill="hold"/>
                                        <p:tgtEl>
                                          <p:spTgt spid="55">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0" presetID="1" grpId="1" fill="hold">
                                  <p:stCondLst>
                                    <p:cond delay="0"/>
                                  </p:stCondLst>
                                  <p:iterate type="el" backwards="0">
                                    <p:tmAbs val="0"/>
                                  </p:iterate>
                                  <p:childTnLst>
                                    <p:set>
                                      <p:cBhvr>
                                        <p:cTn id="50" fill="hold"/>
                                        <p:tgtEl>
                                          <p:spTgt spid="55">
                                            <p:txEl>
                                              <p:pRg st="9" end="9"/>
                                            </p:txEl>
                                          </p:spTgt>
                                        </p:tgtEl>
                                        <p:attrNameLst>
                                          <p:attrName>style.visibility</p:attrName>
                                        </p:attrNameLst>
                                      </p:cBhvr>
                                      <p:to>
                                        <p:strVal val="visible"/>
                                      </p:to>
                                    </p:set>
                                  </p:childTnLst>
                                </p:cTn>
                              </p:par>
                            </p:childTnLst>
                          </p:cTn>
                        </p:par>
                        <p:par>
                          <p:cTn id="51" fill="hold">
                            <p:stCondLst>
                              <p:cond delay="0"/>
                            </p:stCondLst>
                            <p:childTnLst>
                              <p:par>
                                <p:cTn id="52" nodeType="afterEffect" presetClass="entr" presetSubtype="0" presetID="1" grpId="4" fill="hold">
                                  <p:stCondLst>
                                    <p:cond delay="0"/>
                                  </p:stCondLst>
                                  <p:iterate type="el" backwards="0">
                                    <p:tmAbs val="0"/>
                                  </p:iterate>
                                  <p:childTnLst>
                                    <p:set>
                                      <p:cBhvr>
                                        <p:cTn id="53" fill="hold"/>
                                        <p:tgtEl>
                                          <p:spTgt spid="5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nodeType="clickEffect" presetClass="entr" presetSubtype="0" presetID="1" grpId="1" fill="hold">
                                  <p:stCondLst>
                                    <p:cond delay="0"/>
                                  </p:stCondLst>
                                  <p:iterate type="el" backwards="0">
                                    <p:tmAbs val="0"/>
                                  </p:iterate>
                                  <p:childTnLst>
                                    <p:set>
                                      <p:cBhvr>
                                        <p:cTn id="57" fill="hold"/>
                                        <p:tgtEl>
                                          <p:spTgt spid="55">
                                            <p:txEl>
                                              <p:pRg st="10" end="1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nodeType="clickEffect" presetClass="entr" presetSubtype="0" presetID="1" grpId="1" fill="hold">
                                  <p:stCondLst>
                                    <p:cond delay="0"/>
                                  </p:stCondLst>
                                  <p:iterate type="el" backwards="0">
                                    <p:tmAbs val="0"/>
                                  </p:iterate>
                                  <p:childTnLst>
                                    <p:set>
                                      <p:cBhvr>
                                        <p:cTn id="61" fill="hold"/>
                                        <p:tgtEl>
                                          <p:spTgt spid="55">
                                            <p:txEl>
                                              <p:pRg st="11" end="1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nodeType="clickEffect" presetClass="entr" presetSubtype="0" presetID="1" grpId="1" fill="hold">
                                  <p:stCondLst>
                                    <p:cond delay="0"/>
                                  </p:stCondLst>
                                  <p:iterate type="el" backwards="0">
                                    <p:tmAbs val="0"/>
                                  </p:iterate>
                                  <p:childTnLst>
                                    <p:set>
                                      <p:cBhvr>
                                        <p:cTn id="65" fill="hold"/>
                                        <p:tgtEl>
                                          <p:spTgt spid="55">
                                            <p:txEl>
                                              <p:pRg st="12" end="12"/>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nodeType="clickEffect" presetClass="entr" presetSubtype="0" presetID="1" grpId="1" fill="hold">
                                  <p:stCondLst>
                                    <p:cond delay="0"/>
                                  </p:stCondLst>
                                  <p:iterate type="el" backwards="0">
                                    <p:tmAbs val="0"/>
                                  </p:iterate>
                                  <p:childTnLst>
                                    <p:set>
                                      <p:cBhvr>
                                        <p:cTn id="69" fill="hold"/>
                                        <p:tgtEl>
                                          <p:spTgt spid="55">
                                            <p:txEl>
                                              <p:pRg st="13" end="13"/>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nodeType="clickEffect" presetClass="entr" presetSubtype="0" presetID="1" grpId="1" fill="hold">
                                  <p:stCondLst>
                                    <p:cond delay="0"/>
                                  </p:stCondLst>
                                  <p:iterate type="el" backwards="0">
                                    <p:tmAbs val="0"/>
                                  </p:iterate>
                                  <p:childTnLst>
                                    <p:set>
                                      <p:cBhvr>
                                        <p:cTn id="73" fill="hold"/>
                                        <p:tgtEl>
                                          <p:spTgt spid="55">
                                            <p:txEl>
                                              <p:pRg st="14" end="14"/>
                                            </p:txEl>
                                          </p:spTgt>
                                        </p:tgtEl>
                                        <p:attrNameLst>
                                          <p:attrName>style.visibility</p:attrName>
                                        </p:attrNameLst>
                                      </p:cBhvr>
                                      <p:to>
                                        <p:strVal val="visible"/>
                                      </p:to>
                                    </p:set>
                                  </p:childTnLst>
                                </p:cTn>
                              </p:par>
                            </p:childTnLst>
                          </p:cTn>
                        </p:par>
                        <p:par>
                          <p:cTn id="74" fill="hold">
                            <p:stCondLst>
                              <p:cond delay="0"/>
                            </p:stCondLst>
                            <p:childTnLst>
                              <p:par>
                                <p:cTn id="75" nodeType="afterEffect" presetClass="entr" presetSubtype="0" presetID="1" grpId="5" fill="hold">
                                  <p:stCondLst>
                                    <p:cond delay="0"/>
                                  </p:stCondLst>
                                  <p:iterate type="el" backwards="0">
                                    <p:tmAbs val="0"/>
                                  </p:iterate>
                                  <p:childTnLst>
                                    <p:set>
                                      <p:cBhvr>
                                        <p:cTn id="76" fill="hold"/>
                                        <p:tgtEl>
                                          <p:spTgt spid="59"/>
                                        </p:tgtEl>
                                        <p:attrNameLst>
                                          <p:attrName>style.visibility</p:attrName>
                                        </p:attrNameLst>
                                      </p:cBhvr>
                                      <p:to>
                                        <p:strVal val="visible"/>
                                      </p:to>
                                    </p:set>
                                  </p:childTnLst>
                                </p:cTn>
                              </p:par>
                            </p:childTnLst>
                          </p:cTn>
                        </p:par>
                        <p:par>
                          <p:cTn id="77" fill="hold">
                            <p:stCondLst>
                              <p:cond delay="0"/>
                            </p:stCondLst>
                            <p:childTnLst>
                              <p:par>
                                <p:cTn id="78" nodeType="afterEffect" presetClass="exit" presetSubtype="0" presetID="1" grpId="6" fill="hold">
                                  <p:stCondLst>
                                    <p:cond delay="0"/>
                                  </p:stCondLst>
                                  <p:iterate type="el" backwards="0">
                                    <p:tmAbs val="0"/>
                                  </p:iterate>
                                  <p:childTnLst>
                                    <p:set>
                                      <p:cBhvr>
                                        <p:cTn id="79" fill="hold">
                                          <p:stCondLst>
                                            <p:cond delay="0"/>
                                          </p:stCondLst>
                                        </p:cTn>
                                        <p:tgtEl>
                                          <p:spTgt spid="5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nodeType="clickEffect" presetClass="exit" presetSubtype="0" presetID="1" grpId="7" fill="hold">
                                  <p:stCondLst>
                                    <p:cond delay="0"/>
                                  </p:stCondLst>
                                  <p:iterate type="el" backwards="0">
                                    <p:tmAbs val="0"/>
                                  </p:iterate>
                                  <p:childTnLst>
                                    <p:set>
                                      <p:cBhvr>
                                        <p:cTn id="83" fill="hold">
                                          <p:stCondLst>
                                            <p:cond delay="0"/>
                                          </p:stCondLst>
                                        </p:cTn>
                                        <p:tgtEl>
                                          <p:spTgt spid="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 grpId="6"/>
      <p:bldP build="whole" bldLvl="1" animBg="1" rev="0" advAuto="0" spid="59" grpId="7"/>
      <p:bldP build="p" bldLvl="5" animBg="1" rev="0" advAuto="0" spid="55" grpId="1"/>
      <p:bldP build="whole" bldLvl="1" animBg="1" rev="0" advAuto="0" spid="56" grpId="2"/>
      <p:bldP build="whole" bldLvl="1" animBg="1" rev="0" advAuto="0" spid="58" grpId="4"/>
      <p:bldP build="whole" bldLvl="1" animBg="1" rev="0" advAuto="0" spid="59" grpId="5"/>
      <p:bldP build="whole" bldLvl="1" animBg="1" rev="0" advAuto="0" spid="57" grpId="3"/>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xfrm>
            <a:off x="762000" y="203200"/>
            <a:ext cx="11480800" cy="1628643"/>
          </a:xfrm>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Great Depression/New Deal</a:t>
            </a:r>
          </a:p>
        </p:txBody>
      </p:sp>
      <p:sp>
        <p:nvSpPr>
          <p:cNvPr id="62" name="Shape 62"/>
          <p:cNvSpPr/>
          <p:nvPr>
            <p:ph type="body" idx="1"/>
          </p:nvPr>
        </p:nvSpPr>
        <p:spPr>
          <a:xfrm>
            <a:off x="161990" y="1625070"/>
            <a:ext cx="12532851" cy="7793171"/>
          </a:xfrm>
          <a:prstGeom prst="rect">
            <a:avLst/>
          </a:prstGeom>
        </p:spPr>
        <p:txBody>
          <a:bodyPr/>
          <a:lstStyle/>
          <a:p>
            <a:pPr lvl="0" marL="300736" indent="-300736" defTabSz="432308">
              <a:spcBef>
                <a:spcPts val="3100"/>
              </a:spcBef>
              <a:defRPr sz="1800">
                <a:solidFill>
                  <a:srgbClr val="000000"/>
                </a:solidFill>
                <a:effectLst/>
              </a:defRPr>
            </a:pPr>
            <a:r>
              <a:rPr sz="2516">
                <a:solidFill>
                  <a:srgbClr val="EBEBEB"/>
                </a:solidFill>
                <a:effectLst>
                  <a:outerShdw sx="100000" sy="100000" kx="0" ky="0" algn="b" rotWithShape="0" blurRad="37592" dist="18796" dir="5400000">
                    <a:srgbClr val="000000"/>
                  </a:outerShdw>
                </a:effectLst>
              </a:rPr>
              <a:t>Great Depression</a:t>
            </a:r>
            <a:endParaRPr sz="2516">
              <a:solidFill>
                <a:srgbClr val="EBEBEB"/>
              </a:solidFill>
              <a:effectLst>
                <a:outerShdw sx="100000" sy="100000" kx="0" ky="0" algn="b" rotWithShape="0" blurRad="37592" dist="18796" dir="5400000">
                  <a:srgbClr val="000000"/>
                </a:outerShdw>
              </a:effectLst>
            </a:endParaRPr>
          </a:p>
          <a:p>
            <a:pPr lvl="1" marL="601472" indent="-300736" defTabSz="432308">
              <a:spcBef>
                <a:spcPts val="3100"/>
              </a:spcBef>
              <a:defRPr sz="1800">
                <a:solidFill>
                  <a:srgbClr val="000000"/>
                </a:solidFill>
                <a:effectLst/>
              </a:defRPr>
            </a:pPr>
            <a:r>
              <a:rPr sz="2516">
                <a:solidFill>
                  <a:srgbClr val="EBEBEB"/>
                </a:solidFill>
                <a:effectLst>
                  <a:outerShdw sx="100000" sy="100000" kx="0" ky="0" algn="b" rotWithShape="0" blurRad="37592" dist="18796" dir="5400000">
                    <a:srgbClr val="000000"/>
                  </a:outerShdw>
                </a:effectLst>
              </a:rPr>
              <a:t>Led to calls for a stronger financial regulatory system</a:t>
            </a:r>
            <a:endParaRPr sz="2516">
              <a:solidFill>
                <a:srgbClr val="EBEBEB"/>
              </a:solidFill>
              <a:effectLst>
                <a:outerShdw sx="100000" sy="100000" kx="0" ky="0" algn="b" rotWithShape="0" blurRad="37592" dist="18796" dir="5400000">
                  <a:srgbClr val="000000"/>
                </a:outerShdw>
              </a:effectLst>
            </a:endParaRPr>
          </a:p>
          <a:p>
            <a:pPr lvl="0" marL="300736" indent="-300736" defTabSz="432308">
              <a:spcBef>
                <a:spcPts val="3100"/>
              </a:spcBef>
              <a:defRPr sz="1800">
                <a:solidFill>
                  <a:srgbClr val="000000"/>
                </a:solidFill>
                <a:effectLst/>
              </a:defRPr>
            </a:pPr>
            <a:r>
              <a:rPr sz="2516">
                <a:solidFill>
                  <a:srgbClr val="EBEBEB"/>
                </a:solidFill>
                <a:effectLst>
                  <a:outerShdw sx="100000" sy="100000" kx="0" ky="0" algn="b" rotWithShape="0" blurRad="37592" dist="18796" dir="5400000">
                    <a:srgbClr val="000000"/>
                  </a:outerShdw>
                </a:effectLst>
              </a:rPr>
              <a:t>New Deal:</a:t>
            </a:r>
            <a:endParaRPr sz="2516">
              <a:solidFill>
                <a:srgbClr val="EBEBEB"/>
              </a:solidFill>
              <a:effectLst>
                <a:outerShdw sx="100000" sy="100000" kx="0" ky="0" algn="b" rotWithShape="0" blurRad="37592" dist="18796" dir="5400000">
                  <a:srgbClr val="000000"/>
                </a:outerShdw>
              </a:effectLst>
            </a:endParaRPr>
          </a:p>
          <a:p>
            <a:pPr lvl="1" marL="601472" indent="-300736" defTabSz="432308">
              <a:spcBef>
                <a:spcPts val="3100"/>
              </a:spcBef>
              <a:defRPr sz="1800">
                <a:solidFill>
                  <a:srgbClr val="000000"/>
                </a:solidFill>
                <a:effectLst/>
              </a:defRPr>
            </a:pPr>
            <a:r>
              <a:rPr sz="2516">
                <a:solidFill>
                  <a:srgbClr val="EBEBEB"/>
                </a:solidFill>
                <a:effectLst>
                  <a:outerShdw sx="100000" sy="100000" kx="0" ky="0" algn="b" rotWithShape="0" blurRad="37592" dist="18796" dir="5400000">
                    <a:srgbClr val="000000"/>
                  </a:outerShdw>
                </a:effectLst>
              </a:rPr>
              <a:t>Focused on relief, recovery, and reform</a:t>
            </a:r>
            <a:endParaRPr sz="2516">
              <a:solidFill>
                <a:srgbClr val="EBEBEB"/>
              </a:solidFill>
              <a:effectLst>
                <a:outerShdw sx="100000" sy="100000" kx="0" ky="0" algn="b" rotWithShape="0" blurRad="37592" dist="18796" dir="5400000">
                  <a:srgbClr val="000000"/>
                </a:outerShdw>
              </a:effectLst>
            </a:endParaRPr>
          </a:p>
          <a:p>
            <a:pPr lvl="1" marL="601472" indent="-300736" defTabSz="432308">
              <a:spcBef>
                <a:spcPts val="3100"/>
              </a:spcBef>
              <a:defRPr sz="1800">
                <a:solidFill>
                  <a:srgbClr val="000000"/>
                </a:solidFill>
                <a:effectLst/>
              </a:defRPr>
            </a:pPr>
            <a:r>
              <a:rPr sz="2516">
                <a:solidFill>
                  <a:srgbClr val="EBEBEB"/>
                </a:solidFill>
                <a:effectLst>
                  <a:outerShdw sx="100000" sy="100000" kx="0" ky="0" algn="b" rotWithShape="0" blurRad="37592" dist="18796" dir="5400000">
                    <a:srgbClr val="000000"/>
                  </a:outerShdw>
                </a:effectLst>
              </a:rPr>
              <a:t>Used earlier progressive ideas (great potential continuity question)</a:t>
            </a:r>
            <a:endParaRPr sz="2516">
              <a:solidFill>
                <a:srgbClr val="EBEBEB"/>
              </a:solidFill>
              <a:effectLst>
                <a:outerShdw sx="100000" sy="100000" kx="0" ky="0" algn="b" rotWithShape="0" blurRad="37592" dist="18796" dir="5400000">
                  <a:srgbClr val="000000"/>
                </a:outerShdw>
              </a:effectLst>
            </a:endParaRPr>
          </a:p>
          <a:p>
            <a:pPr lvl="0" marL="300736" indent="-300736" defTabSz="432308">
              <a:spcBef>
                <a:spcPts val="3100"/>
              </a:spcBef>
              <a:defRPr sz="1800">
                <a:solidFill>
                  <a:srgbClr val="000000"/>
                </a:solidFill>
                <a:effectLst/>
              </a:defRPr>
            </a:pPr>
            <a:r>
              <a:rPr sz="2516">
                <a:solidFill>
                  <a:srgbClr val="EBEBEB"/>
                </a:solidFill>
                <a:effectLst>
                  <a:outerShdw sx="100000" sy="100000" kx="0" ky="0" algn="b" rotWithShape="0" blurRad="37592" dist="18796" dir="5400000">
                    <a:srgbClr val="000000"/>
                  </a:outerShdw>
                </a:effectLst>
              </a:rPr>
              <a:t>Challenges to New Deal?</a:t>
            </a:r>
            <a:endParaRPr sz="2516">
              <a:solidFill>
                <a:srgbClr val="EBEBEB"/>
              </a:solidFill>
              <a:effectLst>
                <a:outerShdw sx="100000" sy="100000" kx="0" ky="0" algn="b" rotWithShape="0" blurRad="37592" dist="18796" dir="5400000">
                  <a:srgbClr val="000000"/>
                </a:outerShdw>
              </a:effectLst>
            </a:endParaRPr>
          </a:p>
          <a:p>
            <a:pPr lvl="1" marL="601472" indent="-300736" defTabSz="432308">
              <a:spcBef>
                <a:spcPts val="3100"/>
              </a:spcBef>
              <a:defRPr sz="1800">
                <a:solidFill>
                  <a:srgbClr val="000000"/>
                </a:solidFill>
                <a:effectLst/>
              </a:defRPr>
            </a:pPr>
            <a:r>
              <a:rPr sz="2516">
                <a:solidFill>
                  <a:srgbClr val="EBEBEB"/>
                </a:solidFill>
                <a:effectLst>
                  <a:outerShdw sx="100000" sy="100000" kx="0" ky="0" algn="b" rotWithShape="0" blurRad="37592" dist="18796" dir="5400000">
                    <a:srgbClr val="000000"/>
                  </a:outerShdw>
                </a:effectLst>
              </a:rPr>
              <a:t>Supreme Court -&gt; Packing plan, radials (Huey Long)</a:t>
            </a:r>
            <a:endParaRPr sz="2516">
              <a:solidFill>
                <a:srgbClr val="EBEBEB"/>
              </a:solidFill>
              <a:effectLst>
                <a:outerShdw sx="100000" sy="100000" kx="0" ky="0" algn="b" rotWithShape="0" blurRad="37592" dist="18796" dir="5400000">
                  <a:srgbClr val="000000"/>
                </a:outerShdw>
              </a:effectLst>
            </a:endParaRPr>
          </a:p>
          <a:p>
            <a:pPr lvl="0" marL="300736" indent="-300736" defTabSz="432308">
              <a:spcBef>
                <a:spcPts val="3100"/>
              </a:spcBef>
              <a:defRPr sz="1800">
                <a:solidFill>
                  <a:srgbClr val="000000"/>
                </a:solidFill>
                <a:effectLst/>
              </a:defRPr>
            </a:pPr>
            <a:r>
              <a:rPr sz="2516">
                <a:solidFill>
                  <a:srgbClr val="EBEBEB"/>
                </a:solidFill>
                <a:effectLst>
                  <a:outerShdw sx="100000" sy="100000" kx="0" ky="0" algn="b" rotWithShape="0" blurRad="37592" dist="18796" dir="5400000">
                    <a:srgbClr val="000000"/>
                  </a:outerShdw>
                </a:effectLst>
              </a:rPr>
              <a:t>Impacts of the New Deal?</a:t>
            </a:r>
            <a:endParaRPr sz="2516">
              <a:solidFill>
                <a:srgbClr val="EBEBEB"/>
              </a:solidFill>
              <a:effectLst>
                <a:outerShdw sx="100000" sy="100000" kx="0" ky="0" algn="b" rotWithShape="0" blurRad="37592" dist="18796" dir="5400000">
                  <a:srgbClr val="000000"/>
                </a:outerShdw>
              </a:effectLst>
            </a:endParaRPr>
          </a:p>
          <a:p>
            <a:pPr lvl="1" marL="601472" indent="-300736" defTabSz="432308">
              <a:spcBef>
                <a:spcPts val="3100"/>
              </a:spcBef>
              <a:defRPr sz="1800">
                <a:solidFill>
                  <a:srgbClr val="000000"/>
                </a:solidFill>
                <a:effectLst/>
              </a:defRPr>
            </a:pPr>
            <a:r>
              <a:rPr sz="2516">
                <a:solidFill>
                  <a:srgbClr val="EBEBEB"/>
                </a:solidFill>
                <a:effectLst>
                  <a:outerShdw sx="100000" sy="100000" kx="0" ky="0" algn="b" rotWithShape="0" blurRad="37592" dist="18796" dir="5400000">
                    <a:srgbClr val="000000"/>
                  </a:outerShdw>
                </a:effectLst>
              </a:rPr>
              <a:t>Legacy of reforms and agencies (Social Security, FDIC)</a:t>
            </a:r>
            <a:endParaRPr sz="2516">
              <a:solidFill>
                <a:srgbClr val="EBEBEB"/>
              </a:solidFill>
              <a:effectLst>
                <a:outerShdw sx="100000" sy="100000" kx="0" ky="0" algn="b" rotWithShape="0" blurRad="37592" dist="18796" dir="5400000">
                  <a:srgbClr val="000000"/>
                </a:outerShdw>
              </a:effectLst>
            </a:endParaRPr>
          </a:p>
          <a:p>
            <a:pPr lvl="1" marL="601472" indent="-300736" defTabSz="432308">
              <a:spcBef>
                <a:spcPts val="3100"/>
              </a:spcBef>
              <a:defRPr sz="1800">
                <a:solidFill>
                  <a:srgbClr val="000000"/>
                </a:solidFill>
                <a:effectLst/>
              </a:defRPr>
            </a:pPr>
            <a:r>
              <a:rPr sz="2516">
                <a:solidFill>
                  <a:srgbClr val="EBEBEB"/>
                </a:solidFill>
                <a:effectLst>
                  <a:outerShdw sx="100000" sy="100000" kx="0" ky="0" algn="b" rotWithShape="0" blurRad="37592" dist="18796" dir="5400000">
                    <a:srgbClr val="000000"/>
                  </a:outerShdw>
                </a:effectLst>
              </a:rPr>
              <a:t>Political realignment - African Americans and unions began to vote Democratic</a:t>
            </a:r>
          </a:p>
        </p:txBody>
      </p:sp>
      <p:pic>
        <p:nvPicPr>
          <p:cNvPr id="63" name="543px-HueyPLongGesture.jpg"/>
          <p:cNvPicPr/>
          <p:nvPr/>
        </p:nvPicPr>
        <p:blipFill>
          <a:blip r:embed="rId2">
            <a:extLst/>
          </a:blip>
          <a:stretch>
            <a:fillRect/>
          </a:stretch>
        </p:blipFill>
        <p:spPr>
          <a:xfrm>
            <a:off x="8908257" y="470285"/>
            <a:ext cx="3944748" cy="4358837"/>
          </a:xfrm>
          <a:prstGeom prst="rect">
            <a:avLst/>
          </a:prstGeom>
          <a:ln w="12700">
            <a:miter lim="400000"/>
          </a:ln>
        </p:spPr>
      </p:pic>
      <p:pic>
        <p:nvPicPr>
          <p:cNvPr id="64" name="600px-US-FDIC-Seal.png"/>
          <p:cNvPicPr/>
          <p:nvPr/>
        </p:nvPicPr>
        <p:blipFill>
          <a:blip r:embed="rId3">
            <a:extLst/>
          </a:blip>
          <a:stretch>
            <a:fillRect/>
          </a:stretch>
        </p:blipFill>
        <p:spPr>
          <a:xfrm>
            <a:off x="9449527" y="5604933"/>
            <a:ext cx="3165807" cy="3165808"/>
          </a:xfrm>
          <a:prstGeom prst="rect">
            <a:avLst/>
          </a:prstGeom>
          <a:ln w="12700">
            <a:miter lim="400000"/>
          </a:ln>
        </p:spPr>
      </p:pic>
      <p:pic>
        <p:nvPicPr>
          <p:cNvPr id="65" name="Walletssn2.gif"/>
          <p:cNvPicPr/>
          <p:nvPr/>
        </p:nvPicPr>
        <p:blipFill>
          <a:blip r:embed="rId4">
            <a:extLst/>
          </a:blip>
          <a:stretch>
            <a:fillRect/>
          </a:stretch>
        </p:blipFill>
        <p:spPr>
          <a:xfrm>
            <a:off x="1773766" y="3807835"/>
            <a:ext cx="5256228" cy="266704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2">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6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6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62">
                                            <p:txEl>
                                              <p:pRg st="6" end="6"/>
                                            </p:txEl>
                                          </p:spTgt>
                                        </p:tgtEl>
                                        <p:attrNameLst>
                                          <p:attrName>style.visibility</p:attrName>
                                        </p:attrNameLst>
                                      </p:cBhvr>
                                      <p:to>
                                        <p:strVal val="visible"/>
                                      </p:to>
                                    </p:set>
                                  </p:childTnLst>
                                </p:cTn>
                              </p:par>
                            </p:childTnLst>
                          </p:cTn>
                        </p:par>
                        <p:par>
                          <p:cTn id="33" fill="hold">
                            <p:stCondLst>
                              <p:cond delay="0"/>
                            </p:stCondLst>
                            <p:childTnLst>
                              <p:par>
                                <p:cTn id="34" nodeType="afterEffect" presetClass="entr" presetSubtype="0" presetID="1" grpId="2" fill="hold">
                                  <p:stCondLst>
                                    <p:cond delay="0"/>
                                  </p:stCondLst>
                                  <p:iterate type="el" backwards="0">
                                    <p:tmAbs val="0"/>
                                  </p:iterate>
                                  <p:childTnLst>
                                    <p:set>
                                      <p:cBhvr>
                                        <p:cTn id="35" fill="hold"/>
                                        <p:tgtEl>
                                          <p:spTgt spid="6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62">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 fill="hold">
                                  <p:stCondLst>
                                    <p:cond delay="0"/>
                                  </p:stCondLst>
                                  <p:iterate type="el" backwards="0">
                                    <p:tmAbs val="0"/>
                                  </p:iterate>
                                  <p:childTnLst>
                                    <p:set>
                                      <p:cBhvr>
                                        <p:cTn id="43" fill="hold"/>
                                        <p:tgtEl>
                                          <p:spTgt spid="62">
                                            <p:txEl>
                                              <p:pRg st="8" end="8"/>
                                            </p:txEl>
                                          </p:spTgt>
                                        </p:tgtEl>
                                        <p:attrNameLst>
                                          <p:attrName>style.visibility</p:attrName>
                                        </p:attrNameLst>
                                      </p:cBhvr>
                                      <p:to>
                                        <p:strVal val="visible"/>
                                      </p:to>
                                    </p:set>
                                  </p:childTnLst>
                                </p:cTn>
                              </p:par>
                            </p:childTnLst>
                          </p:cTn>
                        </p:par>
                        <p:par>
                          <p:cTn id="44" fill="hold">
                            <p:stCondLst>
                              <p:cond delay="0"/>
                            </p:stCondLst>
                            <p:childTnLst>
                              <p:par>
                                <p:cTn id="45" nodeType="afterEffect" presetClass="entr" presetSubtype="0" presetID="1" grpId="3" fill="hold">
                                  <p:stCondLst>
                                    <p:cond delay="0"/>
                                  </p:stCondLst>
                                  <p:iterate type="el" backwards="0">
                                    <p:tmAbs val="0"/>
                                  </p:iterate>
                                  <p:childTnLst>
                                    <p:set>
                                      <p:cBhvr>
                                        <p:cTn id="46" fill="hold"/>
                                        <p:tgtEl>
                                          <p:spTgt spid="64"/>
                                        </p:tgtEl>
                                        <p:attrNameLst>
                                          <p:attrName>style.visibility</p:attrName>
                                        </p:attrNameLst>
                                      </p:cBhvr>
                                      <p:to>
                                        <p:strVal val="visible"/>
                                      </p:to>
                                    </p:set>
                                  </p:childTnLst>
                                </p:cTn>
                              </p:par>
                            </p:childTnLst>
                          </p:cTn>
                        </p:par>
                        <p:par>
                          <p:cTn id="47" fill="hold">
                            <p:stCondLst>
                              <p:cond delay="0"/>
                            </p:stCondLst>
                            <p:childTnLst>
                              <p:par>
                                <p:cTn id="48" nodeType="afterEffect" presetClass="entr" presetSubtype="0" presetID="1" grpId="4" fill="hold">
                                  <p:stCondLst>
                                    <p:cond delay="0"/>
                                  </p:stCondLst>
                                  <p:iterate type="el" backwards="0">
                                    <p:tmAbs val="0"/>
                                  </p:iterate>
                                  <p:childTnLst>
                                    <p:set>
                                      <p:cBhvr>
                                        <p:cTn id="49" fill="hold"/>
                                        <p:tgtEl>
                                          <p:spTgt spid="6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0" presetID="1" grpId="1" fill="hold">
                                  <p:stCondLst>
                                    <p:cond delay="0"/>
                                  </p:stCondLst>
                                  <p:iterate type="el" backwards="0">
                                    <p:tmAbs val="0"/>
                                  </p:iterate>
                                  <p:childTnLst>
                                    <p:set>
                                      <p:cBhvr>
                                        <p:cTn id="53" fill="hold"/>
                                        <p:tgtEl>
                                          <p:spTgt spid="62">
                                            <p:txEl>
                                              <p:pRg st="9" end="9"/>
                                            </p:txEl>
                                          </p:spTgt>
                                        </p:tgtEl>
                                        <p:attrNameLst>
                                          <p:attrName>style.visibility</p:attrName>
                                        </p:attrNameLst>
                                      </p:cBhvr>
                                      <p:to>
                                        <p:strVal val="visible"/>
                                      </p:to>
                                    </p:set>
                                  </p:childTnLst>
                                </p:cTn>
                              </p:par>
                            </p:childTnLst>
                          </p:cTn>
                        </p:par>
                        <p:par>
                          <p:cTn id="54" fill="hold">
                            <p:stCondLst>
                              <p:cond delay="0"/>
                            </p:stCondLst>
                            <p:childTnLst>
                              <p:par>
                                <p:cTn id="55" nodeType="afterEffect" presetClass="exit" presetSubtype="0" presetID="1" grpId="5" fill="hold">
                                  <p:stCondLst>
                                    <p:cond delay="0"/>
                                  </p:stCondLst>
                                  <p:iterate type="el" backwards="0">
                                    <p:tmAbs val="0"/>
                                  </p:iterate>
                                  <p:childTnLst>
                                    <p:set>
                                      <p:cBhvr>
                                        <p:cTn id="56"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 grpId="4"/>
      <p:bldP build="whole" bldLvl="1" animBg="1" rev="0" advAuto="0" spid="65" grpId="5"/>
      <p:bldP build="p" bldLvl="5" animBg="1" rev="0" advAuto="0" spid="62" grpId="1"/>
      <p:bldP build="whole" bldLvl="1" animBg="1" rev="0" advAuto="0" spid="63" grpId="2"/>
      <p:bldP build="whole" bldLvl="1" animBg="1" rev="0" advAuto="0" spid="64"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p:nvPr>
        </p:nvSpPr>
        <p:spPr>
          <a:xfrm>
            <a:off x="762000" y="203200"/>
            <a:ext cx="11480800" cy="1628643"/>
          </a:xfrm>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World War II</a:t>
            </a:r>
          </a:p>
        </p:txBody>
      </p:sp>
      <p:sp>
        <p:nvSpPr>
          <p:cNvPr id="68" name="Shape 68"/>
          <p:cNvSpPr/>
          <p:nvPr>
            <p:ph type="body" idx="1"/>
          </p:nvPr>
        </p:nvSpPr>
        <p:spPr>
          <a:xfrm>
            <a:off x="161990" y="1625070"/>
            <a:ext cx="12532851" cy="7793171"/>
          </a:xfrm>
          <a:prstGeom prst="rect">
            <a:avLst/>
          </a:prstGeom>
        </p:spPr>
        <p:txBody>
          <a:bodyPr/>
          <a:lstStyle/>
          <a:p>
            <a:pPr lvl="0" marL="247904" indent="-247904" defTabSz="356362">
              <a:spcBef>
                <a:spcPts val="2500"/>
              </a:spcBef>
              <a:defRPr sz="1800">
                <a:solidFill>
                  <a:srgbClr val="000000"/>
                </a:solidFill>
                <a:effectLst/>
              </a:defRPr>
            </a:pPr>
            <a:r>
              <a:rPr sz="2074">
                <a:solidFill>
                  <a:srgbClr val="EBEBEB"/>
                </a:solidFill>
                <a:effectLst>
                  <a:outerShdw sx="100000" sy="100000" kx="0" ky="0" algn="b" rotWithShape="0" blurRad="30988" dist="15494" dir="5400000">
                    <a:srgbClr val="000000"/>
                  </a:outerShdw>
                </a:effectLst>
              </a:rPr>
              <a:t>US was “neutral” until Pearl Harbor </a:t>
            </a:r>
            <a:endParaRPr sz="2074">
              <a:solidFill>
                <a:srgbClr val="EBEBEB"/>
              </a:solidFill>
              <a:effectLst>
                <a:outerShdw sx="100000" sy="100000" kx="0" ky="0" algn="b" rotWithShape="0" blurRad="30988" dist="15494" dir="5400000">
                  <a:srgbClr val="000000"/>
                </a:outerShdw>
              </a:effectLst>
            </a:endParaRPr>
          </a:p>
          <a:p>
            <a:pPr lvl="0" marL="247904" indent="-247904" defTabSz="356362">
              <a:spcBef>
                <a:spcPts val="2500"/>
              </a:spcBef>
              <a:defRPr sz="1800">
                <a:solidFill>
                  <a:srgbClr val="000000"/>
                </a:solidFill>
                <a:effectLst/>
              </a:defRPr>
            </a:pPr>
            <a:r>
              <a:rPr sz="2074">
                <a:solidFill>
                  <a:srgbClr val="EBEBEB"/>
                </a:solidFill>
                <a:effectLst>
                  <a:outerShdw sx="100000" sy="100000" kx="0" ky="0" algn="b" rotWithShape="0" blurRad="30988" dist="15494" dir="5400000">
                    <a:srgbClr val="000000"/>
                  </a:outerShdw>
                </a:effectLst>
              </a:rPr>
              <a:t>Mass mobilization of the economy -&gt; ended the Great Depression -&gt; opportunities for women and minorities</a:t>
            </a:r>
            <a:endParaRPr sz="2074">
              <a:solidFill>
                <a:srgbClr val="EBEBEB"/>
              </a:solidFill>
              <a:effectLst>
                <a:outerShdw sx="100000" sy="100000" kx="0" ky="0" algn="b" rotWithShape="0" blurRad="30988" dist="15494" dir="5400000">
                  <a:srgbClr val="000000"/>
                </a:outerShdw>
              </a:effectLst>
            </a:endParaRPr>
          </a:p>
          <a:p>
            <a:pPr lvl="0" marL="247904" indent="-247904" defTabSz="356362">
              <a:spcBef>
                <a:spcPts val="2500"/>
              </a:spcBef>
              <a:defRPr sz="1800">
                <a:solidFill>
                  <a:srgbClr val="000000"/>
                </a:solidFill>
                <a:effectLst/>
              </a:defRPr>
            </a:pPr>
            <a:r>
              <a:rPr sz="2074">
                <a:solidFill>
                  <a:srgbClr val="EBEBEB"/>
                </a:solidFill>
                <a:effectLst>
                  <a:outerShdw sx="100000" sy="100000" kx="0" ky="0" algn="b" rotWithShape="0" blurRad="30988" dist="15494" dir="5400000">
                    <a:srgbClr val="000000"/>
                  </a:outerShdw>
                </a:effectLst>
              </a:rPr>
              <a:t>Wartime experiences:</a:t>
            </a:r>
            <a:endParaRPr sz="2074">
              <a:solidFill>
                <a:srgbClr val="EBEBEB"/>
              </a:solidFill>
              <a:effectLst>
                <a:outerShdw sx="100000" sy="100000" kx="0" ky="0" algn="b" rotWithShape="0" blurRad="30988" dist="15494" dir="5400000">
                  <a:srgbClr val="000000"/>
                </a:outerShdw>
              </a:effectLst>
            </a:endParaRPr>
          </a:p>
          <a:p>
            <a:pPr lvl="1" marL="495808" indent="-247904" defTabSz="356362">
              <a:spcBef>
                <a:spcPts val="2500"/>
              </a:spcBef>
              <a:defRPr sz="1800">
                <a:solidFill>
                  <a:srgbClr val="000000"/>
                </a:solidFill>
                <a:effectLst/>
              </a:defRPr>
            </a:pPr>
            <a:r>
              <a:rPr sz="2074">
                <a:solidFill>
                  <a:srgbClr val="EBEBEB"/>
                </a:solidFill>
                <a:effectLst>
                  <a:outerShdw sx="100000" sy="100000" kx="0" ky="0" algn="b" rotWithShape="0" blurRad="30988" dist="15494" dir="5400000">
                    <a:srgbClr val="000000"/>
                  </a:outerShdw>
                </a:effectLst>
              </a:rPr>
              <a:t>Japanese Internment</a:t>
            </a:r>
            <a:endParaRPr sz="2074">
              <a:solidFill>
                <a:srgbClr val="EBEBEB"/>
              </a:solidFill>
              <a:effectLst>
                <a:outerShdw sx="100000" sy="100000" kx="0" ky="0" algn="b" rotWithShape="0" blurRad="30988" dist="15494" dir="5400000">
                  <a:srgbClr val="000000"/>
                </a:outerShdw>
              </a:effectLst>
            </a:endParaRPr>
          </a:p>
          <a:p>
            <a:pPr lvl="1" marL="495808" indent="-247904" defTabSz="356362">
              <a:spcBef>
                <a:spcPts val="2500"/>
              </a:spcBef>
              <a:defRPr sz="1800">
                <a:solidFill>
                  <a:srgbClr val="000000"/>
                </a:solidFill>
                <a:effectLst/>
              </a:defRPr>
            </a:pPr>
            <a:r>
              <a:rPr sz="2074">
                <a:solidFill>
                  <a:srgbClr val="EBEBEB"/>
                </a:solidFill>
                <a:effectLst>
                  <a:outerShdw sx="100000" sy="100000" kx="0" ky="0" algn="b" rotWithShape="0" blurRad="30988" dist="15494" dir="5400000">
                    <a:srgbClr val="000000"/>
                  </a:outerShdw>
                </a:effectLst>
              </a:rPr>
              <a:t>Debates over race and segregation - Double V Campaign, Zoot Suit Riot</a:t>
            </a:r>
            <a:endParaRPr sz="2074">
              <a:solidFill>
                <a:srgbClr val="EBEBEB"/>
              </a:solidFill>
              <a:effectLst>
                <a:outerShdw sx="100000" sy="100000" kx="0" ky="0" algn="b" rotWithShape="0" blurRad="30988" dist="15494" dir="5400000">
                  <a:srgbClr val="000000"/>
                </a:outerShdw>
              </a:effectLst>
            </a:endParaRPr>
          </a:p>
          <a:p>
            <a:pPr lvl="0" marL="247904" indent="-247904" defTabSz="356362">
              <a:spcBef>
                <a:spcPts val="2500"/>
              </a:spcBef>
              <a:defRPr sz="1800">
                <a:solidFill>
                  <a:srgbClr val="000000"/>
                </a:solidFill>
                <a:effectLst/>
              </a:defRPr>
            </a:pPr>
            <a:r>
              <a:rPr sz="2074">
                <a:solidFill>
                  <a:srgbClr val="EBEBEB"/>
                </a:solidFill>
                <a:effectLst>
                  <a:outerShdw sx="100000" sy="100000" kx="0" ky="0" algn="b" rotWithShape="0" blurRad="30988" dist="15494" dir="5400000">
                    <a:srgbClr val="000000"/>
                  </a:outerShdw>
                </a:effectLst>
              </a:rPr>
              <a:t>Decision to drop the atomic bomb:</a:t>
            </a:r>
            <a:endParaRPr sz="2074">
              <a:solidFill>
                <a:srgbClr val="EBEBEB"/>
              </a:solidFill>
              <a:effectLst>
                <a:outerShdw sx="100000" sy="100000" kx="0" ky="0" algn="b" rotWithShape="0" blurRad="30988" dist="15494" dir="5400000">
                  <a:srgbClr val="000000"/>
                </a:outerShdw>
              </a:effectLst>
            </a:endParaRPr>
          </a:p>
          <a:p>
            <a:pPr lvl="1" marL="495808" indent="-247904" defTabSz="356362">
              <a:spcBef>
                <a:spcPts val="2500"/>
              </a:spcBef>
              <a:defRPr sz="1800">
                <a:solidFill>
                  <a:srgbClr val="000000"/>
                </a:solidFill>
                <a:effectLst/>
              </a:defRPr>
            </a:pPr>
            <a:r>
              <a:rPr sz="2074">
                <a:solidFill>
                  <a:srgbClr val="EBEBEB"/>
                </a:solidFill>
                <a:effectLst>
                  <a:outerShdw sx="100000" sy="100000" kx="0" ky="0" algn="b" rotWithShape="0" blurRad="30988" dist="15494" dir="5400000">
                    <a:srgbClr val="000000"/>
                  </a:outerShdw>
                </a:effectLst>
              </a:rPr>
              <a:t>To save American lives, end the war quickly, etc.</a:t>
            </a:r>
            <a:endParaRPr sz="2074">
              <a:solidFill>
                <a:srgbClr val="EBEBEB"/>
              </a:solidFill>
              <a:effectLst>
                <a:outerShdw sx="100000" sy="100000" kx="0" ky="0" algn="b" rotWithShape="0" blurRad="30988" dist="15494" dir="5400000">
                  <a:srgbClr val="000000"/>
                </a:outerShdw>
              </a:effectLst>
            </a:endParaRPr>
          </a:p>
          <a:p>
            <a:pPr lvl="0" marL="247904" indent="-247904" defTabSz="356362">
              <a:spcBef>
                <a:spcPts val="2500"/>
              </a:spcBef>
              <a:defRPr sz="1800">
                <a:solidFill>
                  <a:srgbClr val="000000"/>
                </a:solidFill>
                <a:effectLst/>
              </a:defRPr>
            </a:pPr>
            <a:r>
              <a:rPr sz="2074">
                <a:solidFill>
                  <a:srgbClr val="EBEBEB"/>
                </a:solidFill>
                <a:effectLst>
                  <a:outerShdw sx="100000" sy="100000" kx="0" ky="0" algn="b" rotWithShape="0" blurRad="30988" dist="15494" dir="5400000">
                    <a:srgbClr val="000000"/>
                  </a:outerShdw>
                </a:effectLst>
              </a:rPr>
              <a:t>Why did the US and its allies win?</a:t>
            </a:r>
            <a:endParaRPr sz="2074">
              <a:solidFill>
                <a:srgbClr val="EBEBEB"/>
              </a:solidFill>
              <a:effectLst>
                <a:outerShdw sx="100000" sy="100000" kx="0" ky="0" algn="b" rotWithShape="0" blurRad="30988" dist="15494" dir="5400000">
                  <a:srgbClr val="000000"/>
                </a:outerShdw>
              </a:effectLst>
            </a:endParaRPr>
          </a:p>
          <a:p>
            <a:pPr lvl="1" marL="495808" indent="-247904" defTabSz="356362">
              <a:spcBef>
                <a:spcPts val="2500"/>
              </a:spcBef>
              <a:defRPr sz="1800">
                <a:solidFill>
                  <a:srgbClr val="000000"/>
                </a:solidFill>
                <a:effectLst/>
              </a:defRPr>
            </a:pPr>
            <a:r>
              <a:rPr sz="2074">
                <a:solidFill>
                  <a:srgbClr val="EBEBEB"/>
                </a:solidFill>
                <a:effectLst>
                  <a:outerShdw sx="100000" sy="100000" kx="0" ky="0" algn="b" rotWithShape="0" blurRad="30988" dist="15494" dir="5400000">
                    <a:srgbClr val="000000"/>
                  </a:outerShdw>
                </a:effectLst>
              </a:rPr>
              <a:t>Commitment to democracy, technological advancements (Manhattan project), industrial production</a:t>
            </a:r>
            <a:endParaRPr sz="2074">
              <a:solidFill>
                <a:srgbClr val="EBEBEB"/>
              </a:solidFill>
              <a:effectLst>
                <a:outerShdw sx="100000" sy="100000" kx="0" ky="0" algn="b" rotWithShape="0" blurRad="30988" dist="15494" dir="5400000">
                  <a:srgbClr val="000000"/>
                </a:outerShdw>
              </a:effectLst>
            </a:endParaRPr>
          </a:p>
          <a:p>
            <a:pPr lvl="0" marL="247904" indent="-247904" defTabSz="356362">
              <a:spcBef>
                <a:spcPts val="2500"/>
              </a:spcBef>
              <a:defRPr sz="1800">
                <a:solidFill>
                  <a:srgbClr val="000000"/>
                </a:solidFill>
                <a:effectLst/>
              </a:defRPr>
            </a:pPr>
            <a:r>
              <a:rPr sz="2074">
                <a:solidFill>
                  <a:srgbClr val="EBEBEB"/>
                </a:solidFill>
                <a:effectLst>
                  <a:outerShdw sx="100000" sy="100000" kx="0" ky="0" algn="b" rotWithShape="0" blurRad="30988" dist="15494" dir="5400000">
                    <a:srgbClr val="000000"/>
                  </a:outerShdw>
                </a:effectLst>
              </a:rPr>
              <a:t>US post-war</a:t>
            </a:r>
            <a:endParaRPr sz="2074">
              <a:solidFill>
                <a:srgbClr val="EBEBEB"/>
              </a:solidFill>
              <a:effectLst>
                <a:outerShdw sx="100000" sy="100000" kx="0" ky="0" algn="b" rotWithShape="0" blurRad="30988" dist="15494" dir="5400000">
                  <a:srgbClr val="000000"/>
                </a:outerShdw>
              </a:effectLst>
            </a:endParaRPr>
          </a:p>
          <a:p>
            <a:pPr lvl="1" marL="495808" indent="-247904" defTabSz="356362">
              <a:spcBef>
                <a:spcPts val="2500"/>
              </a:spcBef>
              <a:defRPr sz="1800">
                <a:solidFill>
                  <a:srgbClr val="000000"/>
                </a:solidFill>
                <a:effectLst/>
              </a:defRPr>
            </a:pPr>
            <a:r>
              <a:rPr sz="2074">
                <a:solidFill>
                  <a:srgbClr val="EBEBEB"/>
                </a:solidFill>
                <a:effectLst>
                  <a:outerShdw sx="100000" sy="100000" kx="0" ky="0" algn="b" rotWithShape="0" blurRad="30988" dist="15494" dir="5400000">
                    <a:srgbClr val="000000"/>
                  </a:outerShdw>
                </a:effectLst>
              </a:rPr>
              <a:t>Emerged as the most powerful nation - Europe law in ruins</a:t>
            </a:r>
          </a:p>
        </p:txBody>
      </p:sp>
      <p:pic>
        <p:nvPicPr>
          <p:cNvPr id="69" name="753px-&quot;Persons_of_Japanese_ancestry_arrive_at_the_Santa_Anita_Assembly_Center_from_San_Pedro._Evacuees_lived_at_this_center_at_-_NARA_-_539960.jpg"/>
          <p:cNvPicPr/>
          <p:nvPr/>
        </p:nvPicPr>
        <p:blipFill>
          <a:blip r:embed="rId2">
            <a:extLst/>
          </a:blip>
          <a:stretch>
            <a:fillRect/>
          </a:stretch>
        </p:blipFill>
        <p:spPr>
          <a:xfrm>
            <a:off x="8332455" y="5943600"/>
            <a:ext cx="4678695" cy="3728044"/>
          </a:xfrm>
          <a:prstGeom prst="rect">
            <a:avLst/>
          </a:prstGeom>
          <a:ln w="12700">
            <a:miter lim="400000"/>
          </a:ln>
        </p:spPr>
      </p:pic>
      <p:pic>
        <p:nvPicPr>
          <p:cNvPr id="70" name="Trinity_shot_color.jpg"/>
          <p:cNvPicPr/>
          <p:nvPr/>
        </p:nvPicPr>
        <p:blipFill>
          <a:blip r:embed="rId3">
            <a:extLst/>
          </a:blip>
          <a:stretch>
            <a:fillRect/>
          </a:stretch>
        </p:blipFill>
        <p:spPr>
          <a:xfrm>
            <a:off x="915655" y="277283"/>
            <a:ext cx="4678695" cy="5379152"/>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8">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8">
                                            <p:txEl>
                                              <p:pRg st="3" end="3"/>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6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68">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68">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68">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68">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 fill="hold">
                                  <p:stCondLst>
                                    <p:cond delay="0"/>
                                  </p:stCondLst>
                                  <p:iterate type="el" backwards="0">
                                    <p:tmAbs val="0"/>
                                  </p:iterate>
                                  <p:childTnLst>
                                    <p:set>
                                      <p:cBhvr>
                                        <p:cTn id="43" fill="hold"/>
                                        <p:tgtEl>
                                          <p:spTgt spid="68">
                                            <p:txEl>
                                              <p:pRg st="8" end="8"/>
                                            </p:txEl>
                                          </p:spTgt>
                                        </p:tgtEl>
                                        <p:attrNameLst>
                                          <p:attrName>style.visibility</p:attrName>
                                        </p:attrNameLst>
                                      </p:cBhvr>
                                      <p:to>
                                        <p:strVal val="visible"/>
                                      </p:to>
                                    </p:set>
                                  </p:childTnLst>
                                </p:cTn>
                              </p:par>
                            </p:childTnLst>
                          </p:cTn>
                        </p:par>
                        <p:par>
                          <p:cTn id="44" fill="hold">
                            <p:stCondLst>
                              <p:cond delay="0"/>
                            </p:stCondLst>
                            <p:childTnLst>
                              <p:par>
                                <p:cTn id="45" nodeType="afterEffect" presetClass="exit" presetSubtype="0" presetID="1" grpId="3" fill="hold">
                                  <p:stCondLst>
                                    <p:cond delay="0"/>
                                  </p:stCondLst>
                                  <p:iterate type="el" backwards="0">
                                    <p:tmAbs val="0"/>
                                  </p:iterate>
                                  <p:childTnLst>
                                    <p:set>
                                      <p:cBhvr>
                                        <p:cTn id="46" fill="hold">
                                          <p:stCondLst>
                                            <p:cond delay="0"/>
                                          </p:stCondLst>
                                        </p:cTn>
                                        <p:tgtEl>
                                          <p:spTgt spid="69"/>
                                        </p:tgtEl>
                                        <p:attrNameLst>
                                          <p:attrName>style.visibility</p:attrName>
                                        </p:attrNameLst>
                                      </p:cBhvr>
                                      <p:to>
                                        <p:strVal val="hidden"/>
                                      </p:to>
                                    </p:set>
                                  </p:childTnLst>
                                </p:cTn>
                              </p:par>
                            </p:childTnLst>
                          </p:cTn>
                        </p:par>
                        <p:par>
                          <p:cTn id="47" fill="hold">
                            <p:stCondLst>
                              <p:cond delay="0"/>
                            </p:stCondLst>
                            <p:childTnLst>
                              <p:par>
                                <p:cTn id="48" nodeType="afterEffect" presetClass="entr" presetSubtype="0" presetID="1" grpId="4" fill="hold">
                                  <p:stCondLst>
                                    <p:cond delay="0"/>
                                  </p:stCondLst>
                                  <p:iterate type="el" backwards="0">
                                    <p:tmAbs val="0"/>
                                  </p:iterate>
                                  <p:childTnLst>
                                    <p:set>
                                      <p:cBhvr>
                                        <p:cTn id="49" fill="hold"/>
                                        <p:tgtEl>
                                          <p:spTgt spid="7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0" presetID="1" grpId="1" fill="hold">
                                  <p:stCondLst>
                                    <p:cond delay="0"/>
                                  </p:stCondLst>
                                  <p:iterate type="el" backwards="0">
                                    <p:tmAbs val="0"/>
                                  </p:iterate>
                                  <p:childTnLst>
                                    <p:set>
                                      <p:cBhvr>
                                        <p:cTn id="53" fill="hold"/>
                                        <p:tgtEl>
                                          <p:spTgt spid="68">
                                            <p:txEl>
                                              <p:pRg st="9" end="9"/>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nodeType="clickEffect" presetClass="entr" presetSubtype="0" presetID="1" grpId="1" fill="hold">
                                  <p:stCondLst>
                                    <p:cond delay="0"/>
                                  </p:stCondLst>
                                  <p:iterate type="el" backwards="0">
                                    <p:tmAbs val="0"/>
                                  </p:iterate>
                                  <p:childTnLst>
                                    <p:set>
                                      <p:cBhvr>
                                        <p:cTn id="57" fill="hold"/>
                                        <p:tgtEl>
                                          <p:spTgt spid="68">
                                            <p:txEl>
                                              <p:pRg st="10" end="10"/>
                                            </p:txEl>
                                          </p:spTgt>
                                        </p:tgtEl>
                                        <p:attrNameLst>
                                          <p:attrName>style.visibility</p:attrName>
                                        </p:attrNameLst>
                                      </p:cBhvr>
                                      <p:to>
                                        <p:strVal val="visible"/>
                                      </p:to>
                                    </p:set>
                                  </p:childTnLst>
                                </p:cTn>
                              </p:par>
                            </p:childTnLst>
                          </p:cTn>
                        </p:par>
                        <p:par>
                          <p:cTn id="58" fill="hold">
                            <p:stCondLst>
                              <p:cond delay="0"/>
                            </p:stCondLst>
                            <p:childTnLst>
                              <p:par>
                                <p:cTn id="59" nodeType="afterEffect" presetClass="exit" presetSubtype="0" presetID="1" grpId="5" fill="hold">
                                  <p:stCondLst>
                                    <p:cond delay="0"/>
                                  </p:stCondLst>
                                  <p:iterate type="el" backwards="0">
                                    <p:tmAbs val="0"/>
                                  </p:iterate>
                                  <p:childTnLst>
                                    <p:set>
                                      <p:cBhvr>
                                        <p:cTn id="60"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 grpId="2"/>
      <p:bldP build="whole" bldLvl="1" animBg="1" rev="0" advAuto="0" spid="69" grpId="3"/>
      <p:bldP build="p" bldLvl="5" animBg="1" rev="0" advAuto="0" spid="68" grpId="1"/>
      <p:bldP build="whole" bldLvl="1" animBg="1" rev="0" advAuto="0" spid="70" grpId="4"/>
      <p:bldP build="whole" bldLvl="1" animBg="1" rev="0" advAuto="0" spid="70" grpId="5"/>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762000" y="203200"/>
            <a:ext cx="11480800" cy="1628643"/>
          </a:xfrm>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Quick Review</a:t>
            </a:r>
          </a:p>
        </p:txBody>
      </p:sp>
      <p:sp>
        <p:nvSpPr>
          <p:cNvPr id="73" name="Shape 73"/>
          <p:cNvSpPr/>
          <p:nvPr>
            <p:ph type="body" idx="1"/>
          </p:nvPr>
        </p:nvSpPr>
        <p:spPr>
          <a:xfrm>
            <a:off x="161990" y="2134525"/>
            <a:ext cx="12532851" cy="7283716"/>
          </a:xfrm>
          <a:prstGeom prst="rect">
            <a:avLst/>
          </a:prstGeom>
        </p:spPr>
        <p:txBody>
          <a:bodyPr/>
          <a:lstStyle/>
          <a:p>
            <a:pPr lvl="0" marL="260095" indent="-260095" defTabSz="373887">
              <a:spcBef>
                <a:spcPts val="2600"/>
              </a:spcBef>
              <a:defRPr sz="1800">
                <a:solidFill>
                  <a:srgbClr val="000000"/>
                </a:solidFill>
                <a:effectLst/>
              </a:defRPr>
            </a:pPr>
            <a:r>
              <a:rPr sz="2176">
                <a:solidFill>
                  <a:srgbClr val="EBEBEB"/>
                </a:solidFill>
                <a:effectLst>
                  <a:outerShdw sx="100000" sy="100000" kx="0" ky="0" algn="b" rotWithShape="0" blurRad="32512" dist="16256" dir="5400000">
                    <a:srgbClr val="000000"/>
                  </a:outerShdw>
                </a:effectLst>
              </a:rPr>
              <a:t>Reasons for US expansion overseas</a:t>
            </a:r>
            <a:endParaRPr sz="2176">
              <a:solidFill>
                <a:srgbClr val="EBEBEB"/>
              </a:solidFill>
              <a:effectLst>
                <a:outerShdw sx="100000" sy="100000" kx="0" ky="0" algn="b" rotWithShape="0" blurRad="32512" dist="16256" dir="5400000">
                  <a:srgbClr val="000000"/>
                </a:outerShdw>
              </a:effectLst>
            </a:endParaRPr>
          </a:p>
          <a:p>
            <a:pPr lvl="0" marL="260095" indent="-260095" defTabSz="373887">
              <a:spcBef>
                <a:spcPts val="2600"/>
              </a:spcBef>
              <a:defRPr sz="1800">
                <a:solidFill>
                  <a:srgbClr val="000000"/>
                </a:solidFill>
                <a:effectLst/>
              </a:defRPr>
            </a:pPr>
            <a:r>
              <a:rPr sz="2176">
                <a:solidFill>
                  <a:srgbClr val="EBEBEB"/>
                </a:solidFill>
                <a:effectLst>
                  <a:outerShdw sx="100000" sy="100000" kx="0" ky="0" algn="b" rotWithShape="0" blurRad="32512" dist="16256" dir="5400000">
                    <a:srgbClr val="000000"/>
                  </a:outerShdw>
                </a:effectLst>
              </a:rPr>
              <a:t>Spanish-American War</a:t>
            </a:r>
            <a:endParaRPr sz="2176">
              <a:solidFill>
                <a:srgbClr val="EBEBEB"/>
              </a:solidFill>
              <a:effectLst>
                <a:outerShdw sx="100000" sy="100000" kx="0" ky="0" algn="b" rotWithShape="0" blurRad="32512" dist="16256" dir="5400000">
                  <a:srgbClr val="000000"/>
                </a:outerShdw>
              </a:effectLst>
            </a:endParaRPr>
          </a:p>
          <a:p>
            <a:pPr lvl="0" marL="260095" indent="-260095" defTabSz="373887">
              <a:spcBef>
                <a:spcPts val="2600"/>
              </a:spcBef>
              <a:defRPr sz="1800">
                <a:solidFill>
                  <a:srgbClr val="000000"/>
                </a:solidFill>
                <a:effectLst/>
              </a:defRPr>
            </a:pPr>
            <a:r>
              <a:rPr sz="2176">
                <a:solidFill>
                  <a:srgbClr val="EBEBEB"/>
                </a:solidFill>
                <a:effectLst>
                  <a:outerShdw sx="100000" sy="100000" kx="0" ky="0" algn="b" rotWithShape="0" blurRad="32512" dist="16256" dir="5400000">
                    <a:srgbClr val="000000"/>
                  </a:outerShdw>
                </a:effectLst>
              </a:rPr>
              <a:t>Who were Progressives? What were their goals?</a:t>
            </a:r>
            <a:endParaRPr sz="2176">
              <a:solidFill>
                <a:srgbClr val="EBEBEB"/>
              </a:solidFill>
              <a:effectLst>
                <a:outerShdw sx="100000" sy="100000" kx="0" ky="0" algn="b" rotWithShape="0" blurRad="32512" dist="16256" dir="5400000">
                  <a:srgbClr val="000000"/>
                </a:outerShdw>
              </a:effectLst>
            </a:endParaRPr>
          </a:p>
          <a:p>
            <a:pPr lvl="0" marL="260095" indent="-260095" defTabSz="373887">
              <a:spcBef>
                <a:spcPts val="2600"/>
              </a:spcBef>
              <a:defRPr sz="1800">
                <a:solidFill>
                  <a:srgbClr val="000000"/>
                </a:solidFill>
                <a:effectLst/>
              </a:defRPr>
            </a:pPr>
            <a:r>
              <a:rPr sz="2176">
                <a:solidFill>
                  <a:srgbClr val="EBEBEB"/>
                </a:solidFill>
                <a:effectLst>
                  <a:outerShdw sx="100000" sy="100000" kx="0" ky="0" algn="b" rotWithShape="0" blurRad="32512" dist="16256" dir="5400000">
                    <a:srgbClr val="000000"/>
                  </a:outerShdw>
                </a:effectLst>
              </a:rPr>
              <a:t>Domestic life during WWI and WWII</a:t>
            </a:r>
            <a:endParaRPr sz="2176">
              <a:solidFill>
                <a:srgbClr val="EBEBEB"/>
              </a:solidFill>
              <a:effectLst>
                <a:outerShdw sx="100000" sy="100000" kx="0" ky="0" algn="b" rotWithShape="0" blurRad="32512" dist="16256" dir="5400000">
                  <a:srgbClr val="000000"/>
                </a:outerShdw>
              </a:effectLst>
            </a:endParaRPr>
          </a:p>
          <a:p>
            <a:pPr lvl="0" marL="260095" indent="-260095" defTabSz="373887">
              <a:spcBef>
                <a:spcPts val="2600"/>
              </a:spcBef>
              <a:defRPr sz="1800">
                <a:solidFill>
                  <a:srgbClr val="000000"/>
                </a:solidFill>
                <a:effectLst/>
              </a:defRPr>
            </a:pPr>
            <a:r>
              <a:rPr sz="2176">
                <a:solidFill>
                  <a:srgbClr val="EBEBEB"/>
                </a:solidFill>
                <a:effectLst>
                  <a:outerShdw sx="100000" sy="100000" kx="0" ky="0" algn="b" rotWithShape="0" blurRad="32512" dist="16256" dir="5400000">
                    <a:srgbClr val="000000"/>
                  </a:outerShdw>
                </a:effectLst>
              </a:rPr>
              <a:t>Treaty of Versailles and League of Nations</a:t>
            </a:r>
            <a:endParaRPr sz="2176">
              <a:solidFill>
                <a:srgbClr val="EBEBEB"/>
              </a:solidFill>
              <a:effectLst>
                <a:outerShdw sx="100000" sy="100000" kx="0" ky="0" algn="b" rotWithShape="0" blurRad="32512" dist="16256" dir="5400000">
                  <a:srgbClr val="000000"/>
                </a:outerShdw>
              </a:effectLst>
            </a:endParaRPr>
          </a:p>
          <a:p>
            <a:pPr lvl="0" marL="260095" indent="-260095" defTabSz="373887">
              <a:spcBef>
                <a:spcPts val="2600"/>
              </a:spcBef>
              <a:defRPr sz="1800">
                <a:solidFill>
                  <a:srgbClr val="000000"/>
                </a:solidFill>
                <a:effectLst/>
              </a:defRPr>
            </a:pPr>
            <a:r>
              <a:rPr sz="2176">
                <a:solidFill>
                  <a:srgbClr val="EBEBEB"/>
                </a:solidFill>
                <a:effectLst>
                  <a:outerShdw sx="100000" sy="100000" kx="0" ky="0" algn="b" rotWithShape="0" blurRad="32512" dist="16256" dir="5400000">
                    <a:srgbClr val="000000"/>
                  </a:outerShdw>
                </a:effectLst>
              </a:rPr>
              <a:t>The First Red Scare</a:t>
            </a:r>
            <a:endParaRPr sz="2176">
              <a:solidFill>
                <a:srgbClr val="EBEBEB"/>
              </a:solidFill>
              <a:effectLst>
                <a:outerShdw sx="100000" sy="100000" kx="0" ky="0" algn="b" rotWithShape="0" blurRad="32512" dist="16256" dir="5400000">
                  <a:srgbClr val="000000"/>
                </a:outerShdw>
              </a:effectLst>
            </a:endParaRPr>
          </a:p>
          <a:p>
            <a:pPr lvl="0" marL="260095" indent="-260095" defTabSz="373887">
              <a:spcBef>
                <a:spcPts val="2600"/>
              </a:spcBef>
              <a:defRPr sz="1800">
                <a:solidFill>
                  <a:srgbClr val="000000"/>
                </a:solidFill>
                <a:effectLst/>
              </a:defRPr>
            </a:pPr>
            <a:r>
              <a:rPr sz="2176">
                <a:solidFill>
                  <a:srgbClr val="EBEBEB"/>
                </a:solidFill>
                <a:effectLst>
                  <a:outerShdw sx="100000" sy="100000" kx="0" ky="0" algn="b" rotWithShape="0" blurRad="32512" dist="16256" dir="5400000">
                    <a:srgbClr val="000000"/>
                  </a:outerShdw>
                </a:effectLst>
              </a:rPr>
              <a:t>Harlem Renaissance</a:t>
            </a:r>
            <a:endParaRPr sz="2176">
              <a:solidFill>
                <a:srgbClr val="EBEBEB"/>
              </a:solidFill>
              <a:effectLst>
                <a:outerShdw sx="100000" sy="100000" kx="0" ky="0" algn="b" rotWithShape="0" blurRad="32512" dist="16256" dir="5400000">
                  <a:srgbClr val="000000"/>
                </a:outerShdw>
              </a:effectLst>
            </a:endParaRPr>
          </a:p>
          <a:p>
            <a:pPr lvl="0" marL="260095" indent="-260095" defTabSz="373887">
              <a:spcBef>
                <a:spcPts val="2600"/>
              </a:spcBef>
              <a:defRPr sz="1800">
                <a:solidFill>
                  <a:srgbClr val="000000"/>
                </a:solidFill>
                <a:effectLst/>
              </a:defRPr>
            </a:pPr>
            <a:r>
              <a:rPr sz="2176">
                <a:solidFill>
                  <a:srgbClr val="EBEBEB"/>
                </a:solidFill>
                <a:effectLst>
                  <a:outerShdw sx="100000" sy="100000" kx="0" ky="0" algn="b" rotWithShape="0" blurRad="32512" dist="16256" dir="5400000">
                    <a:srgbClr val="000000"/>
                  </a:outerShdw>
                </a:effectLst>
              </a:rPr>
              <a:t>Quota Acts</a:t>
            </a:r>
            <a:endParaRPr sz="2176">
              <a:solidFill>
                <a:srgbClr val="EBEBEB"/>
              </a:solidFill>
              <a:effectLst>
                <a:outerShdw sx="100000" sy="100000" kx="0" ky="0" algn="b" rotWithShape="0" blurRad="32512" dist="16256" dir="5400000">
                  <a:srgbClr val="000000"/>
                </a:outerShdw>
              </a:effectLst>
            </a:endParaRPr>
          </a:p>
          <a:p>
            <a:pPr lvl="0" marL="260095" indent="-260095" defTabSz="373887">
              <a:spcBef>
                <a:spcPts val="2600"/>
              </a:spcBef>
              <a:defRPr sz="1800">
                <a:solidFill>
                  <a:srgbClr val="000000"/>
                </a:solidFill>
                <a:effectLst/>
              </a:defRPr>
            </a:pPr>
            <a:r>
              <a:rPr sz="2176">
                <a:solidFill>
                  <a:srgbClr val="EBEBEB"/>
                </a:solidFill>
                <a:effectLst>
                  <a:outerShdw sx="100000" sy="100000" kx="0" ky="0" algn="b" rotWithShape="0" blurRad="32512" dist="16256" dir="5400000">
                    <a:srgbClr val="000000"/>
                  </a:outerShdw>
                </a:effectLst>
              </a:rPr>
              <a:t>Great Depression</a:t>
            </a:r>
            <a:endParaRPr sz="2176">
              <a:solidFill>
                <a:srgbClr val="EBEBEB"/>
              </a:solidFill>
              <a:effectLst>
                <a:outerShdw sx="100000" sy="100000" kx="0" ky="0" algn="b" rotWithShape="0" blurRad="32512" dist="16256" dir="5400000">
                  <a:srgbClr val="000000"/>
                </a:outerShdw>
              </a:effectLst>
            </a:endParaRPr>
          </a:p>
          <a:p>
            <a:pPr lvl="0" marL="260095" indent="-260095" defTabSz="373887">
              <a:spcBef>
                <a:spcPts val="2600"/>
              </a:spcBef>
              <a:defRPr sz="1800">
                <a:solidFill>
                  <a:srgbClr val="000000"/>
                </a:solidFill>
                <a:effectLst/>
              </a:defRPr>
            </a:pPr>
            <a:r>
              <a:rPr sz="2176">
                <a:solidFill>
                  <a:srgbClr val="EBEBEB"/>
                </a:solidFill>
                <a:effectLst>
                  <a:outerShdw sx="100000" sy="100000" kx="0" ky="0" algn="b" rotWithShape="0" blurRad="32512" dist="16256" dir="5400000">
                    <a:srgbClr val="000000"/>
                  </a:outerShdw>
                </a:effectLst>
              </a:rPr>
              <a:t>New Deal</a:t>
            </a:r>
            <a:endParaRPr sz="2176">
              <a:solidFill>
                <a:srgbClr val="EBEBEB"/>
              </a:solidFill>
              <a:effectLst>
                <a:outerShdw sx="100000" sy="100000" kx="0" ky="0" algn="b" rotWithShape="0" blurRad="32512" dist="16256" dir="5400000">
                  <a:srgbClr val="000000"/>
                </a:outerShdw>
              </a:effectLst>
            </a:endParaRPr>
          </a:p>
          <a:p>
            <a:pPr lvl="0" marL="260095" indent="-260095" defTabSz="373887">
              <a:spcBef>
                <a:spcPts val="2600"/>
              </a:spcBef>
              <a:defRPr sz="1800">
                <a:solidFill>
                  <a:srgbClr val="000000"/>
                </a:solidFill>
                <a:effectLst/>
              </a:defRPr>
            </a:pPr>
            <a:r>
              <a:rPr sz="2176">
                <a:solidFill>
                  <a:srgbClr val="EBEBEB"/>
                </a:solidFill>
                <a:effectLst>
                  <a:outerShdw sx="100000" sy="100000" kx="0" ky="0" algn="b" rotWithShape="0" blurRad="32512" dist="16256" dir="5400000">
                    <a:srgbClr val="000000"/>
                  </a:outerShdw>
                </a:effectLst>
              </a:rPr>
              <a:t>WWII - atomic bomb, Zoot Suit Riots, Japanese Internment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3">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7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7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7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7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7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7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7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 fill="hold">
                                  <p:stCondLst>
                                    <p:cond delay="0"/>
                                  </p:stCondLst>
                                  <p:iterate type="el" backwards="0">
                                    <p:tmAbs val="0"/>
                                  </p:iterate>
                                  <p:childTnLst>
                                    <p:set>
                                      <p:cBhvr>
                                        <p:cTn id="48" fill="hold"/>
                                        <p:tgtEl>
                                          <p:spTgt spid="73">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3"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See You Back Here For Period 8 In 10 Minutes!</a:t>
            </a:r>
          </a:p>
        </p:txBody>
      </p:sp>
      <p:sp>
        <p:nvSpPr>
          <p:cNvPr id="76" name="Shape 76"/>
          <p:cNvSpPr/>
          <p:nvPr>
            <p:ph type="body" idx="1"/>
          </p:nvPr>
        </p:nvSpPr>
        <p:spPr>
          <a:prstGeom prst="rect">
            <a:avLst/>
          </a:prstGeom>
        </p:spPr>
        <p:txBody>
          <a:bodyPr/>
          <a:lstStyle/>
          <a:p>
            <a:pPr lvl="0">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Thanks for your support!</a:t>
            </a:r>
            <a:endParaRPr sz="2800">
              <a:solidFill>
                <a:srgbClr val="EBEBEB"/>
              </a:solidFill>
              <a:effectLst>
                <a:outerShdw sx="100000" sy="100000" kx="0" ky="0" algn="b" rotWithShape="0" blurRad="50800" dist="25400" dir="5400000">
                  <a:srgbClr val="000000"/>
                </a:outerShdw>
              </a:effectLst>
            </a:endParaRPr>
          </a:p>
          <a:p>
            <a:pPr lvl="0">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Check out all my review videos in the description</a:t>
            </a:r>
            <a:endParaRPr sz="2800">
              <a:solidFill>
                <a:srgbClr val="EBEBEB"/>
              </a:solidFill>
              <a:effectLst>
                <a:outerShdw sx="100000" sy="100000" kx="0" ky="0" algn="b" rotWithShape="0" blurRad="50800" dist="25400" dir="5400000">
                  <a:srgbClr val="000000"/>
                </a:outerShdw>
              </a:effectLst>
            </a:endParaRPr>
          </a:p>
          <a:p>
            <a:pPr lvl="0">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Good luck in May!</a:t>
            </a:r>
          </a:p>
        </p:txBody>
      </p:sp>
      <p:pic>
        <p:nvPicPr>
          <p:cNvPr id="77" name="Kennan.jpg"/>
          <p:cNvPicPr/>
          <p:nvPr/>
        </p:nvPicPr>
        <p:blipFill>
          <a:blip r:embed="rId2">
            <a:extLst/>
          </a:blip>
          <a:stretch>
            <a:fillRect/>
          </a:stretch>
        </p:blipFill>
        <p:spPr>
          <a:xfrm>
            <a:off x="7437966" y="3204633"/>
            <a:ext cx="4021668" cy="5147734"/>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