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1pPr>
    <a:lvl2pPr indent="228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2pPr>
    <a:lvl3pPr indent="457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3pPr>
    <a:lvl4pPr indent="685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4pPr>
    <a:lvl5pPr indent="9144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5pPr>
    <a:lvl6pPr indent="11430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6pPr>
    <a:lvl7pPr indent="13716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7pPr>
    <a:lvl8pPr indent="16002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8pPr>
    <a:lvl9pPr indent="1828800" algn="ctr" defTabSz="584200">
      <a:defRPr sz="3600">
        <a:solidFill>
          <a:srgbClr val="72675A"/>
        </a:solidFill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rgbClr val="516345"/>
              </a:solidFill>
              <a:prstDash val="solid"/>
              <a:miter lim="400000"/>
            </a:ln>
          </a:left>
          <a:right>
            <a:ln w="6350" cap="flat">
              <a:solidFill>
                <a:srgbClr val="516345"/>
              </a:solidFill>
              <a:prstDash val="solid"/>
              <a:miter lim="400000"/>
            </a:ln>
          </a:right>
          <a:top>
            <a:ln w="6350" cap="flat">
              <a:solidFill>
                <a:srgbClr val="516345"/>
              </a:solidFill>
              <a:prstDash val="solid"/>
              <a:miter lim="400000"/>
            </a:ln>
          </a:top>
          <a:bottom>
            <a:ln w="6350" cap="flat">
              <a:solidFill>
                <a:srgbClr val="516345"/>
              </a:solidFill>
              <a:prstDash val="solid"/>
              <a:miter lim="400000"/>
            </a:ln>
          </a:bottom>
          <a:insideH>
            <a:ln w="6350" cap="flat">
              <a:solidFill>
                <a:srgbClr val="516345"/>
              </a:solidFill>
              <a:prstDash val="solid"/>
              <a:miter lim="400000"/>
            </a:ln>
          </a:insideH>
          <a:insideV>
            <a:ln w="6350" cap="flat">
              <a:solidFill>
                <a:srgbClr val="516345"/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7385"/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5E7385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E7385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D705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7D7054"/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rgbClr val="7D7054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One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Two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Three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Four</a:t>
            </a:r>
            <a:endParaRPr spc="144" sz="3600">
              <a:solidFill>
                <a:srgbClr val="FFFFFF"/>
              </a:solidFill>
              <a:effectLst>
                <a:outerShdw sx="100000" sy="100000" kx="0" ky="0" algn="b" rotWithShape="0" blurRad="25400" dist="27326" dir="16200000">
                  <a:srgbClr val="000000">
                    <a:alpha val="5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One</a:t>
            </a:r>
            <a:endParaRPr sz="36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Two</a:t>
            </a:r>
            <a:endParaRPr sz="36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Three</a:t>
            </a:r>
            <a:endParaRPr sz="36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Four</a:t>
            </a:r>
            <a:endParaRPr sz="36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One</a:t>
            </a:r>
            <a:endParaRPr sz="34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Two</a:t>
            </a:r>
            <a:endParaRPr sz="34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Three</a:t>
            </a:r>
            <a:endParaRPr sz="34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Four</a:t>
            </a:r>
            <a:endParaRPr sz="34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One</a:t>
            </a:r>
            <a:endParaRPr sz="24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Two</a:t>
            </a:r>
            <a:endParaRPr sz="24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Three</a:t>
            </a:r>
            <a:endParaRPr sz="24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Four</a:t>
            </a:r>
            <a:endParaRPr sz="24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One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Two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Three</a:t>
            </a:r>
            <a:endParaRPr sz="4000">
              <a:solidFill>
                <a:srgbClr val="72675A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Four</a:t>
            </a:r>
            <a:endParaRPr sz="4000">
              <a:solidFill>
                <a:srgbClr val="72675A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1pPr>
      <a:lvl2pPr indent="228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2pPr>
      <a:lvl3pPr indent="457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3pPr>
      <a:lvl4pPr indent="685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4pPr>
      <a:lvl5pPr indent="9144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5pPr>
      <a:lvl6pPr indent="11430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6pPr>
      <a:lvl7pPr indent="13716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7pPr>
      <a:lvl8pPr indent="16002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8pPr>
      <a:lvl9pPr indent="1828800" algn="ctr" defTabSz="584200">
        <a:defRPr sz="5800">
          <a:solidFill>
            <a:srgbClr val="817463"/>
          </a:solidFill>
          <a:latin typeface="+mj-lt"/>
          <a:ea typeface="+mj-ea"/>
          <a:cs typeface="+mj-cs"/>
          <a:sym typeface="Baskerville"/>
        </a:defRPr>
      </a:lvl9pPr>
    </p:titleStyle>
    <p:bodyStyle>
      <a:lvl1pPr marL="4191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1pPr>
      <a:lvl2pPr marL="8382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2pPr>
      <a:lvl3pPr marL="12573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3pPr>
      <a:lvl4pPr marL="16764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4pPr>
      <a:lvl5pPr marL="20955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5pPr>
      <a:lvl6pPr marL="25146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6pPr>
      <a:lvl7pPr marL="29337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7pPr>
      <a:lvl8pPr marL="33528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8pPr>
      <a:lvl9pPr marL="3771900" indent="-419100" defTabSz="584200">
        <a:spcBef>
          <a:spcPts val="3800"/>
        </a:spcBef>
        <a:buSzPct val="100000"/>
        <a:buChar char="•"/>
        <a:defRPr sz="4000">
          <a:solidFill>
            <a:srgbClr val="72675A"/>
          </a:solidFill>
          <a:latin typeface="+mj-lt"/>
          <a:ea typeface="+mj-ea"/>
          <a:cs typeface="+mj-cs"/>
          <a:sym typeface="Baskerville"/>
        </a:defRPr>
      </a:lvl9pPr>
    </p:bodyStyle>
    <p:otherStyle>
      <a:lvl1pPr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1pPr>
      <a:lvl2pPr indent="228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2pPr>
      <a:lvl3pPr indent="457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3pPr>
      <a:lvl4pPr indent="685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4pPr>
      <a:lvl5pPr indent="9144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5pPr>
      <a:lvl6pPr indent="11430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6pPr>
      <a:lvl7pPr indent="13716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7pPr>
      <a:lvl8pPr indent="16002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8pPr>
      <a:lvl9pPr indent="1828800" algn="ctr" defTabSz="584200">
        <a:defRPr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</a:rPr>
              <a:t>APUSH Review: Key Concept 8.2 (Period 8: 1945 - 1980)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</a:rPr>
              <a:t>Everything You Need To Know About Key Concept 8.2 To Succeed In APUSH</a:t>
            </a:r>
          </a:p>
        </p:txBody>
      </p:sp>
      <p:sp>
        <p:nvSpPr>
          <p:cNvPr id="37" name="Shape 37"/>
          <p:cNvSpPr/>
          <p:nvPr/>
        </p:nvSpPr>
        <p:spPr>
          <a:xfrm>
            <a:off x="2284247" y="6832600"/>
            <a:ext cx="8766506" cy="2510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Shoutout Time! Elise from Mrs. Richard’s Class, Mr. McCullough in West Shamokin, and Professor Butler’s Class!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III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B: Liberal ideas were aided by: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Supreme Court Decisions that expanded democracy and individual freedoms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Miranda v. Arizona - those arrested must be made aware of their rights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Griswold v. Connecticut - struck down a law forbidding contraception; determined the Constitution established a “right to privacy”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Great Society social programs and policies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Power of the federal government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Impacts of those above?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Emergence of a conservative movement that focused on: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Defending traditional visions of morality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Debating the proper role of state authority</a:t>
            </a:r>
          </a:p>
        </p:txBody>
      </p:sp>
      <p:pic>
        <p:nvPicPr>
          <p:cNvPr id="75" name="Miranda_warning_written_words_public_docu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613" y="5499100"/>
            <a:ext cx="4818437" cy="3613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4" grpId="1"/>
      <p:bldP build="whole" bldLvl="1" animBg="1" rev="0" advAuto="0" spid="75" grpId="3"/>
      <p:bldP build="whole" bldLvl="1" animBg="1" rev="0" advAuto="0" spid="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III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343661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C: Groups on the left assailed liberals because they believed:</a:t>
            </a:r>
            <a:endParaRPr sz="3280">
              <a:solidFill>
                <a:srgbClr val="72675A"/>
              </a:solidFill>
            </a:endParaRPr>
          </a:p>
          <a:p>
            <a:pPr lvl="1" marL="687323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Liberals did not transform the racial and economic status quo at home</a:t>
            </a:r>
            <a:endParaRPr sz="3280">
              <a:solidFill>
                <a:srgbClr val="72675A"/>
              </a:solidFill>
            </a:endParaRPr>
          </a:p>
          <a:p>
            <a:pPr lvl="2" marL="1030986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Black Panthers - urged arming of African Americans for self defense; created free breakfast programs in urban areas  </a:t>
            </a:r>
            <a:endParaRPr sz="3280">
              <a:solidFill>
                <a:srgbClr val="72675A"/>
              </a:solidFill>
            </a:endParaRPr>
          </a:p>
          <a:p>
            <a:pPr lvl="1" marL="687323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Liberals pursued immoral policies abroad (Vietnam War)</a:t>
            </a:r>
            <a:endParaRPr sz="3280">
              <a:solidFill>
                <a:srgbClr val="72675A"/>
              </a:solidFill>
            </a:endParaRPr>
          </a:p>
          <a:p>
            <a:pPr lvl="2" marL="1030986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Students for a Democratic Society (SDS) - protested the Vietnam War as the US increased involvement; criticized the gap between the rich and poor</a:t>
            </a:r>
            <a:endParaRPr sz="3280">
              <a:solidFill>
                <a:srgbClr val="72675A"/>
              </a:solidFill>
            </a:endParaRPr>
          </a:p>
          <a:p>
            <a:pPr lvl="3" marL="1374647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Inspired march-ins, sit-ins, and teach-ins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Test Tips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305943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Multiple-Choice and Short Answer: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Examples of strategies used by Civil Rights Activists - direct action, legal challenges, and nonviolent protest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How all three branches contributed to the Civil Rights Movement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Great Society - EVERYTHING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Criticisms of liberalism on the left and right</a:t>
            </a:r>
            <a:endParaRPr sz="2920">
              <a:solidFill>
                <a:srgbClr val="72675A"/>
              </a:solidFill>
            </a:endParaRPr>
          </a:p>
          <a:p>
            <a:pPr lvl="0" marL="305943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Essay and DBQ: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Comparing the Civil Rights movement with earlier time periods (1890s - 1920s - Booker T., W.E.B., etc.)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Comparing the Women’s Rights movement with earlier time periods (1840s, 1920s, etc.)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See You Back Here For 8.3!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Thanks for watching!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Subscribe and share</a:t>
            </a:r>
            <a:endParaRPr sz="3400">
              <a:solidFill>
                <a:srgbClr val="72675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72675A"/>
                </a:solidFill>
              </a:rPr>
              <a:t>Good luck on all your tests and in May!</a:t>
            </a:r>
          </a:p>
        </p:txBody>
      </p:sp>
      <p:pic>
        <p:nvPicPr>
          <p:cNvPr id="85" name="800px-WatergateFromAi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1323" y="3411542"/>
            <a:ext cx="6142554" cy="4606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914400" y="2311400"/>
            <a:ext cx="11176000" cy="6350000"/>
          </a:xfrm>
          <a:prstGeom prst="rect">
            <a:avLst/>
          </a:prstGeom>
        </p:spPr>
        <p:txBody>
          <a:bodyPr/>
          <a:lstStyle/>
          <a:p>
            <a:pPr lvl="0" marL="29337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“Liberalism, based on anticommunism abroad and a firm belief in the efficacy of governmental and especially federal power to achieve social goals at home, reached its apex in the mid-1960s and generated a variety of political and cultural responses.”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Page 74 of the Curriculum Framework</a:t>
            </a:r>
            <a:endParaRPr sz="2800">
              <a:solidFill>
                <a:srgbClr val="72675A"/>
              </a:solidFill>
            </a:endParaRPr>
          </a:p>
          <a:p>
            <a:pPr lvl="0" marL="29337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Big Idea Questions: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What were some examples of successes during the Civil Rights Movement? How did the federal government contribute to this?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How did awareness for groups such as Latinos, American Indians, Asian Americans, women, and gays and lesbians  change during this time?</a:t>
            </a:r>
            <a:endParaRPr sz="2800">
              <a:solidFill>
                <a:srgbClr val="72675A"/>
              </a:solidFill>
            </a:endParaRPr>
          </a:p>
          <a:p>
            <a:pPr lvl="1" marL="586740" indent="-293370" defTabSz="408940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72675A"/>
                </a:solidFill>
              </a:rPr>
              <a:t>Why were some people on the left and right assailing liberalism?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“Seeking to fulfill Reconstruction-era promises, civil rights activists and political leaders achieved some legal and political successes in ending segregation, although the progress toward equality was slow and halting.” - page 74</a:t>
            </a:r>
            <a:endParaRPr sz="2640">
              <a:solidFill>
                <a:srgbClr val="72675A"/>
              </a:solidFill>
            </a:endParaRPr>
          </a:p>
          <a:p>
            <a:pPr lvl="0" marL="276606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A: After WWII, civil rights activists used a variety of strategies to challenge racial segregation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Legal challenges: NAACP cases, led by attorney Thurgood Marshall, future Supreme Court Justice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Direct action: Fannie Lou Hamer and Freedom Summer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Sought to increase the number of African Americans registered to vote in Mississippi</a:t>
            </a:r>
            <a:endParaRPr sz="2640">
              <a:solidFill>
                <a:srgbClr val="72675A"/>
              </a:solidFill>
            </a:endParaRPr>
          </a:p>
          <a:p>
            <a:pPr lvl="1" marL="553212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Nonviolent Protest tactics: 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Montgomery Bus Boycott</a:t>
            </a:r>
            <a:endParaRPr sz="2640">
              <a:solidFill>
                <a:srgbClr val="72675A"/>
              </a:solidFill>
            </a:endParaRPr>
          </a:p>
          <a:p>
            <a:pPr lvl="2" marL="829818" indent="-276606" defTabSz="385572">
              <a:spcBef>
                <a:spcPts val="2500"/>
              </a:spcBef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72675A"/>
                </a:solidFill>
              </a:rPr>
              <a:t>Sit-ins - Greensboro, NC -&gt; sit-ins across the country</a:t>
            </a:r>
          </a:p>
        </p:txBody>
      </p:sp>
      <p:pic>
        <p:nvPicPr>
          <p:cNvPr id="44" name="1936_Thurgood_Marshall_NAAC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4600" y="438150"/>
            <a:ext cx="2882900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377px-Fannie_Lou_Hamer_1964-08-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576" y="444500"/>
            <a:ext cx="3461224" cy="5508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Rosaparks_busdiagram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7771" y="2540000"/>
            <a:ext cx="4737379" cy="5508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afterEffect" presetClass="exi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7"/>
      <p:bldP build="p" bldLvl="5" animBg="1" rev="0" advAuto="0" spid="43" grpId="1"/>
      <p:bldP build="whole" bldLvl="1" animBg="1" rev="0" advAuto="0" spid="44" grpId="2"/>
      <p:bldP build="whole" bldLvl="1" animBg="1" rev="0" advAuto="0" spid="44" grpId="5"/>
      <p:bldP build="whole" bldLvl="1" animBg="1" rev="0" advAuto="0" spid="46" grpId="4"/>
      <p:bldP build="whole" bldLvl="1" animBg="1" rev="0" advAuto="0" spid="46" grpId="6"/>
      <p:bldP build="whole" bldLvl="1" animBg="1" rev="0" advAuto="0" spid="45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343661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B: All 3 branches helped promote greater racial justice:</a:t>
            </a:r>
            <a:endParaRPr sz="3280">
              <a:solidFill>
                <a:srgbClr val="72675A"/>
              </a:solidFill>
            </a:endParaRPr>
          </a:p>
          <a:p>
            <a:pPr lvl="1" marL="687323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Executive - Harry Truman’s Executive Order 9981 desegregated the US military in 1948</a:t>
            </a:r>
            <a:endParaRPr sz="3280">
              <a:solidFill>
                <a:srgbClr val="72675A"/>
              </a:solidFill>
            </a:endParaRPr>
          </a:p>
          <a:p>
            <a:pPr lvl="1" marL="687323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Judicial - </a:t>
            </a:r>
            <a:r>
              <a:rPr i="1" sz="3280">
                <a:solidFill>
                  <a:srgbClr val="72675A"/>
                </a:solidFill>
              </a:rPr>
              <a:t>Brown v. Board - </a:t>
            </a:r>
            <a:r>
              <a:rPr sz="3280">
                <a:solidFill>
                  <a:srgbClr val="72675A"/>
                </a:solidFill>
              </a:rPr>
              <a:t>ruled that segregation was inherently unequal, overturned</a:t>
            </a:r>
            <a:r>
              <a:rPr i="1" sz="3280">
                <a:solidFill>
                  <a:srgbClr val="72675A"/>
                </a:solidFill>
              </a:rPr>
              <a:t> Plessy v. Ferguson</a:t>
            </a:r>
            <a:r>
              <a:rPr sz="3280">
                <a:solidFill>
                  <a:srgbClr val="72675A"/>
                </a:solidFill>
              </a:rPr>
              <a:t> (1896 - period 6)</a:t>
            </a:r>
            <a:endParaRPr i="1" sz="3280">
              <a:solidFill>
                <a:srgbClr val="72675A"/>
              </a:solidFill>
            </a:endParaRPr>
          </a:p>
          <a:p>
            <a:pPr lvl="1" marL="687323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Legislative - Civil Rights Act of 1964 - part of LBJ’s Great Society, which was an extension of the New Deal, and focused on Civil Rights</a:t>
            </a:r>
            <a:endParaRPr sz="3280">
              <a:solidFill>
                <a:srgbClr val="72675A"/>
              </a:solidFill>
            </a:endParaRPr>
          </a:p>
          <a:p>
            <a:pPr lvl="2" marL="1030986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Discrimination in the workplace became illegal</a:t>
            </a:r>
            <a:endParaRPr sz="3280">
              <a:solidFill>
                <a:srgbClr val="72675A"/>
              </a:solidFill>
            </a:endParaRPr>
          </a:p>
          <a:p>
            <a:pPr lvl="2" marL="1030986" indent="-343661" defTabSz="479044">
              <a:spcBef>
                <a:spcPts val="3100"/>
              </a:spcBef>
              <a:defRPr sz="1800">
                <a:solidFill>
                  <a:srgbClr val="000000"/>
                </a:solidFill>
              </a:defRPr>
            </a:pPr>
            <a:r>
              <a:rPr sz="3280">
                <a:solidFill>
                  <a:srgbClr val="72675A"/>
                </a:solidFill>
              </a:rPr>
              <a:t>Guaranteed equal access to public accommodations </a:t>
            </a:r>
          </a:p>
        </p:txBody>
      </p:sp>
      <p:pic>
        <p:nvPicPr>
          <p:cNvPr id="50" name="Lyndon_Johnson_signing_Civil_Rights_Act,_July_2,_196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1565" y="1981200"/>
            <a:ext cx="6401670" cy="4289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" grpId="1"/>
      <p:bldP build="whole" bldLvl="1" animBg="1" rev="0" advAuto="0" spid="50" grpId="2"/>
      <p:bldP build="whole" bldLvl="1" animBg="1" rev="0" advAuto="0" spid="5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305943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C: White resistance slowed efforts at desegregation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“Massive Resistance” - Southern schools would shut down before desegregating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Southern Manifesto - 101 Congressmen that believed the Supreme Court overstepped its power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Little Rock Nine - Governor Orville Faubus refused to integrate schools, Eisenhower sent troops to enforce integration</a:t>
            </a:r>
            <a:endParaRPr sz="2920">
              <a:solidFill>
                <a:srgbClr val="72675A"/>
              </a:solidFill>
            </a:endParaRPr>
          </a:p>
          <a:p>
            <a:pPr lvl="0" marL="305943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Post-1965 (riots in cities, increased involvement in Vietnam) debates emerged among activists over tactics and philosophy: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MLK - still urged nonviolence, but some urban protestors were frustrated </a:t>
            </a:r>
            <a:endParaRPr sz="2920">
              <a:solidFill>
                <a:srgbClr val="72675A"/>
              </a:solidFill>
            </a:endParaRPr>
          </a:p>
          <a:p>
            <a:pPr lvl="1" marL="611886" indent="-305943" defTabSz="426466">
              <a:spcBef>
                <a:spcPts val="2700"/>
              </a:spcBef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72675A"/>
                </a:solidFill>
              </a:rPr>
              <a:t>Black Panthers - advocated armed self-defense to violence</a:t>
            </a:r>
          </a:p>
        </p:txBody>
      </p:sp>
      <p:pic>
        <p:nvPicPr>
          <p:cNvPr id="54" name="101st_Airborne_at_Little_Rock_Central_Hig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2913" y="952500"/>
            <a:ext cx="6696437" cy="4419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" grpId="1"/>
      <p:bldP build="whole" bldLvl="1" animBg="1" rev="0" advAuto="0" spid="54" grpId="2"/>
      <p:bldP build="whole" bldLvl="1" animBg="1" rev="0" advAuto="0" spid="5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289179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“Stirred by a growing awareness of inequalities in American society and by the African American civil rights movement, activists also addressed issues of identity and social justice, such as gender/sexuality and ethnicity.” - page 74</a:t>
            </a:r>
            <a:endParaRPr sz="2760">
              <a:solidFill>
                <a:srgbClr val="72675A"/>
              </a:solidFill>
            </a:endParaRPr>
          </a:p>
          <a:p>
            <a:pPr lvl="0" marL="289179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A: Challenges to society’s assumptions about gender</a:t>
            </a:r>
            <a:endParaRPr sz="2760">
              <a:solidFill>
                <a:srgbClr val="72675A"/>
              </a:solidFill>
            </a:endParaRPr>
          </a:p>
          <a:p>
            <a:pPr lvl="1" marL="578358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Betty Friedan’s </a:t>
            </a:r>
            <a:r>
              <a:rPr i="1" sz="2760">
                <a:solidFill>
                  <a:srgbClr val="72675A"/>
                </a:solidFill>
              </a:rPr>
              <a:t>The Feminine Mystique</a:t>
            </a:r>
            <a:r>
              <a:rPr sz="2760">
                <a:solidFill>
                  <a:srgbClr val="72675A"/>
                </a:solidFill>
              </a:rPr>
              <a:t> - argued that many housewives (especially suburban) were not happy and felt they lived unfulfilled lives</a:t>
            </a:r>
            <a:endParaRPr sz="2760">
              <a:solidFill>
                <a:srgbClr val="72675A"/>
              </a:solidFill>
            </a:endParaRPr>
          </a:p>
          <a:p>
            <a:pPr lvl="1" marL="578358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Gloria Steinem - helped create the National Women’s Political Caucus</a:t>
            </a:r>
            <a:endParaRPr sz="2760">
              <a:solidFill>
                <a:srgbClr val="72675A"/>
              </a:solidFill>
            </a:endParaRPr>
          </a:p>
          <a:p>
            <a:pPr lvl="2" marL="867536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Supports women that seek to be involved in politics</a:t>
            </a:r>
            <a:endParaRPr sz="2760">
              <a:solidFill>
                <a:srgbClr val="72675A"/>
              </a:solidFill>
            </a:endParaRPr>
          </a:p>
          <a:p>
            <a:pPr lvl="2" marL="867536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Step-mother of Christian Bale!</a:t>
            </a:r>
            <a:endParaRPr sz="2760">
              <a:solidFill>
                <a:srgbClr val="72675A"/>
              </a:solidFill>
            </a:endParaRPr>
          </a:p>
          <a:p>
            <a:pPr lvl="0" marL="289179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Calls for social and economic equality for gays and lesbians:</a:t>
            </a:r>
            <a:endParaRPr sz="2760">
              <a:solidFill>
                <a:srgbClr val="72675A"/>
              </a:solidFill>
            </a:endParaRPr>
          </a:p>
          <a:p>
            <a:pPr lvl="1" marL="578358" indent="-289179" defTabSz="403097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72675A"/>
                </a:solidFill>
              </a:rPr>
              <a:t>Stonewall Riots (1969) - birth of the Gay Rights Movement</a:t>
            </a:r>
          </a:p>
        </p:txBody>
      </p:sp>
      <p:pic>
        <p:nvPicPr>
          <p:cNvPr id="58" name="463px-Betty_Friedan_196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3766" y="353326"/>
            <a:ext cx="3362076" cy="4349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398px-Christian_Bale_-_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1322" y="615950"/>
            <a:ext cx="4017428" cy="6046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  <p:bldP build="whole" bldLvl="1" animBg="1" rev="0" advAuto="0" spid="58" grpId="2"/>
      <p:bldP build="whole" bldLvl="1" animBg="1" rev="0" advAuto="0" spid="59" grpId="3"/>
      <p:bldP build="whole" bldLvl="1" animBg="1" rev="0" advAuto="0" spid="58" grpId="4"/>
      <p:bldP build="whole" bldLvl="1" animBg="1" rev="0" advAuto="0" spid="59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264032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B: Groups that demanded social and economic equality and to redress past grievances included:</a:t>
            </a:r>
            <a:endParaRPr sz="2520">
              <a:solidFill>
                <a:srgbClr val="72675A"/>
              </a:solidFill>
            </a:endParaRPr>
          </a:p>
          <a:p>
            <a:pPr lvl="1" marL="528065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Latinos:</a:t>
            </a:r>
            <a:endParaRPr sz="2520">
              <a:solidFill>
                <a:srgbClr val="72675A"/>
              </a:solidFill>
            </a:endParaRPr>
          </a:p>
          <a:p>
            <a:pPr lvl="2" marL="792098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Cesar Chavez and the United Farm Workers</a:t>
            </a:r>
            <a:endParaRPr sz="2520">
              <a:solidFill>
                <a:srgbClr val="72675A"/>
              </a:solidFill>
            </a:endParaRPr>
          </a:p>
          <a:p>
            <a:pPr lvl="2" marL="792098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Led a grape pickers’ strike to bring attention to the plight of Mexican-American workers</a:t>
            </a:r>
            <a:endParaRPr sz="2520">
              <a:solidFill>
                <a:srgbClr val="72675A"/>
              </a:solidFill>
            </a:endParaRPr>
          </a:p>
          <a:p>
            <a:pPr lvl="1" marL="528065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American Indians:</a:t>
            </a:r>
            <a:endParaRPr sz="2520">
              <a:solidFill>
                <a:srgbClr val="72675A"/>
              </a:solidFill>
            </a:endParaRPr>
          </a:p>
          <a:p>
            <a:pPr lvl="2" marL="792098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Indians of All Tribes (IAT) and American Indian Movement (AIM) used protests to bring attention to the struggles of Native Americans</a:t>
            </a:r>
            <a:endParaRPr sz="2520">
              <a:solidFill>
                <a:srgbClr val="72675A"/>
              </a:solidFill>
            </a:endParaRPr>
          </a:p>
          <a:p>
            <a:pPr lvl="3" marL="1056131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IAT took over Alcatraz Island in 1969</a:t>
            </a:r>
            <a:endParaRPr sz="2520">
              <a:solidFill>
                <a:srgbClr val="72675A"/>
              </a:solidFill>
            </a:endParaRPr>
          </a:p>
          <a:p>
            <a:pPr lvl="1" marL="528065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Asian Americans:</a:t>
            </a:r>
            <a:endParaRPr sz="2520">
              <a:solidFill>
                <a:srgbClr val="72675A"/>
              </a:solidFill>
            </a:endParaRPr>
          </a:p>
          <a:p>
            <a:pPr lvl="2" marL="792098" indent="-264032" defTabSz="368045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2675A"/>
                </a:solidFill>
              </a:rPr>
              <a:t>California overturned its Alien Land Law - forbade Japanese immigrants from owning land</a:t>
            </a:r>
          </a:p>
        </p:txBody>
      </p:sp>
      <p:pic>
        <p:nvPicPr>
          <p:cNvPr id="63" name="400px-Cesar_Chavez_D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4004" y="330200"/>
            <a:ext cx="2824347" cy="4236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whole" bldLvl="1" animBg="1" rev="0" advAuto="0" spid="63" grpId="3"/>
      <p:bldP build="p" bldLvl="5" animBg="1" rev="0" advAuto="0"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C: Although it appeared there was overall affluence, poverty was a national issue, and efforts began to address it</a:t>
            </a:r>
            <a:endParaRPr sz="4000">
              <a:solidFill>
                <a:srgbClr val="72675A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Michael Harrington’s </a:t>
            </a:r>
            <a:r>
              <a:rPr i="1" sz="4000">
                <a:solidFill>
                  <a:srgbClr val="72675A"/>
                </a:solidFill>
              </a:rPr>
              <a:t>The Other America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Helped influence LBJ’s Great Society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Argued 25% of the nation and 40% of African Americans lived in poverty</a:t>
            </a:r>
            <a:endParaRPr sz="4000">
              <a:solidFill>
                <a:srgbClr val="72675A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72675A"/>
                </a:solidFill>
              </a:rPr>
              <a:t>Native Americans were the hardest hit group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817463"/>
                </a:solidFill>
              </a:rPr>
              <a:t>Key Concept 8.2, III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914400" y="2226733"/>
            <a:ext cx="11176000" cy="7332135"/>
          </a:xfrm>
          <a:prstGeom prst="rect">
            <a:avLst/>
          </a:prstGeom>
        </p:spPr>
        <p:txBody>
          <a:bodyPr/>
          <a:lstStyle/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“As many liberal principles came to dominate postwar politics and court decisions, liberalism came under attack from the left as well as from resurgent conservative movements.” - page 75</a:t>
            </a:r>
            <a:endParaRPr sz="2160">
              <a:solidFill>
                <a:srgbClr val="72675A"/>
              </a:solidFill>
            </a:endParaRPr>
          </a:p>
          <a:p>
            <a:pPr lvl="0" marL="226314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A: LBJ’s Great Society was the high point of liberalism and sought to:</a:t>
            </a:r>
            <a:endParaRPr sz="2160">
              <a:solidFill>
                <a:srgbClr val="72675A"/>
              </a:solidFill>
            </a:endParaRPr>
          </a:p>
          <a:p>
            <a:pPr lvl="1" marL="452628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Use federal power to end racial discrimination: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Civil Rights Act of 1964 - banned discrimination in public facilities 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Voting Rights Act of 1965 - eliminated literacy tests, federal government could register voters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24th Amendment - eliminated poll taxes</a:t>
            </a:r>
            <a:endParaRPr sz="2160">
              <a:solidFill>
                <a:srgbClr val="72675A"/>
              </a:solidFill>
            </a:endParaRPr>
          </a:p>
          <a:p>
            <a:pPr lvl="1" marL="452628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Eliminate poverty: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Head Start Program, HUD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Foodstamps, Medicare, and Medicaid </a:t>
            </a:r>
            <a:endParaRPr sz="2160">
              <a:solidFill>
                <a:srgbClr val="72675A"/>
              </a:solidFill>
            </a:endParaRPr>
          </a:p>
          <a:p>
            <a:pPr lvl="1" marL="452628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Address other social issues and attack communism abroad: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Education - provided $ for primary and secondary education</a:t>
            </a:r>
            <a:endParaRPr sz="2160">
              <a:solidFill>
                <a:srgbClr val="72675A"/>
              </a:solidFill>
            </a:endParaRPr>
          </a:p>
          <a:p>
            <a:pPr lvl="2" marL="678942" indent="-226314" defTabSz="315468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2160">
                <a:solidFill>
                  <a:srgbClr val="72675A"/>
                </a:solidFill>
              </a:rPr>
              <a:t>Vietnam War - sought to keep communism from spreading</a:t>
            </a:r>
          </a:p>
        </p:txBody>
      </p:sp>
      <p:pic>
        <p:nvPicPr>
          <p:cNvPr id="70" name="600px-US-DeptOfHUD-Se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8119" y="5384800"/>
            <a:ext cx="3983931" cy="3983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800px-Lyndon_Johnson_and_Richard_Russel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0858" y="6134100"/>
            <a:ext cx="5151292" cy="3451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" grpId="4"/>
      <p:bldP build="p" bldLvl="5" animBg="1" rev="0" advAuto="0" spid="69" grpId="1"/>
      <p:bldP build="whole" bldLvl="1" animBg="1" rev="0" advAuto="0" spid="71" grpId="2"/>
      <p:bldP build="whole" bldLvl="1" animBg="1" rev="0" advAuto="0" spid="71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