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0039">
              <a:defRPr sz="50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FFFFFF"/>
                </a:solidFill>
              </a:rPr>
              <a:t>APUSH Review: Key Concept 8.3 (Period 8: 1945 - 1980)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Everything You Need To Know About Key Concept 8.3 To Succeed In APUSH</a:t>
            </a:r>
          </a:p>
        </p:txBody>
      </p:sp>
      <p:sp>
        <p:nvSpPr>
          <p:cNvPr id="34" name="Shape 34"/>
          <p:cNvSpPr/>
          <p:nvPr/>
        </p:nvSpPr>
        <p:spPr>
          <a:xfrm>
            <a:off x="2910664" y="2308586"/>
            <a:ext cx="718347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200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WWW.APUSHREVIEW.COM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1270000" y="203200"/>
            <a:ext cx="10464800" cy="1663998"/>
          </a:xfrm>
          <a:prstGeom prst="rect">
            <a:avLst/>
          </a:prstGeom>
        </p:spPr>
        <p:txBody>
          <a:bodyPr/>
          <a:lstStyle>
            <a:lvl1pPr defTabSz="438911">
              <a:defRPr sz="6911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11">
                <a:solidFill>
                  <a:srgbClr val="FFFFFF"/>
                </a:solidFill>
              </a:rPr>
              <a:t>Key Concept 8.3, III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317450" y="1963191"/>
            <a:ext cx="12369899" cy="7351218"/>
          </a:xfrm>
          <a:prstGeom prst="rect">
            <a:avLst/>
          </a:prstGeom>
        </p:spPr>
        <p:txBody>
          <a:bodyPr/>
          <a:lstStyle/>
          <a:p>
            <a:pPr lvl="0" marL="400050" indent="-400050" defTabSz="32003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C: Clashes between liberals and conservatives:</a:t>
            </a:r>
            <a:endParaRPr sz="2520">
              <a:solidFill>
                <a:srgbClr val="FFFFFF"/>
              </a:solidFill>
            </a:endParaRPr>
          </a:p>
          <a:p>
            <a:pPr lvl="1" marL="800100" indent="-400050" defTabSz="32003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Power of the presidency and the federal government:</a:t>
            </a:r>
            <a:endParaRPr sz="2520">
              <a:solidFill>
                <a:srgbClr val="FFFFFF"/>
              </a:solidFill>
            </a:endParaRPr>
          </a:p>
          <a:p>
            <a:pPr lvl="1" marL="800100" indent="-400050" defTabSz="32003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Movements for greater individual rights:</a:t>
            </a:r>
            <a:endParaRPr sz="2520">
              <a:solidFill>
                <a:srgbClr val="FFFFFF"/>
              </a:solidFill>
            </a:endParaRPr>
          </a:p>
          <a:p>
            <a:pPr lvl="2" marL="1200150" indent="-400050" defTabSz="32003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Bakke v. University of California - Supreme Court upheld affirmative action, however, it ruled that quotas were not allowed</a:t>
            </a:r>
            <a:endParaRPr sz="2520">
              <a:solidFill>
                <a:srgbClr val="FFFFFF"/>
              </a:solidFill>
            </a:endParaRPr>
          </a:p>
          <a:p>
            <a:pPr lvl="2" marL="1200150" indent="-400050" defTabSz="32003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Phyllis Schlafly - Critic of the Equal Rights Amendment (ERA)</a:t>
            </a:r>
            <a:endParaRPr sz="2520">
              <a:solidFill>
                <a:srgbClr val="FFFFFF"/>
              </a:solidFill>
            </a:endParaRPr>
          </a:p>
          <a:p>
            <a:pPr lvl="3" marL="1600200" indent="-400050" defTabSz="32003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Argued that the ERA would hurt women by taking away certain benefits</a:t>
            </a:r>
            <a:endParaRPr sz="2520">
              <a:solidFill>
                <a:srgbClr val="FFFFFF"/>
              </a:solidFill>
            </a:endParaRPr>
          </a:p>
          <a:p>
            <a:pPr lvl="3" marL="1600200" indent="-400050" defTabSz="32003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Her campaign helped lead to the defeat of the ERA</a:t>
            </a:r>
          </a:p>
        </p:txBody>
      </p:sp>
      <p:pic>
        <p:nvPicPr>
          <p:cNvPr id="71" name="STOP_ERA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8712" y="1387676"/>
            <a:ext cx="1714501" cy="1651001"/>
          </a:xfrm>
          <a:prstGeom prst="rect">
            <a:avLst/>
          </a:prstGeom>
          <a:ln w="88900">
            <a:miter lim="400000"/>
          </a:ln>
        </p:spPr>
      </p:pic>
      <p:pic>
        <p:nvPicPr>
          <p:cNvPr id="72" name="800px-Equal_Rights_Amendment_Map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2989" y="1663700"/>
            <a:ext cx="10160001" cy="64262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" grpId="1"/>
      <p:bldP build="whole" bldLvl="1" animBg="1" rev="0" advAuto="0" spid="72" grpId="4"/>
      <p:bldP build="whole" bldLvl="1" animBg="1" rev="0" advAuto="0" spid="71" grpId="2"/>
      <p:bldP build="whole" bldLvl="1" animBg="1" rev="0" advAuto="0" spid="7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Test Tips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Multiple-Choice and Short Answer:</a:t>
            </a:r>
            <a:endParaRPr sz="2268">
              <a:solidFill>
                <a:srgbClr val="FFFFFF"/>
              </a:solidFill>
            </a:endParaRP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Rise of the conservative movement</a:t>
            </a:r>
            <a:endParaRPr sz="2268">
              <a:solidFill>
                <a:srgbClr val="FFFFFF"/>
              </a:solidFill>
            </a:endParaRP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Causes of the environmental movement</a:t>
            </a:r>
            <a:endParaRPr sz="2268">
              <a:solidFill>
                <a:srgbClr val="FFFFFF"/>
              </a:solidFill>
            </a:endParaRP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Family structures and counterculture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Essays:</a:t>
            </a:r>
            <a:endParaRPr sz="2268">
              <a:solidFill>
                <a:srgbClr val="FFFFFF"/>
              </a:solidFill>
            </a:endParaRP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Immigration - comparing post 1965 with prior time periods (1920s immigration quotas)</a:t>
            </a:r>
            <a:endParaRPr sz="2268">
              <a:solidFill>
                <a:srgbClr val="FFFFFF"/>
              </a:solidFill>
            </a:endParaRPr>
          </a:p>
          <a:p>
            <a:pPr lvl="1" marL="72009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Rise of the conservative movement (making connections to the 1960s under LBJ)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See You Back Here For 9.1!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Thanks for watching!</a:t>
            </a:r>
            <a:endParaRPr sz="32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Subscribe and share</a:t>
            </a:r>
            <a:endParaRPr sz="32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Check out my other videos (end of year reviews)</a:t>
            </a:r>
            <a:endParaRPr sz="32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Good luck in May!</a:t>
            </a:r>
          </a:p>
        </p:txBody>
      </p:sp>
      <p:pic>
        <p:nvPicPr>
          <p:cNvPr id="79" name="Ronald_Reagan_televised_address_from_the_Oval_Office,_outlining_plan_for_Tax_Reduction_Legislation_July_198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3817" y="4067628"/>
            <a:ext cx="5826931" cy="385354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Key Concept 8.3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“Postwar economic, demographic, and technological changes had a far-reaching impact on American society, politics, and the environment.”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Page 76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Big Idea Questions:</a:t>
            </a:r>
            <a:endParaRPr sz="2160">
              <a:solidFill>
                <a:srgbClr val="FFFFFF"/>
              </a:solidFill>
            </a:endParaRPr>
          </a:p>
          <a:p>
            <a:pPr lvl="1" marL="6858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How did economic growth impact American society and American values?</a:t>
            </a:r>
            <a:endParaRPr sz="2160">
              <a:solidFill>
                <a:srgbClr val="FFFFFF"/>
              </a:solidFill>
            </a:endParaRPr>
          </a:p>
          <a:p>
            <a:pPr lvl="1" marL="6858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How did new immigration laws in 1965 impact immigrants? (Change and continuity)</a:t>
            </a:r>
            <a:endParaRPr sz="2160">
              <a:solidFill>
                <a:srgbClr val="FFFFFF"/>
              </a:solidFill>
            </a:endParaRPr>
          </a:p>
          <a:p>
            <a:pPr lvl="1" marL="6858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How did the counterculture impact on American society?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1270000" y="203200"/>
            <a:ext cx="10464800" cy="166399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Key Concept 8.3, I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317450" y="1963191"/>
            <a:ext cx="12369899" cy="7351218"/>
          </a:xfrm>
          <a:prstGeom prst="rect">
            <a:avLst/>
          </a:prstGeom>
        </p:spPr>
        <p:txBody>
          <a:bodyPr/>
          <a:lstStyle/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“Rapid economic and social changes in American society fostered a sense of optimism in the postwar years, as well as underlying concerns about how these changes were affecting American values.”</a:t>
            </a:r>
            <a:endParaRPr sz="2592">
              <a:solidFill>
                <a:srgbClr val="FFFFFF"/>
              </a:solidFill>
            </a:endParaRP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Page 76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A: Economic Growth increased due to:</a:t>
            </a:r>
            <a:endParaRPr sz="2592">
              <a:solidFill>
                <a:srgbClr val="FFFFFF"/>
              </a:solidFill>
            </a:endParaRP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Federal spending, baby boom generation, prosperous private businesses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Impacts of this growth?</a:t>
            </a:r>
            <a:endParaRPr sz="2592">
              <a:solidFill>
                <a:srgbClr val="FFFFFF"/>
              </a:solidFill>
            </a:endParaRP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Suburbanization, higher education opportunities, “Sun Belt” gaining influence (at expense of the “Frost Belt”)</a:t>
            </a:r>
          </a:p>
        </p:txBody>
      </p:sp>
      <p:pic>
        <p:nvPicPr>
          <p:cNvPr id="41" name="Unknow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97077" y="3605199"/>
            <a:ext cx="2543201" cy="254320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" grpId="1"/>
      <p:bldP build="whole" bldLvl="1" animBg="1" rev="0" advAuto="0" spid="4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1270000" y="203200"/>
            <a:ext cx="10464800" cy="166399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Key Concept 8.3, I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317450" y="1963191"/>
            <a:ext cx="12369899" cy="7351218"/>
          </a:xfrm>
          <a:prstGeom prst="rect">
            <a:avLst/>
          </a:prstGeom>
        </p:spPr>
        <p:txBody>
          <a:bodyPr/>
          <a:lstStyle/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B: The rise of a homogeneous mass culture </a:t>
            </a:r>
            <a:endParaRPr sz="2592">
              <a:solidFill>
                <a:srgbClr val="FFFFFF"/>
              </a:solidFill>
            </a:endParaRP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Was caused by:</a:t>
            </a:r>
            <a:endParaRPr sz="2592">
              <a:solidFill>
                <a:srgbClr val="FFFFFF"/>
              </a:solidFill>
            </a:endParaRP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Economic and Social Changes</a:t>
            </a:r>
            <a:endParaRPr sz="2592">
              <a:solidFill>
                <a:srgbClr val="FFFFFF"/>
              </a:solidFill>
            </a:endParaRP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Anxiety over the Cold War </a:t>
            </a:r>
            <a:endParaRPr sz="2592">
              <a:solidFill>
                <a:srgbClr val="FFFFFF"/>
              </a:solidFill>
            </a:endParaRP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Was challenged by artists, intellectuals, and youth</a:t>
            </a:r>
            <a:endParaRPr sz="2592">
              <a:solidFill>
                <a:srgbClr val="FFFFFF"/>
              </a:solidFill>
            </a:endParaRP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Beat Movement - writers that challenged middle class conformity</a:t>
            </a:r>
            <a:endParaRPr sz="2592">
              <a:solidFill>
                <a:srgbClr val="FFFFFF"/>
              </a:solidFill>
            </a:endParaRP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The Affluent Society</a:t>
            </a:r>
            <a:r>
              <a:rPr sz="2592">
                <a:solidFill>
                  <a:srgbClr val="FFFFFF"/>
                </a:solidFill>
              </a:rPr>
              <a:t> (1958) - brought attention to income disparity in post-WWII US</a:t>
            </a:r>
            <a:endParaRPr sz="2592">
              <a:solidFill>
                <a:srgbClr val="FFFFFF"/>
              </a:solidFill>
            </a:endParaRP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Rock and roll music - Elvis Presley, Beatles </a:t>
            </a:r>
          </a:p>
        </p:txBody>
      </p:sp>
      <p:pic>
        <p:nvPicPr>
          <p:cNvPr id="45" name="Elvis_Presley_promoting_Jailhouse_Roc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2310" y="1752884"/>
            <a:ext cx="2535285" cy="3271336"/>
          </a:xfrm>
          <a:prstGeom prst="rect">
            <a:avLst/>
          </a:prstGeom>
          <a:ln w="88900">
            <a:miter lim="400000"/>
          </a:ln>
        </p:spPr>
      </p:pic>
      <p:pic>
        <p:nvPicPr>
          <p:cNvPr id="46" name="429px-Jack_Kerouac_Naval_Reserve_Enlistment,_194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33873" y="2533138"/>
            <a:ext cx="2032573" cy="284275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" grpId="2"/>
      <p:bldP build="whole" bldLvl="1" animBg="1" rev="0" advAuto="0" spid="45" grpId="3"/>
      <p:bldP build="p" bldLvl="5" animBg="1" rev="0" advAuto="0"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1270000" y="203200"/>
            <a:ext cx="10464800" cy="166399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Key Concept 8.3, I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317450" y="1963191"/>
            <a:ext cx="12369899" cy="7351218"/>
          </a:xfrm>
          <a:prstGeom prst="rect">
            <a:avLst/>
          </a:prstGeom>
        </p:spPr>
        <p:txBody>
          <a:bodyPr/>
          <a:lstStyle/>
          <a:p>
            <a:pPr lvl="0" marL="462915" indent="-462915" defTabSz="37033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FFFFFF"/>
                </a:solidFill>
              </a:rPr>
              <a:t>C: Rise of a conservative movement:</a:t>
            </a:r>
            <a:endParaRPr sz="2916">
              <a:solidFill>
                <a:srgbClr val="FFFFFF"/>
              </a:solidFill>
            </a:endParaRPr>
          </a:p>
          <a:p>
            <a:pPr lvl="1" marL="925830" indent="-462915" defTabSz="37033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FFFFFF"/>
                </a:solidFill>
              </a:rPr>
              <a:t>Was caused by:</a:t>
            </a:r>
            <a:endParaRPr sz="2916">
              <a:solidFill>
                <a:srgbClr val="FFFFFF"/>
              </a:solidFill>
            </a:endParaRPr>
          </a:p>
          <a:p>
            <a:pPr lvl="2" marL="1388744" indent="-462915" defTabSz="37033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FFFFFF"/>
                </a:solidFill>
              </a:rPr>
              <a:t>Urban unrest - riots in cities (Watts), increase in violence</a:t>
            </a:r>
            <a:endParaRPr sz="2916">
              <a:solidFill>
                <a:srgbClr val="FFFFFF"/>
              </a:solidFill>
            </a:endParaRPr>
          </a:p>
          <a:p>
            <a:pPr lvl="2" marL="1388744" indent="-462915" defTabSz="37033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FFFFFF"/>
                </a:solidFill>
              </a:rPr>
              <a:t>Juvenile delinquency</a:t>
            </a:r>
            <a:endParaRPr sz="2916">
              <a:solidFill>
                <a:srgbClr val="FFFFFF"/>
              </a:solidFill>
            </a:endParaRPr>
          </a:p>
          <a:p>
            <a:pPr lvl="2" marL="1388744" indent="-462915" defTabSz="37033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FFFFFF"/>
                </a:solidFill>
              </a:rPr>
              <a:t>Challenges to the traditional family - increase in divorce rate and births out of wedlock </a:t>
            </a:r>
            <a:endParaRPr sz="2916">
              <a:solidFill>
                <a:srgbClr val="FFFFFF"/>
              </a:solidFill>
            </a:endParaRPr>
          </a:p>
          <a:p>
            <a:pPr lvl="1" marL="925830" indent="-462915" defTabSz="37033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FFFFFF"/>
                </a:solidFill>
              </a:rPr>
              <a:t>Promoted their own agenda:</a:t>
            </a:r>
            <a:endParaRPr sz="2916">
              <a:solidFill>
                <a:srgbClr val="FFFFFF"/>
              </a:solidFill>
            </a:endParaRPr>
          </a:p>
          <a:p>
            <a:pPr lvl="2" marL="1388744" indent="-462915" defTabSz="37033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FFFFFF"/>
                </a:solidFill>
              </a:rPr>
              <a:t>Smaller government, tougher stance on crime</a:t>
            </a:r>
          </a:p>
        </p:txBody>
      </p:sp>
      <p:pic>
        <p:nvPicPr>
          <p:cNvPr id="50" name="800px-Wattsriots-burningbuildings-lo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55121" y="987469"/>
            <a:ext cx="4094358" cy="294282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2"/>
      <p:bldP build="p" bldLvl="5" animBg="1" rev="0" advAuto="0" spid="49" grpId="1"/>
      <p:bldP build="whole" bldLvl="1" animBg="1" rev="0" advAuto="0" spid="5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1270000" y="203200"/>
            <a:ext cx="10464800" cy="166399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Key Concept 8.3, II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317450" y="1963191"/>
            <a:ext cx="12369899" cy="7351218"/>
          </a:xfrm>
          <a:prstGeom prst="rect">
            <a:avLst/>
          </a:prstGeom>
        </p:spPr>
        <p:txBody>
          <a:bodyPr/>
          <a:lstStyle/>
          <a:p>
            <a:pPr lvl="0" marL="365759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“As federal programs expanded and economic growth reshaped American society, many sought greater access to prosperity even as critics began to question the burgeoning use of natural resources.”</a:t>
            </a:r>
            <a:endParaRPr sz="2304">
              <a:solidFill>
                <a:srgbClr val="FFFFFF"/>
              </a:solidFill>
            </a:endParaRPr>
          </a:p>
          <a:p>
            <a:pPr lvl="1" marL="731519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Page 76</a:t>
            </a:r>
            <a:endParaRPr sz="2304">
              <a:solidFill>
                <a:srgbClr val="FFFFFF"/>
              </a:solidFill>
            </a:endParaRPr>
          </a:p>
          <a:p>
            <a:pPr lvl="0" marL="365759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A: Internal and International immigration increased -&gt; economic opportunities</a:t>
            </a:r>
            <a:endParaRPr sz="2304">
              <a:solidFill>
                <a:srgbClr val="FFFFFF"/>
              </a:solidFill>
            </a:endParaRPr>
          </a:p>
          <a:p>
            <a:pPr lvl="1" marL="731519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Immigration Law of 1965:</a:t>
            </a:r>
            <a:endParaRPr sz="2304">
              <a:solidFill>
                <a:srgbClr val="FFFFFF"/>
              </a:solidFill>
            </a:endParaRPr>
          </a:p>
          <a:p>
            <a:pPr lvl="2" marL="1097280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***Abolished the quota system from the 1920s*** </a:t>
            </a:r>
            <a:endParaRPr sz="2304">
              <a:solidFill>
                <a:srgbClr val="FFFFFF"/>
              </a:solidFill>
            </a:endParaRPr>
          </a:p>
          <a:p>
            <a:pPr lvl="2" marL="1097280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Families of legal immigrants living in the US were given preferential treatment</a:t>
            </a:r>
            <a:endParaRPr sz="2304">
              <a:solidFill>
                <a:srgbClr val="FFFFFF"/>
              </a:solidFill>
            </a:endParaRPr>
          </a:p>
          <a:p>
            <a:pPr lvl="3" marL="1463039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Especially benefited immigrants from Latin America and Asia</a:t>
            </a:r>
          </a:p>
        </p:txBody>
      </p:sp>
      <p:pic>
        <p:nvPicPr>
          <p:cNvPr id="54" name="Johnsonliberty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9233" y="717031"/>
            <a:ext cx="3659209" cy="555829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" grpId="1"/>
      <p:bldP build="whole" bldLvl="1" animBg="1" rev="0" advAuto="0" spid="5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270000" y="203200"/>
            <a:ext cx="10464800" cy="166399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Key Concept 8.3, II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317450" y="1963191"/>
            <a:ext cx="12369899" cy="7351218"/>
          </a:xfrm>
          <a:prstGeom prst="rect">
            <a:avLst/>
          </a:prstGeom>
        </p:spPr>
        <p:txBody>
          <a:bodyPr/>
          <a:lstStyle/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B: Increased calls for conservation and fighting pollution:</a:t>
            </a:r>
            <a:endParaRPr sz="1980">
              <a:solidFill>
                <a:srgbClr val="FFFFFF"/>
              </a:solidFill>
            </a:endParaRP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Caused by:</a:t>
            </a:r>
            <a:endParaRPr sz="1980">
              <a:solidFill>
                <a:srgbClr val="FFFFFF"/>
              </a:solidFill>
            </a:endParaRPr>
          </a:p>
          <a:p>
            <a:pPr lvl="2" marL="94297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Abuse of natural resources</a:t>
            </a:r>
            <a:endParaRPr sz="1980">
              <a:solidFill>
                <a:srgbClr val="FFFFFF"/>
              </a:solidFill>
            </a:endParaRPr>
          </a:p>
          <a:p>
            <a:pPr lvl="2" marL="94297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Environmental problems:</a:t>
            </a:r>
            <a:endParaRPr sz="1980">
              <a:solidFill>
                <a:srgbClr val="FFFFFF"/>
              </a:solidFill>
            </a:endParaRPr>
          </a:p>
          <a:p>
            <a:pPr lvl="3" marL="125730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Rachel Carson and Silent Spring - wrote about the dangers of pesticide</a:t>
            </a:r>
            <a:endParaRPr sz="1980">
              <a:solidFill>
                <a:srgbClr val="FFFFFF"/>
              </a:solidFill>
            </a:endParaRPr>
          </a:p>
          <a:p>
            <a:pPr lvl="4" marL="15716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Helped inspire the EPA</a:t>
            </a:r>
            <a:endParaRPr sz="1980">
              <a:solidFill>
                <a:srgbClr val="FFFFFF"/>
              </a:solidFill>
            </a:endParaRP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Led to:</a:t>
            </a:r>
            <a:endParaRPr sz="1980">
              <a:solidFill>
                <a:srgbClr val="FFFFFF"/>
              </a:solidFill>
            </a:endParaRPr>
          </a:p>
          <a:p>
            <a:pPr lvl="2" marL="94297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Clean Air Act:</a:t>
            </a:r>
            <a:endParaRPr sz="1980">
              <a:solidFill>
                <a:srgbClr val="FFFFFF"/>
              </a:solidFill>
            </a:endParaRPr>
          </a:p>
          <a:p>
            <a:pPr lvl="2" marL="94297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Environmental Protection Agency (EPA):</a:t>
            </a:r>
            <a:endParaRPr sz="1980">
              <a:solidFill>
                <a:srgbClr val="FFFFFF"/>
              </a:solidFill>
            </a:endParaRPr>
          </a:p>
          <a:p>
            <a:pPr lvl="3" marL="125730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Created under Nixon’s administration</a:t>
            </a:r>
            <a:endParaRPr sz="1980">
              <a:solidFill>
                <a:srgbClr val="FFFFFF"/>
              </a:solidFill>
            </a:endParaRPr>
          </a:p>
          <a:p>
            <a:pPr lvl="3" marL="125730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Purpose is to help protect the environment and human health</a:t>
            </a:r>
          </a:p>
        </p:txBody>
      </p:sp>
      <p:pic>
        <p:nvPicPr>
          <p:cNvPr id="58" name="606px-Environmental_Protection_Agency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57894" y="1443474"/>
            <a:ext cx="3306461" cy="3273724"/>
          </a:xfrm>
          <a:prstGeom prst="rect">
            <a:avLst/>
          </a:prstGeom>
          <a:ln w="88900">
            <a:miter lim="400000"/>
          </a:ln>
        </p:spPr>
      </p:pic>
      <p:pic>
        <p:nvPicPr>
          <p:cNvPr id="59" name="473px-Rachel-Cars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00355" y="5068584"/>
            <a:ext cx="3005998" cy="380675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  <p:bldP build="whole" bldLvl="1" animBg="1" rev="0" advAuto="0" spid="58" grpId="3"/>
      <p:bldP build="whole" bldLvl="1" animBg="1" rev="0" advAuto="0" spid="5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70000" y="203200"/>
            <a:ext cx="10464800" cy="1663998"/>
          </a:xfrm>
          <a:prstGeom prst="rect">
            <a:avLst/>
          </a:prstGeom>
        </p:spPr>
        <p:txBody>
          <a:bodyPr/>
          <a:lstStyle>
            <a:lvl1pPr defTabSz="438911">
              <a:defRPr sz="6911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11">
                <a:solidFill>
                  <a:srgbClr val="FFFFFF"/>
                </a:solidFill>
              </a:rPr>
              <a:t>Key Concept 8.3, III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317450" y="1963191"/>
            <a:ext cx="12369899" cy="7351218"/>
          </a:xfrm>
          <a:prstGeom prst="rect">
            <a:avLst/>
          </a:prstGeom>
        </p:spPr>
        <p:txBody>
          <a:bodyPr/>
          <a:lstStyle/>
          <a:p>
            <a:pPr lvl="0" marL="371474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“New demographic and social issues led to significant political and moral debates that sharply divided the nation.”</a:t>
            </a:r>
            <a:endParaRPr sz="2340">
              <a:solidFill>
                <a:srgbClr val="FFFFFF"/>
              </a:solidFill>
            </a:endParaRPr>
          </a:p>
          <a:p>
            <a:pPr lvl="1" marL="742949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Page 77</a:t>
            </a:r>
            <a:endParaRPr sz="2340">
              <a:solidFill>
                <a:srgbClr val="FFFFFF"/>
              </a:solidFill>
            </a:endParaRPr>
          </a:p>
          <a:p>
            <a:pPr lvl="0" marL="371474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A: The American family structure was not always what was perceived</a:t>
            </a:r>
            <a:endParaRPr sz="2340">
              <a:solidFill>
                <a:srgbClr val="FFFFFF"/>
              </a:solidFill>
            </a:endParaRPr>
          </a:p>
          <a:p>
            <a:pPr lvl="1" marL="742949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Image: traditional nuclear family</a:t>
            </a:r>
            <a:endParaRPr sz="2340">
              <a:solidFill>
                <a:srgbClr val="FFFFFF"/>
              </a:solidFill>
            </a:endParaRPr>
          </a:p>
          <a:p>
            <a:pPr lvl="2" marL="1114425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As seen in many TV shows: Leave It To Beaver, Father Knows Best</a:t>
            </a:r>
            <a:endParaRPr sz="2340">
              <a:solidFill>
                <a:srgbClr val="FFFFFF"/>
              </a:solidFill>
            </a:endParaRPr>
          </a:p>
          <a:p>
            <a:pPr lvl="1" marL="742949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Changes to the American family:</a:t>
            </a:r>
            <a:endParaRPr sz="2340">
              <a:solidFill>
                <a:srgbClr val="FFFFFF"/>
              </a:solidFill>
            </a:endParaRPr>
          </a:p>
          <a:p>
            <a:pPr lvl="2" marL="1114425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More and more women increasingly worked outside the home (especially in the 1970s)</a:t>
            </a:r>
            <a:endParaRPr sz="2340">
              <a:solidFill>
                <a:srgbClr val="FFFFFF"/>
              </a:solidFill>
            </a:endParaRPr>
          </a:p>
          <a:p>
            <a:pPr lvl="2" marL="1114425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Divorce rates increased</a:t>
            </a:r>
          </a:p>
        </p:txBody>
      </p:sp>
      <p:pic>
        <p:nvPicPr>
          <p:cNvPr id="63" name="470px-Cleaver_family_Leave_it_to_Beaver_196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7533" y="918820"/>
            <a:ext cx="3588465" cy="458101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3"/>
      <p:bldP build="whole" bldLvl="1" animBg="1" rev="0" advAuto="0" spid="63" grpId="2"/>
      <p:bldP build="p" bldLvl="5" animBg="1" rev="0" advAuto="0" spid="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1270000" y="203200"/>
            <a:ext cx="10464800" cy="1663998"/>
          </a:xfrm>
          <a:prstGeom prst="rect">
            <a:avLst/>
          </a:prstGeom>
        </p:spPr>
        <p:txBody>
          <a:bodyPr/>
          <a:lstStyle>
            <a:lvl1pPr defTabSz="438911">
              <a:defRPr sz="6911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11">
                <a:solidFill>
                  <a:srgbClr val="FFFFFF"/>
                </a:solidFill>
              </a:rPr>
              <a:t>Key Concept 8.3, III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317450" y="1963191"/>
            <a:ext cx="12369899" cy="7351218"/>
          </a:xfrm>
          <a:prstGeom prst="rect">
            <a:avLst/>
          </a:prstGeom>
        </p:spPr>
        <p:txBody>
          <a:bodyPr/>
          <a:lstStyle/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B: Counterculture of the 1960s (“Hippies”)</a:t>
            </a:r>
            <a:endParaRPr sz="2592">
              <a:solidFill>
                <a:srgbClr val="FFFFFF"/>
              </a:solidFill>
            </a:endParaRP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Rejected many of their parents generations’ values</a:t>
            </a:r>
            <a:endParaRPr sz="2592">
              <a:solidFill>
                <a:srgbClr val="FFFFFF"/>
              </a:solidFill>
            </a:endParaRP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Social - used marijuana; new music (Woodstock)</a:t>
            </a:r>
            <a:endParaRPr sz="2592">
              <a:solidFill>
                <a:srgbClr val="FFFFFF"/>
              </a:solidFill>
            </a:endParaRP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Economic - rejected materialism, sought to live a simpler life</a:t>
            </a:r>
            <a:endParaRPr sz="2592">
              <a:solidFill>
                <a:srgbClr val="FFFFFF"/>
              </a:solidFill>
            </a:endParaRP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Political - protested the Vietnam War; active in civil rights, promoted women’s rights;</a:t>
            </a:r>
            <a:endParaRPr sz="2592">
              <a:solidFill>
                <a:srgbClr val="FFFFFF"/>
              </a:solidFill>
            </a:endParaRP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Initiated:</a:t>
            </a:r>
            <a:endParaRPr sz="2592">
              <a:solidFill>
                <a:srgbClr val="FFFFFF"/>
              </a:solidFill>
            </a:endParaRP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A sexual revolution</a:t>
            </a:r>
            <a:endParaRPr sz="2592">
              <a:solidFill>
                <a:srgbClr val="FFFFFF"/>
              </a:solidFill>
            </a:endParaRP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Greater informality into US Culture</a:t>
            </a:r>
          </a:p>
        </p:txBody>
      </p:sp>
      <p:pic>
        <p:nvPicPr>
          <p:cNvPr id="67" name="Be_Your_Own_Goddess_art_bus_(1967_VW_Kombi)_IMG_013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69023" y="6537225"/>
            <a:ext cx="3809442" cy="285708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  <p:bldP build="whole" bldLvl="1" animBg="1" rev="0" advAuto="0" spid="67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