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lvl1pPr algn="ctr" defTabSz="584200">
      <a:defRPr sz="3800">
        <a:solidFill>
          <a:srgbClr val="EEEEEE"/>
        </a:solidFill>
        <a:latin typeface="Helvetica Neue Bold Condensed"/>
        <a:ea typeface="Helvetica Neue Bold Condensed"/>
        <a:cs typeface="Helvetica Neue Bold Condensed"/>
        <a:sym typeface="Helvetica Neue Bold Condensed"/>
      </a:defRPr>
    </a:lvl1pPr>
    <a:lvl2pPr indent="228600" algn="ctr" defTabSz="584200">
      <a:defRPr sz="3800">
        <a:solidFill>
          <a:srgbClr val="EEEEEE"/>
        </a:solidFill>
        <a:latin typeface="Helvetica Neue Bold Condensed"/>
        <a:ea typeface="Helvetica Neue Bold Condensed"/>
        <a:cs typeface="Helvetica Neue Bold Condensed"/>
        <a:sym typeface="Helvetica Neue Bold Condensed"/>
      </a:defRPr>
    </a:lvl2pPr>
    <a:lvl3pPr indent="457200" algn="ctr" defTabSz="584200">
      <a:defRPr sz="3800">
        <a:solidFill>
          <a:srgbClr val="EEEEEE"/>
        </a:solidFill>
        <a:latin typeface="Helvetica Neue Bold Condensed"/>
        <a:ea typeface="Helvetica Neue Bold Condensed"/>
        <a:cs typeface="Helvetica Neue Bold Condensed"/>
        <a:sym typeface="Helvetica Neue Bold Condensed"/>
      </a:defRPr>
    </a:lvl3pPr>
    <a:lvl4pPr indent="685800" algn="ctr" defTabSz="584200">
      <a:defRPr sz="3800">
        <a:solidFill>
          <a:srgbClr val="EEEEEE"/>
        </a:solidFill>
        <a:latin typeface="Helvetica Neue Bold Condensed"/>
        <a:ea typeface="Helvetica Neue Bold Condensed"/>
        <a:cs typeface="Helvetica Neue Bold Condensed"/>
        <a:sym typeface="Helvetica Neue Bold Condensed"/>
      </a:defRPr>
    </a:lvl4pPr>
    <a:lvl5pPr indent="914400" algn="ctr" defTabSz="584200">
      <a:defRPr sz="3800">
        <a:solidFill>
          <a:srgbClr val="EEEEEE"/>
        </a:solidFill>
        <a:latin typeface="Helvetica Neue Bold Condensed"/>
        <a:ea typeface="Helvetica Neue Bold Condensed"/>
        <a:cs typeface="Helvetica Neue Bold Condensed"/>
        <a:sym typeface="Helvetica Neue Bold Condensed"/>
      </a:defRPr>
    </a:lvl5pPr>
    <a:lvl6pPr indent="1143000" algn="ctr" defTabSz="584200">
      <a:defRPr sz="3800">
        <a:solidFill>
          <a:srgbClr val="EEEEEE"/>
        </a:solidFill>
        <a:latin typeface="Helvetica Neue Bold Condensed"/>
        <a:ea typeface="Helvetica Neue Bold Condensed"/>
        <a:cs typeface="Helvetica Neue Bold Condensed"/>
        <a:sym typeface="Helvetica Neue Bold Condensed"/>
      </a:defRPr>
    </a:lvl6pPr>
    <a:lvl7pPr indent="1371600" algn="ctr" defTabSz="584200">
      <a:defRPr sz="3800">
        <a:solidFill>
          <a:srgbClr val="EEEEEE"/>
        </a:solidFill>
        <a:latin typeface="Helvetica Neue Bold Condensed"/>
        <a:ea typeface="Helvetica Neue Bold Condensed"/>
        <a:cs typeface="Helvetica Neue Bold Condensed"/>
        <a:sym typeface="Helvetica Neue Bold Condensed"/>
      </a:defRPr>
    </a:lvl7pPr>
    <a:lvl8pPr indent="1600200" algn="ctr" defTabSz="584200">
      <a:defRPr sz="3800">
        <a:solidFill>
          <a:srgbClr val="EEEEEE"/>
        </a:solidFill>
        <a:latin typeface="Helvetica Neue Bold Condensed"/>
        <a:ea typeface="Helvetica Neue Bold Condensed"/>
        <a:cs typeface="Helvetica Neue Bold Condensed"/>
        <a:sym typeface="Helvetica Neue Bold Condensed"/>
      </a:defRPr>
    </a:lvl8pPr>
    <a:lvl9pPr indent="1828800" algn="ctr" defTabSz="584200">
      <a:defRPr sz="3800">
        <a:solidFill>
          <a:srgbClr val="EEEEEE"/>
        </a:solidFill>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lvl="0"/>
          </a:p>
        </p:txBody>
      </p:sp>
      <p:sp>
        <p:nvSpPr>
          <p:cNvPr id="38" name="Shape 3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 name="Shape 7"/>
          <p:cNvSpPr/>
          <p:nvPr>
            <p:ph type="title"/>
          </p:nvPr>
        </p:nvSpPr>
        <p:spPr>
          <a:xfrm>
            <a:off x="1270000" y="1943100"/>
            <a:ext cx="10464800" cy="2997200"/>
          </a:xfrm>
          <a:prstGeom prst="rect">
            <a:avLst/>
          </a:prstGeom>
        </p:spPr>
        <p:txBody>
          <a:bodyPr anchor="b"/>
          <a:lstStyle>
            <a:lvl1pPr>
              <a:defRPr spc="-128" sz="6400"/>
            </a:lvl1pPr>
          </a:lstStyle>
          <a:p>
            <a:pPr lvl="0">
              <a:defRPr b="0" spc="0" sz="1800">
                <a:solidFill>
                  <a:srgbClr val="000000"/>
                </a:solidFill>
              </a:defRPr>
            </a:pPr>
            <a:r>
              <a:rPr b="1" spc="-128" sz="6400">
                <a:solidFill>
                  <a:srgbClr val="EEEEEE"/>
                </a:solidFill>
              </a:rPr>
              <a:t>Title Text</a:t>
            </a:r>
          </a:p>
        </p:txBody>
      </p:sp>
      <p:sp>
        <p:nvSpPr>
          <p:cNvPr id="8" name="Shape 8"/>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endParaRPr sz="2400">
              <a:solidFill>
                <a:srgbClr val="EEEEEE"/>
              </a:solidFill>
            </a:endParaRPr>
          </a:p>
          <a:p>
            <a:pPr lvl="1">
              <a:defRPr sz="1800">
                <a:solidFill>
                  <a:srgbClr val="000000"/>
                </a:solidFill>
              </a:defRPr>
            </a:pPr>
            <a:r>
              <a:rPr sz="2400">
                <a:solidFill>
                  <a:srgbClr val="EEEEEE"/>
                </a:solidFill>
              </a:rPr>
              <a:t>Body Level Two</a:t>
            </a:r>
            <a:endParaRPr sz="2400">
              <a:solidFill>
                <a:srgbClr val="EEEEEE"/>
              </a:solidFill>
            </a:endParaRPr>
          </a:p>
          <a:p>
            <a:pPr lvl="2">
              <a:defRPr sz="1800">
                <a:solidFill>
                  <a:srgbClr val="000000"/>
                </a:solidFill>
              </a:defRPr>
            </a:pPr>
            <a:r>
              <a:rPr sz="2400">
                <a:solidFill>
                  <a:srgbClr val="EEEEEE"/>
                </a:solidFill>
              </a:rPr>
              <a:t>Body Level Three</a:t>
            </a:r>
            <a:endParaRPr sz="2400">
              <a:solidFill>
                <a:srgbClr val="EEEEEE"/>
              </a:solidFill>
            </a:endParaRPr>
          </a:p>
          <a:p>
            <a:pPr lvl="3">
              <a:defRPr sz="1800">
                <a:solidFill>
                  <a:srgbClr val="000000"/>
                </a:solidFill>
              </a:defRPr>
            </a:pPr>
            <a:r>
              <a:rPr sz="2400">
                <a:solidFill>
                  <a:srgbClr val="EEEEEE"/>
                </a:solidFill>
              </a:rPr>
              <a:t>Body Level Four</a:t>
            </a:r>
            <a:endParaRPr sz="2400">
              <a:solidFill>
                <a:srgbClr val="EEEEEE"/>
              </a:solidFill>
            </a:endParaRPr>
          </a:p>
          <a:p>
            <a:pPr lvl="4">
              <a:defRPr sz="1800">
                <a:solidFill>
                  <a:srgbClr val="000000"/>
                </a:solidFill>
              </a:defRPr>
            </a:pPr>
            <a:r>
              <a:rPr sz="2400">
                <a:solidFill>
                  <a:srgbClr val="EEEEEE"/>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 name=""/>
          <p:cNvPicPr/>
          <p:nvPr/>
        </p:nvPicPr>
        <p:blipFill>
          <a:blip r:embed="rId3">
            <a:extLst/>
          </a:blip>
          <a:stretch>
            <a:fillRect/>
          </a:stretch>
        </p:blipFill>
        <p:spPr>
          <a:xfrm>
            <a:off x="4734473" y="8193634"/>
            <a:ext cx="3457771" cy="71843"/>
          </a:xfrm>
          <a:prstGeom prst="rect">
            <a:avLst/>
          </a:prstGeom>
        </p:spPr>
      </p:pic>
      <p:sp>
        <p:nvSpPr>
          <p:cNvPr id="12" name="Shape 12"/>
          <p:cNvSpPr/>
          <p:nvPr>
            <p:ph type="title"/>
          </p:nvPr>
        </p:nvSpPr>
        <p:spPr>
          <a:xfrm>
            <a:off x="635000" y="6845300"/>
            <a:ext cx="11734800" cy="1219200"/>
          </a:xfrm>
          <a:prstGeom prst="rect">
            <a:avLst/>
          </a:prstGeom>
        </p:spPr>
        <p:txBody>
          <a:bodyPr anchor="b"/>
          <a:lstStyle>
            <a:lvl1pPr>
              <a:defRPr spc="-128" sz="6400"/>
            </a:lvl1pPr>
          </a:lstStyle>
          <a:p>
            <a:pPr lvl="0">
              <a:defRPr b="0" spc="0" sz="1800">
                <a:solidFill>
                  <a:srgbClr val="000000"/>
                </a:solidFill>
              </a:defRPr>
            </a:pPr>
            <a:r>
              <a:rPr b="1" spc="-128" sz="6400">
                <a:solidFill>
                  <a:srgbClr val="EEEEEE"/>
                </a:solidFill>
              </a:rPr>
              <a:t>Title Text</a:t>
            </a:r>
          </a:p>
        </p:txBody>
      </p:sp>
      <p:sp>
        <p:nvSpPr>
          <p:cNvPr id="13" name="Shape 13"/>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endParaRPr sz="2400">
              <a:solidFill>
                <a:srgbClr val="EEEEEE"/>
              </a:solidFill>
            </a:endParaRPr>
          </a:p>
          <a:p>
            <a:pPr lvl="1">
              <a:defRPr sz="1800">
                <a:solidFill>
                  <a:srgbClr val="000000"/>
                </a:solidFill>
              </a:defRPr>
            </a:pPr>
            <a:r>
              <a:rPr sz="2400">
                <a:solidFill>
                  <a:srgbClr val="EEEEEE"/>
                </a:solidFill>
              </a:rPr>
              <a:t>Body Level Two</a:t>
            </a:r>
            <a:endParaRPr sz="2400">
              <a:solidFill>
                <a:srgbClr val="EEEEEE"/>
              </a:solidFill>
            </a:endParaRPr>
          </a:p>
          <a:p>
            <a:pPr lvl="2">
              <a:defRPr sz="1800">
                <a:solidFill>
                  <a:srgbClr val="000000"/>
                </a:solidFill>
              </a:defRPr>
            </a:pPr>
            <a:r>
              <a:rPr sz="2400">
                <a:solidFill>
                  <a:srgbClr val="EEEEEE"/>
                </a:solidFill>
              </a:rPr>
              <a:t>Body Level Three</a:t>
            </a:r>
            <a:endParaRPr sz="2400">
              <a:solidFill>
                <a:srgbClr val="EEEEEE"/>
              </a:solidFill>
            </a:endParaRPr>
          </a:p>
          <a:p>
            <a:pPr lvl="3">
              <a:defRPr sz="1800">
                <a:solidFill>
                  <a:srgbClr val="000000"/>
                </a:solidFill>
              </a:defRPr>
            </a:pPr>
            <a:r>
              <a:rPr sz="2400">
                <a:solidFill>
                  <a:srgbClr val="EEEEEE"/>
                </a:solidFill>
              </a:rPr>
              <a:t>Body Level Four</a:t>
            </a:r>
            <a:endParaRPr sz="2400">
              <a:solidFill>
                <a:srgbClr val="EEEEEE"/>
              </a:solidFill>
            </a:endParaRPr>
          </a:p>
          <a:p>
            <a:pPr lvl="4">
              <a:defRPr sz="1800">
                <a:solidFill>
                  <a:srgbClr val="000000"/>
                </a:solidFill>
              </a:defRPr>
            </a:pPr>
            <a:r>
              <a:rPr sz="2400">
                <a:solidFill>
                  <a:srgbClr val="EEEEEE"/>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Shape 15"/>
          <p:cNvSpPr/>
          <p:nvPr>
            <p:ph type="title"/>
          </p:nvPr>
        </p:nvSpPr>
        <p:spPr>
          <a:xfrm>
            <a:off x="1270000" y="3505200"/>
            <a:ext cx="10464800" cy="2730500"/>
          </a:xfrm>
          <a:prstGeom prst="rect">
            <a:avLst/>
          </a:prstGeom>
        </p:spPr>
        <p:txBody>
          <a:bodyPr/>
          <a:lstStyle>
            <a:lvl1pPr>
              <a:defRPr spc="-128" sz="6400"/>
            </a:lvl1pPr>
          </a:lstStyle>
          <a:p>
            <a:pPr lvl="0">
              <a:defRPr b="0" spc="0" sz="1800">
                <a:solidFill>
                  <a:srgbClr val="000000"/>
                </a:solidFill>
              </a:defRPr>
            </a:pPr>
            <a:r>
              <a:rPr b="1" spc="-128" sz="6400">
                <a:solidFill>
                  <a:srgbClr val="EEEEEE"/>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 name=""/>
          <p:cNvPicPr/>
          <p:nvPr/>
        </p:nvPicPr>
        <p:blipFill>
          <a:blip r:embed="rId3">
            <a:extLst/>
          </a:blip>
          <a:stretch>
            <a:fillRect/>
          </a:stretch>
        </p:blipFill>
        <p:spPr>
          <a:xfrm>
            <a:off x="1286047" y="5082129"/>
            <a:ext cx="4512624" cy="71843"/>
          </a:xfrm>
          <a:prstGeom prst="rect">
            <a:avLst/>
          </a:prstGeom>
        </p:spPr>
      </p:pic>
      <p:sp>
        <p:nvSpPr>
          <p:cNvPr id="19" name="Shape 19"/>
          <p:cNvSpPr/>
          <p:nvPr>
            <p:ph type="title"/>
          </p:nvPr>
        </p:nvSpPr>
        <p:spPr>
          <a:xfrm>
            <a:off x="762000" y="774700"/>
            <a:ext cx="5588000" cy="4102100"/>
          </a:xfrm>
          <a:prstGeom prst="rect">
            <a:avLst/>
          </a:prstGeom>
        </p:spPr>
        <p:txBody>
          <a:bodyPr anchor="b"/>
          <a:lstStyle/>
          <a:p>
            <a:pPr lvl="0">
              <a:defRPr b="0" spc="0" sz="1800">
                <a:solidFill>
                  <a:srgbClr val="000000"/>
                </a:solidFill>
              </a:defRPr>
            </a:pPr>
            <a:r>
              <a:rPr b="1" spc="-144" sz="4800">
                <a:solidFill>
                  <a:srgbClr val="EEEEEE"/>
                </a:solidFill>
              </a:rPr>
              <a:t>Title Text</a:t>
            </a:r>
          </a:p>
        </p:txBody>
      </p:sp>
      <p:sp>
        <p:nvSpPr>
          <p:cNvPr id="20" name="Shape 20"/>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endParaRPr sz="2400">
              <a:solidFill>
                <a:srgbClr val="EEEEEE"/>
              </a:solidFill>
            </a:endParaRPr>
          </a:p>
          <a:p>
            <a:pPr lvl="1">
              <a:defRPr sz="1800">
                <a:solidFill>
                  <a:srgbClr val="000000"/>
                </a:solidFill>
              </a:defRPr>
            </a:pPr>
            <a:r>
              <a:rPr sz="2400">
                <a:solidFill>
                  <a:srgbClr val="EEEEEE"/>
                </a:solidFill>
              </a:rPr>
              <a:t>Body Level Two</a:t>
            </a:r>
            <a:endParaRPr sz="2400">
              <a:solidFill>
                <a:srgbClr val="EEEEEE"/>
              </a:solidFill>
            </a:endParaRPr>
          </a:p>
          <a:p>
            <a:pPr lvl="2">
              <a:defRPr sz="1800">
                <a:solidFill>
                  <a:srgbClr val="000000"/>
                </a:solidFill>
              </a:defRPr>
            </a:pPr>
            <a:r>
              <a:rPr sz="2400">
                <a:solidFill>
                  <a:srgbClr val="EEEEEE"/>
                </a:solidFill>
              </a:rPr>
              <a:t>Body Level Three</a:t>
            </a:r>
            <a:endParaRPr sz="2400">
              <a:solidFill>
                <a:srgbClr val="EEEEEE"/>
              </a:solidFill>
            </a:endParaRPr>
          </a:p>
          <a:p>
            <a:pPr lvl="3">
              <a:defRPr sz="1800">
                <a:solidFill>
                  <a:srgbClr val="000000"/>
                </a:solidFill>
              </a:defRPr>
            </a:pPr>
            <a:r>
              <a:rPr sz="2400">
                <a:solidFill>
                  <a:srgbClr val="EEEEEE"/>
                </a:solidFill>
              </a:rPr>
              <a:t>Body Level Four</a:t>
            </a:r>
            <a:endParaRPr sz="2400">
              <a:solidFill>
                <a:srgbClr val="EEEEEE"/>
              </a:solidFill>
            </a:endParaRPr>
          </a:p>
          <a:p>
            <a:pPr lvl="4">
              <a:defRPr sz="1800">
                <a:solidFill>
                  <a:srgbClr val="000000"/>
                </a:solidFill>
              </a:defRPr>
            </a:pPr>
            <a:r>
              <a:rPr sz="2400">
                <a:solidFill>
                  <a:srgbClr val="EEEEEE"/>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Title Text</a:t>
            </a:r>
          </a:p>
        </p:txBody>
      </p:sp>
      <p:sp>
        <p:nvSpPr>
          <p:cNvPr id="25" name="Shape 2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endParaRPr sz="3400">
              <a:solidFill>
                <a:srgbClr val="EEEEEE"/>
              </a:solidFill>
            </a:endParaRPr>
          </a:p>
          <a:p>
            <a:pPr lvl="1">
              <a:defRPr sz="1800">
                <a:solidFill>
                  <a:srgbClr val="000000"/>
                </a:solidFill>
              </a:defRPr>
            </a:pPr>
            <a:r>
              <a:rPr sz="3400">
                <a:solidFill>
                  <a:srgbClr val="EEEEEE"/>
                </a:solidFill>
              </a:rPr>
              <a:t>Body Level Two</a:t>
            </a:r>
            <a:endParaRPr sz="3400">
              <a:solidFill>
                <a:srgbClr val="EEEEEE"/>
              </a:solidFill>
            </a:endParaRPr>
          </a:p>
          <a:p>
            <a:pPr lvl="2">
              <a:defRPr sz="1800">
                <a:solidFill>
                  <a:srgbClr val="000000"/>
                </a:solidFill>
              </a:defRPr>
            </a:pPr>
            <a:r>
              <a:rPr sz="3400">
                <a:solidFill>
                  <a:srgbClr val="EEEEEE"/>
                </a:solidFill>
              </a:rPr>
              <a:t>Body Level Three</a:t>
            </a:r>
            <a:endParaRPr sz="3400">
              <a:solidFill>
                <a:srgbClr val="EEEEEE"/>
              </a:solidFill>
            </a:endParaRPr>
          </a:p>
          <a:p>
            <a:pPr lvl="3">
              <a:defRPr sz="1800">
                <a:solidFill>
                  <a:srgbClr val="000000"/>
                </a:solidFill>
              </a:defRPr>
            </a:pPr>
            <a:r>
              <a:rPr sz="3400">
                <a:solidFill>
                  <a:srgbClr val="EEEEEE"/>
                </a:solidFill>
              </a:rPr>
              <a:t>Body Level Four</a:t>
            </a:r>
            <a:endParaRPr sz="3400">
              <a:solidFill>
                <a:srgbClr val="EEEEEE"/>
              </a:solidFill>
            </a:endParaRPr>
          </a:p>
          <a:p>
            <a:pPr lvl="4">
              <a:defRPr sz="1800">
                <a:solidFill>
                  <a:srgbClr val="000000"/>
                </a:solidFill>
              </a:defRPr>
            </a:pPr>
            <a:r>
              <a:rPr sz="3400">
                <a:solidFill>
                  <a:srgbClr val="EEEEEE"/>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Title Text</a:t>
            </a:r>
          </a:p>
        </p:txBody>
      </p:sp>
      <p:sp>
        <p:nvSpPr>
          <p:cNvPr id="28" name="Shape 28"/>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defRPr sz="1800">
                <a:solidFill>
                  <a:srgbClr val="000000"/>
                </a:solidFill>
              </a:defRPr>
            </a:pPr>
            <a:r>
              <a:rPr sz="2600">
                <a:solidFill>
                  <a:srgbClr val="EEEEEE"/>
                </a:solidFill>
              </a:rPr>
              <a:t>Body Level One</a:t>
            </a:r>
            <a:endParaRPr sz="2600">
              <a:solidFill>
                <a:srgbClr val="EEEEEE"/>
              </a:solidFill>
            </a:endParaRPr>
          </a:p>
          <a:p>
            <a:pPr lvl="1">
              <a:defRPr sz="1800">
                <a:solidFill>
                  <a:srgbClr val="000000"/>
                </a:solidFill>
              </a:defRPr>
            </a:pPr>
            <a:r>
              <a:rPr sz="2600">
                <a:solidFill>
                  <a:srgbClr val="EEEEEE"/>
                </a:solidFill>
              </a:rPr>
              <a:t>Body Level Two</a:t>
            </a:r>
            <a:endParaRPr sz="2600">
              <a:solidFill>
                <a:srgbClr val="EEEEEE"/>
              </a:solidFill>
            </a:endParaRPr>
          </a:p>
          <a:p>
            <a:pPr lvl="2">
              <a:defRPr sz="1800">
                <a:solidFill>
                  <a:srgbClr val="000000"/>
                </a:solidFill>
              </a:defRPr>
            </a:pPr>
            <a:r>
              <a:rPr sz="2600">
                <a:solidFill>
                  <a:srgbClr val="EEEEEE"/>
                </a:solidFill>
              </a:rPr>
              <a:t>Body Level Three</a:t>
            </a:r>
            <a:endParaRPr sz="2600">
              <a:solidFill>
                <a:srgbClr val="EEEEEE"/>
              </a:solidFill>
            </a:endParaRPr>
          </a:p>
          <a:p>
            <a:pPr lvl="3">
              <a:defRPr sz="1800">
                <a:solidFill>
                  <a:srgbClr val="000000"/>
                </a:solidFill>
              </a:defRPr>
            </a:pPr>
            <a:r>
              <a:rPr sz="2600">
                <a:solidFill>
                  <a:srgbClr val="EEEEEE"/>
                </a:solidFill>
              </a:rPr>
              <a:t>Body Level Four</a:t>
            </a:r>
            <a:endParaRPr sz="2600">
              <a:solidFill>
                <a:srgbClr val="EEEEEE"/>
              </a:solidFill>
            </a:endParaRPr>
          </a:p>
          <a:p>
            <a:pPr lvl="4">
              <a:defRPr sz="1800">
                <a:solidFill>
                  <a:srgbClr val="000000"/>
                </a:solidFill>
              </a:defRPr>
            </a:pPr>
            <a:r>
              <a:rPr sz="2600">
                <a:solidFill>
                  <a:srgbClr val="EEEEEE"/>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30" name="Shape 30"/>
          <p:cNvSpPr/>
          <p:nvPr>
            <p:ph type="body" idx="1"/>
          </p:nvPr>
        </p:nvSpPr>
        <p:spPr>
          <a:xfrm>
            <a:off x="12700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endParaRPr sz="3400">
              <a:solidFill>
                <a:srgbClr val="EEEEEE"/>
              </a:solidFill>
            </a:endParaRPr>
          </a:p>
          <a:p>
            <a:pPr lvl="1">
              <a:defRPr sz="1800">
                <a:solidFill>
                  <a:srgbClr val="000000"/>
                </a:solidFill>
              </a:defRPr>
            </a:pPr>
            <a:r>
              <a:rPr sz="3400">
                <a:solidFill>
                  <a:srgbClr val="EEEEEE"/>
                </a:solidFill>
              </a:rPr>
              <a:t>Body Level Two</a:t>
            </a:r>
            <a:endParaRPr sz="3400">
              <a:solidFill>
                <a:srgbClr val="EEEEEE"/>
              </a:solidFill>
            </a:endParaRPr>
          </a:p>
          <a:p>
            <a:pPr lvl="2">
              <a:defRPr sz="1800">
                <a:solidFill>
                  <a:srgbClr val="000000"/>
                </a:solidFill>
              </a:defRPr>
            </a:pPr>
            <a:r>
              <a:rPr sz="3400">
                <a:solidFill>
                  <a:srgbClr val="EEEEEE"/>
                </a:solidFill>
              </a:rPr>
              <a:t>Body Level Three</a:t>
            </a:r>
            <a:endParaRPr sz="3400">
              <a:solidFill>
                <a:srgbClr val="EEEEEE"/>
              </a:solidFill>
            </a:endParaRPr>
          </a:p>
          <a:p>
            <a:pPr lvl="3">
              <a:defRPr sz="1800">
                <a:solidFill>
                  <a:srgbClr val="000000"/>
                </a:solidFill>
              </a:defRPr>
            </a:pPr>
            <a:r>
              <a:rPr sz="3400">
                <a:solidFill>
                  <a:srgbClr val="EEEEEE"/>
                </a:solidFill>
              </a:rPr>
              <a:t>Body Level Four</a:t>
            </a:r>
            <a:endParaRPr sz="3400">
              <a:solidFill>
                <a:srgbClr val="EEEEEE"/>
              </a:solidFill>
            </a:endParaRPr>
          </a:p>
          <a:p>
            <a:pPr lvl="4">
              <a:defRPr sz="1800">
                <a:solidFill>
                  <a:srgbClr val="000000"/>
                </a:solidFill>
              </a:defRPr>
            </a:pPr>
            <a:r>
              <a:rPr sz="3400">
                <a:solidFill>
                  <a:srgbClr val="EEEEEE"/>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ti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
          <p:cNvPicPr/>
          <p:nvPr/>
        </p:nvPicPr>
        <p:blipFill>
          <a:blip r:embed="rId3">
            <a:extLst/>
          </a:blip>
          <a:stretch>
            <a:fillRect/>
          </a:stretch>
        </p:blipFill>
        <p:spPr>
          <a:xfrm>
            <a:off x="1060083" y="2732634"/>
            <a:ext cx="10908152" cy="71905"/>
          </a:xfrm>
          <a:prstGeom prst="rect">
            <a:avLst/>
          </a:prstGeom>
        </p:spPr>
      </p:pic>
      <p:sp>
        <p:nvSpPr>
          <p:cNvPr id="4" name="Shape 4"/>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b="0" spc="0" sz="1800">
                <a:solidFill>
                  <a:srgbClr val="000000"/>
                </a:solidFill>
              </a:defRPr>
            </a:pPr>
            <a:r>
              <a:rPr b="1" spc="-144" sz="4800">
                <a:solidFill>
                  <a:srgbClr val="EEEEEE"/>
                </a:solidFill>
              </a:rPr>
              <a:t>Title Text</a:t>
            </a:r>
          </a:p>
        </p:txBody>
      </p:sp>
      <p:sp>
        <p:nvSpPr>
          <p:cNvPr id="5" name="Shape 5"/>
          <p:cNvSpPr/>
          <p:nvPr>
            <p:ph type="body" idx="1"/>
          </p:nvPr>
        </p:nvSpPr>
        <p:spPr>
          <a:xfrm>
            <a:off x="1270000" y="32639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lvl="0">
              <a:defRPr sz="1800">
                <a:solidFill>
                  <a:srgbClr val="000000"/>
                </a:solidFill>
              </a:defRPr>
            </a:pPr>
            <a:r>
              <a:rPr sz="3400">
                <a:solidFill>
                  <a:srgbClr val="EEEEEE"/>
                </a:solidFill>
              </a:rPr>
              <a:t>Body Level One</a:t>
            </a:r>
            <a:endParaRPr sz="3400">
              <a:solidFill>
                <a:srgbClr val="EEEEEE"/>
              </a:solidFill>
            </a:endParaRPr>
          </a:p>
          <a:p>
            <a:pPr lvl="1">
              <a:defRPr sz="1800">
                <a:solidFill>
                  <a:srgbClr val="000000"/>
                </a:solidFill>
              </a:defRPr>
            </a:pPr>
            <a:r>
              <a:rPr sz="3400">
                <a:solidFill>
                  <a:srgbClr val="EEEEEE"/>
                </a:solidFill>
              </a:rPr>
              <a:t>Body Level Two</a:t>
            </a:r>
            <a:endParaRPr sz="3400">
              <a:solidFill>
                <a:srgbClr val="EEEEEE"/>
              </a:solidFill>
            </a:endParaRPr>
          </a:p>
          <a:p>
            <a:pPr lvl="2">
              <a:defRPr sz="1800">
                <a:solidFill>
                  <a:srgbClr val="000000"/>
                </a:solidFill>
              </a:defRPr>
            </a:pPr>
            <a:r>
              <a:rPr sz="3400">
                <a:solidFill>
                  <a:srgbClr val="EEEEEE"/>
                </a:solidFill>
              </a:rPr>
              <a:t>Body Level Three</a:t>
            </a:r>
            <a:endParaRPr sz="3400">
              <a:solidFill>
                <a:srgbClr val="EEEEEE"/>
              </a:solidFill>
            </a:endParaRPr>
          </a:p>
          <a:p>
            <a:pPr lvl="3">
              <a:defRPr sz="1800">
                <a:solidFill>
                  <a:srgbClr val="000000"/>
                </a:solidFill>
              </a:defRPr>
            </a:pPr>
            <a:r>
              <a:rPr sz="3400">
                <a:solidFill>
                  <a:srgbClr val="EEEEEE"/>
                </a:solidFill>
              </a:rPr>
              <a:t>Body Level Four</a:t>
            </a:r>
            <a:endParaRPr sz="3400">
              <a:solidFill>
                <a:srgbClr val="EEEEEE"/>
              </a:solidFill>
            </a:endParaRPr>
          </a:p>
          <a:p>
            <a:pPr lvl="4">
              <a:defRPr sz="1800">
                <a:solidFill>
                  <a:srgbClr val="000000"/>
                </a:solidFill>
              </a:defRPr>
            </a:pPr>
            <a:r>
              <a:rPr sz="3400">
                <a:solidFill>
                  <a:srgbClr val="EEEEEE"/>
                </a:solidFill>
              </a:rPr>
              <a:t>Body Level Five</a:t>
            </a:r>
          </a:p>
        </p:txBody>
      </p:sp>
    </p:spTree>
  </p:cSld>
  <p:clrMap bg1="dk1" tx1="lt1" bg2="dk2" tx2="lt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transition spd="med" advClick="1"/>
  <p:txStyles>
    <p:titleStyle>
      <a:lvl1pPr algn="ctr" defTabSz="584200">
        <a:defRPr b="1" spc="-144" sz="4800">
          <a:solidFill>
            <a:srgbClr val="EEEEEE"/>
          </a:solidFill>
          <a:latin typeface="+mn-lt"/>
          <a:ea typeface="+mn-ea"/>
          <a:cs typeface="+mn-cs"/>
          <a:sym typeface="Superclarendon"/>
        </a:defRPr>
      </a:lvl1pPr>
      <a:lvl2pPr indent="228600" algn="ctr" defTabSz="584200">
        <a:defRPr b="1" spc="-144" sz="4800">
          <a:solidFill>
            <a:srgbClr val="EEEEEE"/>
          </a:solidFill>
          <a:latin typeface="+mn-lt"/>
          <a:ea typeface="+mn-ea"/>
          <a:cs typeface="+mn-cs"/>
          <a:sym typeface="Superclarendon"/>
        </a:defRPr>
      </a:lvl2pPr>
      <a:lvl3pPr indent="457200" algn="ctr" defTabSz="584200">
        <a:defRPr b="1" spc="-144" sz="4800">
          <a:solidFill>
            <a:srgbClr val="EEEEEE"/>
          </a:solidFill>
          <a:latin typeface="+mn-lt"/>
          <a:ea typeface="+mn-ea"/>
          <a:cs typeface="+mn-cs"/>
          <a:sym typeface="Superclarendon"/>
        </a:defRPr>
      </a:lvl3pPr>
      <a:lvl4pPr indent="685800" algn="ctr" defTabSz="584200">
        <a:defRPr b="1" spc="-144" sz="4800">
          <a:solidFill>
            <a:srgbClr val="EEEEEE"/>
          </a:solidFill>
          <a:latin typeface="+mn-lt"/>
          <a:ea typeface="+mn-ea"/>
          <a:cs typeface="+mn-cs"/>
          <a:sym typeface="Superclarendon"/>
        </a:defRPr>
      </a:lvl4pPr>
      <a:lvl5pPr indent="914400" algn="ctr" defTabSz="584200">
        <a:defRPr b="1" spc="-144" sz="4800">
          <a:solidFill>
            <a:srgbClr val="EEEEEE"/>
          </a:solidFill>
          <a:latin typeface="+mn-lt"/>
          <a:ea typeface="+mn-ea"/>
          <a:cs typeface="+mn-cs"/>
          <a:sym typeface="Superclarendon"/>
        </a:defRPr>
      </a:lvl5pPr>
      <a:lvl6pPr indent="1143000" algn="ctr" defTabSz="584200">
        <a:defRPr b="1" spc="-144" sz="4800">
          <a:solidFill>
            <a:srgbClr val="EEEEEE"/>
          </a:solidFill>
          <a:latin typeface="+mn-lt"/>
          <a:ea typeface="+mn-ea"/>
          <a:cs typeface="+mn-cs"/>
          <a:sym typeface="Superclarendon"/>
        </a:defRPr>
      </a:lvl6pPr>
      <a:lvl7pPr indent="1371600" algn="ctr" defTabSz="584200">
        <a:defRPr b="1" spc="-144" sz="4800">
          <a:solidFill>
            <a:srgbClr val="EEEEEE"/>
          </a:solidFill>
          <a:latin typeface="+mn-lt"/>
          <a:ea typeface="+mn-ea"/>
          <a:cs typeface="+mn-cs"/>
          <a:sym typeface="Superclarendon"/>
        </a:defRPr>
      </a:lvl7pPr>
      <a:lvl8pPr indent="1600200" algn="ctr" defTabSz="584200">
        <a:defRPr b="1" spc="-144" sz="4800">
          <a:solidFill>
            <a:srgbClr val="EEEEEE"/>
          </a:solidFill>
          <a:latin typeface="+mn-lt"/>
          <a:ea typeface="+mn-ea"/>
          <a:cs typeface="+mn-cs"/>
          <a:sym typeface="Superclarendon"/>
        </a:defRPr>
      </a:lvl8pPr>
      <a:lvl9pPr indent="1828800" algn="ctr" defTabSz="584200">
        <a:defRPr b="1" spc="-144" sz="4800">
          <a:solidFill>
            <a:srgbClr val="EEEEEE"/>
          </a:solidFill>
          <a:latin typeface="+mn-lt"/>
          <a:ea typeface="+mn-ea"/>
          <a:cs typeface="+mn-cs"/>
          <a:sym typeface="Superclarendon"/>
        </a:defRPr>
      </a:lvl9pPr>
    </p:titleStyle>
    <p:bodyStyle>
      <a:lvl1pPr marL="6223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a:defRPr>
      </a:lvl1pPr>
      <a:lvl2pPr indent="228600" algn="ctr" defTabSz="584200">
        <a:defRPr b="1">
          <a:solidFill>
            <a:schemeClr val="tx1"/>
          </a:solidFill>
          <a:latin typeface="+mn-lt"/>
          <a:ea typeface="+mn-ea"/>
          <a:cs typeface="+mn-cs"/>
          <a:sym typeface="Superclarendon"/>
        </a:defRPr>
      </a:lvl2pPr>
      <a:lvl3pPr indent="457200" algn="ctr" defTabSz="584200">
        <a:defRPr b="1">
          <a:solidFill>
            <a:schemeClr val="tx1"/>
          </a:solidFill>
          <a:latin typeface="+mn-lt"/>
          <a:ea typeface="+mn-ea"/>
          <a:cs typeface="+mn-cs"/>
          <a:sym typeface="Superclarendon"/>
        </a:defRPr>
      </a:lvl3pPr>
      <a:lvl4pPr indent="685800" algn="ctr" defTabSz="584200">
        <a:defRPr b="1">
          <a:solidFill>
            <a:schemeClr val="tx1"/>
          </a:solidFill>
          <a:latin typeface="+mn-lt"/>
          <a:ea typeface="+mn-ea"/>
          <a:cs typeface="+mn-cs"/>
          <a:sym typeface="Superclarendon"/>
        </a:defRPr>
      </a:lvl4pPr>
      <a:lvl5pPr indent="914400" algn="ctr" defTabSz="584200">
        <a:defRPr b="1">
          <a:solidFill>
            <a:schemeClr val="tx1"/>
          </a:solidFill>
          <a:latin typeface="+mn-lt"/>
          <a:ea typeface="+mn-ea"/>
          <a:cs typeface="+mn-cs"/>
          <a:sym typeface="Superclarendon"/>
        </a:defRPr>
      </a:lvl5pPr>
      <a:lvl6pPr indent="1143000" algn="ctr" defTabSz="584200">
        <a:defRPr b="1">
          <a:solidFill>
            <a:schemeClr val="tx1"/>
          </a:solidFill>
          <a:latin typeface="+mn-lt"/>
          <a:ea typeface="+mn-ea"/>
          <a:cs typeface="+mn-cs"/>
          <a:sym typeface="Superclarendon"/>
        </a:defRPr>
      </a:lvl6pPr>
      <a:lvl7pPr indent="1371600" algn="ctr" defTabSz="584200">
        <a:defRPr b="1">
          <a:solidFill>
            <a:schemeClr val="tx1"/>
          </a:solidFill>
          <a:latin typeface="+mn-lt"/>
          <a:ea typeface="+mn-ea"/>
          <a:cs typeface="+mn-cs"/>
          <a:sym typeface="Superclarendon"/>
        </a:defRPr>
      </a:lvl7pPr>
      <a:lvl8pPr indent="1600200" algn="ctr" defTabSz="584200">
        <a:defRPr b="1">
          <a:solidFill>
            <a:schemeClr val="tx1"/>
          </a:solidFill>
          <a:latin typeface="+mn-lt"/>
          <a:ea typeface="+mn-ea"/>
          <a:cs typeface="+mn-cs"/>
          <a:sym typeface="Superclarendon"/>
        </a:defRPr>
      </a:lvl8pPr>
      <a:lvl9pPr indent="1828800" algn="ctr" defTabSz="584200">
        <a:defRPr b="1">
          <a:solidFill>
            <a:schemeClr val="tx1"/>
          </a:solidFill>
          <a:latin typeface="+mn-lt"/>
          <a:ea typeface="+mn-ea"/>
          <a:cs typeface="+mn-cs"/>
          <a:sym typeface="Superclarendo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10.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6.jpeg"/><Relationship Id="rId4" Type="http://schemas.openxmlformats.org/officeDocument/2006/relationships/image" Target="../media/image7.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1.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lvl1pPr defTabSz="560831">
              <a:defRPr spc="-122" sz="6144"/>
            </a:lvl1pPr>
          </a:lstStyle>
          <a:p>
            <a:pPr lvl="0">
              <a:defRPr b="0" spc="0" sz="1800">
                <a:solidFill>
                  <a:srgbClr val="000000"/>
                </a:solidFill>
              </a:defRPr>
            </a:pPr>
            <a:r>
              <a:rPr b="1" spc="-122" sz="6144">
                <a:solidFill>
                  <a:srgbClr val="EEEEEE"/>
                </a:solidFill>
              </a:rPr>
              <a:t>APUSH Review: Key Concept 8.1 (Period 8: 1945 - 1980)</a:t>
            </a:r>
          </a:p>
        </p:txBody>
      </p:sp>
      <p:sp>
        <p:nvSpPr>
          <p:cNvPr id="41" name="Shape 41"/>
          <p:cNvSpPr/>
          <p:nvPr>
            <p:ph type="body" idx="1"/>
          </p:nvPr>
        </p:nvSpPr>
        <p:spPr>
          <a:prstGeom prst="rect">
            <a:avLst/>
          </a:prstGeom>
        </p:spPr>
        <p:txBody>
          <a:bodyPr/>
          <a:lstStyle/>
          <a:p>
            <a:pPr lvl="0">
              <a:defRPr sz="1800">
                <a:solidFill>
                  <a:srgbClr val="000000"/>
                </a:solidFill>
              </a:defRPr>
            </a:pPr>
            <a:r>
              <a:rPr sz="2400">
                <a:solidFill>
                  <a:srgbClr val="EEEEEE"/>
                </a:solidFill>
              </a:rPr>
              <a:t>Everything You Need To Know About Key Concept 8.1 To Succeed In APUSH</a:t>
            </a:r>
          </a:p>
        </p:txBody>
      </p:sp>
      <p:sp>
        <p:nvSpPr>
          <p:cNvPr id="42" name="Shape 42"/>
          <p:cNvSpPr/>
          <p:nvPr/>
        </p:nvSpPr>
        <p:spPr>
          <a:xfrm>
            <a:off x="4425568" y="1416456"/>
            <a:ext cx="4153663" cy="6722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EEEEEE"/>
                </a:solidFill>
              </a:rPr>
              <a:t>Period 8: 1945 - 1980</a:t>
            </a:r>
          </a:p>
        </p:txBody>
      </p:sp>
      <p:sp>
        <p:nvSpPr>
          <p:cNvPr id="43" name="Shape 43"/>
          <p:cNvSpPr/>
          <p:nvPr/>
        </p:nvSpPr>
        <p:spPr>
          <a:xfrm>
            <a:off x="2779266" y="5778500"/>
            <a:ext cx="7446268" cy="299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000">
                <a:effectLst>
                  <a:outerShdw sx="100000" sy="100000" kx="0" ky="0" algn="b" rotWithShape="0" blurRad="25400" dist="25400" dir="2388334">
                    <a:srgbClr val="000000">
                      <a:alpha val="79310"/>
                    </a:srgbClr>
                  </a:outerShdw>
                </a:effectLst>
              </a:defRPr>
            </a:lvl1pPr>
          </a:lstStyle>
          <a:p>
            <a:pPr lvl="0">
              <a:defRPr sz="1800">
                <a:solidFill>
                  <a:srgbClr val="000000"/>
                </a:solidFill>
                <a:effectLst/>
              </a:defRPr>
            </a:pPr>
            <a:r>
              <a:rPr sz="3000">
                <a:solidFill>
                  <a:srgbClr val="EEEEEE"/>
                </a:solidFill>
                <a:effectLst>
                  <a:outerShdw sx="100000" sy="100000" kx="0" ky="0" algn="b" rotWithShape="0" blurRad="25400" dist="25400" dir="2388334">
                    <a:srgbClr val="000000">
                      <a:alpha val="79310"/>
                    </a:srgbClr>
                  </a:outerShdw>
                </a:effectLst>
              </a:rPr>
              <a:t>Shoutout time! Brandon and the rest of Mr. Matthews’ class, Mr. Gunkel in Alaska, Ms. Schouvieller’s class, and Mr. Peters’ class. Thank you all for your support!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III</a:t>
            </a:r>
          </a:p>
        </p:txBody>
      </p:sp>
      <p:sp>
        <p:nvSpPr>
          <p:cNvPr id="80" name="Shape 80"/>
          <p:cNvSpPr/>
          <p:nvPr>
            <p:ph type="body" idx="1"/>
          </p:nvPr>
        </p:nvSpPr>
        <p:spPr>
          <a:xfrm>
            <a:off x="1270000" y="2933672"/>
            <a:ext cx="10464800" cy="6045228"/>
          </a:xfrm>
          <a:prstGeom prst="rect">
            <a:avLst/>
          </a:prstGeom>
        </p:spPr>
        <p:txBody>
          <a:bodyPr/>
          <a:lstStyle/>
          <a:p>
            <a:pPr lvl="0" marL="522731" indent="-522731" defTabSz="490727">
              <a:spcBef>
                <a:spcPts val="3500"/>
              </a:spcBef>
              <a:buBlip>
                <a:blip r:embed="rId2"/>
              </a:buBlip>
              <a:defRPr sz="1800">
                <a:solidFill>
                  <a:srgbClr val="000000"/>
                </a:solidFill>
              </a:defRPr>
            </a:pPr>
            <a:r>
              <a:rPr sz="2856">
                <a:solidFill>
                  <a:srgbClr val="EEEEEE"/>
                </a:solidFill>
              </a:rPr>
              <a:t>B: Domestic opposition to wars:</a:t>
            </a:r>
            <a:endParaRPr sz="2856">
              <a:solidFill>
                <a:srgbClr val="EEEEEE"/>
              </a:solidFill>
            </a:endParaRPr>
          </a:p>
          <a:p>
            <a:pPr lvl="1" marL="1045463" indent="-522731" defTabSz="490727">
              <a:spcBef>
                <a:spcPts val="3500"/>
              </a:spcBef>
              <a:buBlip>
                <a:blip r:embed="rId2"/>
              </a:buBlip>
              <a:defRPr sz="1800">
                <a:solidFill>
                  <a:srgbClr val="000000"/>
                </a:solidFill>
              </a:defRPr>
            </a:pPr>
            <a:r>
              <a:rPr sz="2856">
                <a:solidFill>
                  <a:srgbClr val="EEEEEE"/>
                </a:solidFill>
              </a:rPr>
              <a:t>The Korean War produced only minor opposition</a:t>
            </a:r>
            <a:endParaRPr sz="2856">
              <a:solidFill>
                <a:srgbClr val="EEEEEE"/>
              </a:solidFill>
            </a:endParaRPr>
          </a:p>
          <a:p>
            <a:pPr lvl="1" marL="1045463" indent="-522731" defTabSz="490727">
              <a:spcBef>
                <a:spcPts val="3500"/>
              </a:spcBef>
              <a:buBlip>
                <a:blip r:embed="rId2"/>
              </a:buBlip>
              <a:defRPr sz="1800">
                <a:solidFill>
                  <a:srgbClr val="000000"/>
                </a:solidFill>
              </a:defRPr>
            </a:pPr>
            <a:r>
              <a:rPr sz="2856">
                <a:solidFill>
                  <a:srgbClr val="EEEEEE"/>
                </a:solidFill>
              </a:rPr>
              <a:t>Vietnam saw violent protests that increased as the war went on</a:t>
            </a:r>
            <a:endParaRPr sz="2856">
              <a:solidFill>
                <a:srgbClr val="EEEEEE"/>
              </a:solidFill>
            </a:endParaRPr>
          </a:p>
          <a:p>
            <a:pPr lvl="2" marL="1568195" indent="-522731" defTabSz="490727">
              <a:spcBef>
                <a:spcPts val="3500"/>
              </a:spcBef>
              <a:buBlip>
                <a:blip r:embed="rId2"/>
              </a:buBlip>
              <a:defRPr sz="1800">
                <a:solidFill>
                  <a:srgbClr val="000000"/>
                </a:solidFill>
              </a:defRPr>
            </a:pPr>
            <a:r>
              <a:rPr sz="2856">
                <a:solidFill>
                  <a:srgbClr val="EEEEEE"/>
                </a:solidFill>
              </a:rPr>
              <a:t>Especially after the Tet Offensive (January 1968)</a:t>
            </a:r>
            <a:endParaRPr sz="2856">
              <a:solidFill>
                <a:srgbClr val="EEEEEE"/>
              </a:solidFill>
            </a:endParaRPr>
          </a:p>
          <a:p>
            <a:pPr lvl="2" marL="1568195" indent="-522731" defTabSz="490727">
              <a:spcBef>
                <a:spcPts val="3500"/>
              </a:spcBef>
              <a:buBlip>
                <a:blip r:embed="rId2"/>
              </a:buBlip>
              <a:defRPr sz="1800">
                <a:solidFill>
                  <a:srgbClr val="000000"/>
                </a:solidFill>
              </a:defRPr>
            </a:pPr>
            <a:r>
              <a:rPr sz="2856">
                <a:solidFill>
                  <a:srgbClr val="EEEEEE"/>
                </a:solidFill>
              </a:rPr>
              <a:t>Students for a Democratic Society (SDS) - used violence as time went on to protest</a:t>
            </a:r>
            <a:endParaRPr sz="2856">
              <a:solidFill>
                <a:srgbClr val="EEEEEE"/>
              </a:solidFill>
            </a:endParaRPr>
          </a:p>
          <a:p>
            <a:pPr lvl="2" marL="1568195" indent="-522731" defTabSz="490727">
              <a:spcBef>
                <a:spcPts val="3500"/>
              </a:spcBef>
              <a:buBlip>
                <a:blip r:embed="rId2"/>
              </a:buBlip>
              <a:defRPr sz="1800">
                <a:solidFill>
                  <a:srgbClr val="000000"/>
                </a:solidFill>
              </a:defRPr>
            </a:pPr>
            <a:r>
              <a:rPr sz="2856">
                <a:solidFill>
                  <a:srgbClr val="EEEEEE"/>
                </a:solidFill>
              </a:rPr>
              <a:t>Kent-State Protests (May, 1970) - reaction to Cambodia Bombings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III</a:t>
            </a:r>
          </a:p>
        </p:txBody>
      </p:sp>
      <p:sp>
        <p:nvSpPr>
          <p:cNvPr id="83" name="Shape 83"/>
          <p:cNvSpPr/>
          <p:nvPr>
            <p:ph type="body" idx="1"/>
          </p:nvPr>
        </p:nvSpPr>
        <p:spPr>
          <a:xfrm>
            <a:off x="1270000" y="2933672"/>
            <a:ext cx="10464800" cy="6045228"/>
          </a:xfrm>
          <a:prstGeom prst="rect">
            <a:avLst/>
          </a:prstGeom>
        </p:spPr>
        <p:txBody>
          <a:bodyPr/>
          <a:lstStyle/>
          <a:p>
            <a:pPr lvl="0" marL="504062" indent="-504062" defTabSz="473201">
              <a:spcBef>
                <a:spcPts val="3400"/>
              </a:spcBef>
              <a:buBlip>
                <a:blip r:embed="rId2"/>
              </a:buBlip>
              <a:defRPr sz="1800">
                <a:solidFill>
                  <a:srgbClr val="000000"/>
                </a:solidFill>
              </a:defRPr>
            </a:pPr>
            <a:r>
              <a:rPr sz="2754">
                <a:solidFill>
                  <a:srgbClr val="EEEEEE"/>
                </a:solidFill>
              </a:rPr>
              <a:t>C: Americans began to debate:</a:t>
            </a:r>
            <a:endParaRPr sz="2754">
              <a:solidFill>
                <a:srgbClr val="EEEEEE"/>
              </a:solidFill>
            </a:endParaRPr>
          </a:p>
          <a:p>
            <a:pPr lvl="1" marL="1008125" indent="-504062" defTabSz="473201">
              <a:spcBef>
                <a:spcPts val="3400"/>
              </a:spcBef>
              <a:buBlip>
                <a:blip r:embed="rId2"/>
              </a:buBlip>
              <a:defRPr sz="1800">
                <a:solidFill>
                  <a:srgbClr val="000000"/>
                </a:solidFill>
              </a:defRPr>
            </a:pPr>
            <a:r>
              <a:rPr sz="2754">
                <a:solidFill>
                  <a:srgbClr val="EEEEEE"/>
                </a:solidFill>
              </a:rPr>
              <a:t>The merits of a large nuclear arsenal</a:t>
            </a:r>
            <a:endParaRPr sz="2754">
              <a:solidFill>
                <a:srgbClr val="EEEEEE"/>
              </a:solidFill>
            </a:endParaRPr>
          </a:p>
          <a:p>
            <a:pPr lvl="1" marL="1008125" indent="-504062" defTabSz="473201">
              <a:spcBef>
                <a:spcPts val="3400"/>
              </a:spcBef>
              <a:buBlip>
                <a:blip r:embed="rId2"/>
              </a:buBlip>
              <a:defRPr sz="1800">
                <a:solidFill>
                  <a:srgbClr val="000000"/>
                </a:solidFill>
              </a:defRPr>
            </a:pPr>
            <a:r>
              <a:rPr sz="2754">
                <a:solidFill>
                  <a:srgbClr val="EEEEEE"/>
                </a:solidFill>
              </a:rPr>
              <a:t>The “military-industrial complex”</a:t>
            </a:r>
            <a:endParaRPr sz="2754">
              <a:solidFill>
                <a:srgbClr val="EEEEEE"/>
              </a:solidFill>
            </a:endParaRPr>
          </a:p>
          <a:p>
            <a:pPr lvl="2" marL="1512188" indent="-504062" defTabSz="473201">
              <a:spcBef>
                <a:spcPts val="3400"/>
              </a:spcBef>
              <a:buBlip>
                <a:blip r:embed="rId2"/>
              </a:buBlip>
              <a:defRPr sz="1800">
                <a:solidFill>
                  <a:srgbClr val="000000"/>
                </a:solidFill>
              </a:defRPr>
            </a:pPr>
            <a:r>
              <a:rPr sz="2754">
                <a:solidFill>
                  <a:srgbClr val="EEEEEE"/>
                </a:solidFill>
              </a:rPr>
              <a:t>Buildup of military and industries throughout the US</a:t>
            </a:r>
            <a:endParaRPr sz="2754">
              <a:solidFill>
                <a:srgbClr val="EEEEEE"/>
              </a:solidFill>
            </a:endParaRPr>
          </a:p>
          <a:p>
            <a:pPr lvl="2" marL="1512188" indent="-504062" defTabSz="473201">
              <a:spcBef>
                <a:spcPts val="3400"/>
              </a:spcBef>
              <a:buBlip>
                <a:blip r:embed="rId2"/>
              </a:buBlip>
              <a:defRPr sz="1800">
                <a:solidFill>
                  <a:srgbClr val="000000"/>
                </a:solidFill>
              </a:defRPr>
            </a:pPr>
            <a:r>
              <a:rPr sz="2754">
                <a:solidFill>
                  <a:srgbClr val="EEEEEE"/>
                </a:solidFill>
              </a:rPr>
              <a:t>Eisenhower warned of this in his farewell address </a:t>
            </a:r>
            <a:endParaRPr sz="2754">
              <a:solidFill>
                <a:srgbClr val="EEEEEE"/>
              </a:solidFill>
            </a:endParaRPr>
          </a:p>
          <a:p>
            <a:pPr lvl="1" marL="1008125" indent="-504062" defTabSz="473201">
              <a:spcBef>
                <a:spcPts val="3400"/>
              </a:spcBef>
              <a:buBlip>
                <a:blip r:embed="rId2"/>
              </a:buBlip>
              <a:defRPr sz="1800">
                <a:solidFill>
                  <a:srgbClr val="000000"/>
                </a:solidFill>
              </a:defRPr>
            </a:pPr>
            <a:r>
              <a:rPr sz="2754">
                <a:solidFill>
                  <a:srgbClr val="EEEEEE"/>
                </a:solidFill>
              </a:rPr>
              <a:t>Power of executive branch in foreign and military policy</a:t>
            </a:r>
            <a:endParaRPr sz="2754">
              <a:solidFill>
                <a:srgbClr val="EEEEEE"/>
              </a:solidFill>
            </a:endParaRPr>
          </a:p>
          <a:p>
            <a:pPr lvl="2" marL="1512188" indent="-504062" defTabSz="473201">
              <a:spcBef>
                <a:spcPts val="3400"/>
              </a:spcBef>
              <a:buBlip>
                <a:blip r:embed="rId2"/>
              </a:buBlip>
              <a:defRPr sz="1800">
                <a:solidFill>
                  <a:srgbClr val="000000"/>
                </a:solidFill>
              </a:defRPr>
            </a:pPr>
            <a:r>
              <a:rPr sz="2754">
                <a:solidFill>
                  <a:srgbClr val="EEEEEE"/>
                </a:solidFill>
              </a:rPr>
              <a:t>Congress reversed the Gulf of Tonkin Resolution with the War Powers Act</a:t>
            </a:r>
          </a:p>
        </p:txBody>
      </p:sp>
      <p:pic>
        <p:nvPicPr>
          <p:cNvPr id="84" name="Eisenhower_in_the_Oval_Office.jpg"/>
          <p:cNvPicPr/>
          <p:nvPr/>
        </p:nvPicPr>
        <p:blipFill>
          <a:blip r:embed="rId3">
            <a:extLst/>
          </a:blip>
          <a:stretch>
            <a:fillRect/>
          </a:stretch>
        </p:blipFill>
        <p:spPr>
          <a:xfrm>
            <a:off x="7404100" y="577850"/>
            <a:ext cx="3771900" cy="47625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3">
                                            <p:txEl>
                                              <p:pRg st="4" end="4"/>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2" fill="hold">
                                  <p:stCondLst>
                                    <p:cond delay="0"/>
                                  </p:stCondLst>
                                  <p:iterate type="el" backwards="0">
                                    <p:tmAbs val="0"/>
                                  </p:iterate>
                                  <p:childTnLst>
                                    <p:set>
                                      <p:cBhvr>
                                        <p:cTn id="27" fill="hold"/>
                                        <p:tgtEl>
                                          <p:spTgt spid="8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8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83">
                                            <p:txEl>
                                              <p:pRg st="6" end="6"/>
                                            </p:txEl>
                                          </p:spTgt>
                                        </p:tgtEl>
                                        <p:attrNameLst>
                                          <p:attrName>style.visibility</p:attrName>
                                        </p:attrNameLst>
                                      </p:cBhvr>
                                      <p:to>
                                        <p:strVal val="visible"/>
                                      </p:to>
                                    </p:set>
                                  </p:childTnLst>
                                </p:cTn>
                              </p:par>
                            </p:childTnLst>
                          </p:cTn>
                        </p:par>
                        <p:par>
                          <p:cTn id="36" fill="hold">
                            <p:stCondLst>
                              <p:cond delay="0"/>
                            </p:stCondLst>
                            <p:childTnLst>
                              <p:par>
                                <p:cTn id="37" nodeType="afterEffect" presetClass="exit" presetSubtype="0" presetID="1" grpId="3" fill="hold">
                                  <p:stCondLst>
                                    <p:cond delay="0"/>
                                  </p:stCondLst>
                                  <p:iterate type="el" backwards="0">
                                    <p:tmAbs val="0"/>
                                  </p:iterate>
                                  <p:childTnLst>
                                    <p:set>
                                      <p:cBhvr>
                                        <p:cTn id="38"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 grpId="1"/>
      <p:bldP build="whole" bldLvl="1" animBg="1" rev="0" advAuto="0" spid="84" grpId="2"/>
      <p:bldP build="whole" bldLvl="1" animBg="1" rev="0" advAuto="0" spid="84"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Test Tips</a:t>
            </a:r>
          </a:p>
        </p:txBody>
      </p:sp>
      <p:sp>
        <p:nvSpPr>
          <p:cNvPr id="87" name="Shape 87"/>
          <p:cNvSpPr/>
          <p:nvPr>
            <p:ph type="body" idx="1"/>
          </p:nvPr>
        </p:nvSpPr>
        <p:spPr>
          <a:xfrm>
            <a:off x="1270000" y="2933672"/>
            <a:ext cx="10464800" cy="6045228"/>
          </a:xfrm>
          <a:prstGeom prst="rect">
            <a:avLst/>
          </a:prstGeom>
        </p:spPr>
        <p:txBody>
          <a:bodyPr/>
          <a:lstStyle/>
          <a:p>
            <a:pPr lvl="0" marL="460502" indent="-460502" defTabSz="432308">
              <a:spcBef>
                <a:spcPts val="3100"/>
              </a:spcBef>
              <a:buBlip>
                <a:blip r:embed="rId2"/>
              </a:buBlip>
              <a:defRPr sz="1800">
                <a:solidFill>
                  <a:srgbClr val="000000"/>
                </a:solidFill>
              </a:defRPr>
            </a:pPr>
            <a:r>
              <a:rPr sz="2516">
                <a:solidFill>
                  <a:srgbClr val="EEEEEE"/>
                </a:solidFill>
              </a:rPr>
              <a:t>Multiple-Choice and Short Answer:</a:t>
            </a:r>
            <a:endParaRPr sz="2516">
              <a:solidFill>
                <a:srgbClr val="EEEEEE"/>
              </a:solidFill>
            </a:endParaRPr>
          </a:p>
          <a:p>
            <a:pPr lvl="1" marL="921004" indent="-460502" defTabSz="432308">
              <a:spcBef>
                <a:spcPts val="3100"/>
              </a:spcBef>
              <a:buBlip>
                <a:blip r:embed="rId2"/>
              </a:buBlip>
              <a:defRPr sz="1800">
                <a:solidFill>
                  <a:srgbClr val="000000"/>
                </a:solidFill>
              </a:defRPr>
            </a:pPr>
            <a:r>
              <a:rPr sz="2516">
                <a:solidFill>
                  <a:srgbClr val="EEEEEE"/>
                </a:solidFill>
              </a:rPr>
              <a:t>Ways the US sought to “contain” communism - </a:t>
            </a:r>
            <a:endParaRPr sz="2516">
              <a:solidFill>
                <a:srgbClr val="EEEEEE"/>
              </a:solidFill>
            </a:endParaRPr>
          </a:p>
          <a:p>
            <a:pPr lvl="2" marL="1381505" indent="-460502" defTabSz="432308">
              <a:spcBef>
                <a:spcPts val="3100"/>
              </a:spcBef>
              <a:buBlip>
                <a:blip r:embed="rId2"/>
              </a:buBlip>
              <a:defRPr sz="1800">
                <a:solidFill>
                  <a:srgbClr val="000000"/>
                </a:solidFill>
              </a:defRPr>
            </a:pPr>
            <a:r>
              <a:rPr sz="2516">
                <a:solidFill>
                  <a:srgbClr val="EEEEEE"/>
                </a:solidFill>
              </a:rPr>
              <a:t>Korea and Vietnam; Marshall Plan and Truman Doctrine</a:t>
            </a:r>
            <a:endParaRPr sz="2516">
              <a:solidFill>
                <a:srgbClr val="EEEEEE"/>
              </a:solidFill>
            </a:endParaRPr>
          </a:p>
          <a:p>
            <a:pPr lvl="1" marL="921004" indent="-460502" defTabSz="432308">
              <a:spcBef>
                <a:spcPts val="3100"/>
              </a:spcBef>
              <a:buBlip>
                <a:blip r:embed="rId2"/>
              </a:buBlip>
              <a:defRPr sz="1800">
                <a:solidFill>
                  <a:srgbClr val="000000"/>
                </a:solidFill>
              </a:defRPr>
            </a:pPr>
            <a:r>
              <a:rPr sz="2516">
                <a:solidFill>
                  <a:srgbClr val="EEEEEE"/>
                </a:solidFill>
              </a:rPr>
              <a:t>Detente</a:t>
            </a:r>
            <a:endParaRPr sz="2516">
              <a:solidFill>
                <a:srgbClr val="EEEEEE"/>
              </a:solidFill>
            </a:endParaRPr>
          </a:p>
          <a:p>
            <a:pPr lvl="1" marL="921004" indent="-460502" defTabSz="432308">
              <a:spcBef>
                <a:spcPts val="3100"/>
              </a:spcBef>
              <a:buBlip>
                <a:blip r:embed="rId2"/>
              </a:buBlip>
              <a:defRPr sz="1800">
                <a:solidFill>
                  <a:srgbClr val="000000"/>
                </a:solidFill>
              </a:defRPr>
            </a:pPr>
            <a:r>
              <a:rPr sz="2516">
                <a:solidFill>
                  <a:srgbClr val="EEEEEE"/>
                </a:solidFill>
              </a:rPr>
              <a:t>Military industrial complex</a:t>
            </a:r>
            <a:endParaRPr sz="2516">
              <a:solidFill>
                <a:srgbClr val="EEEEEE"/>
              </a:solidFill>
            </a:endParaRPr>
          </a:p>
          <a:p>
            <a:pPr lvl="0" marL="460502" indent="-460502" defTabSz="432308">
              <a:spcBef>
                <a:spcPts val="3100"/>
              </a:spcBef>
              <a:buBlip>
                <a:blip r:embed="rId2"/>
              </a:buBlip>
              <a:defRPr sz="1800">
                <a:solidFill>
                  <a:srgbClr val="000000"/>
                </a:solidFill>
              </a:defRPr>
            </a:pPr>
            <a:r>
              <a:rPr sz="2516">
                <a:solidFill>
                  <a:srgbClr val="EEEEEE"/>
                </a:solidFill>
              </a:rPr>
              <a:t>Essay Questions:</a:t>
            </a:r>
            <a:endParaRPr sz="2516">
              <a:solidFill>
                <a:srgbClr val="EEEEEE"/>
              </a:solidFill>
            </a:endParaRPr>
          </a:p>
          <a:p>
            <a:pPr lvl="1" marL="921004" indent="-460502" defTabSz="432308">
              <a:spcBef>
                <a:spcPts val="3100"/>
              </a:spcBef>
              <a:buBlip>
                <a:blip r:embed="rId2"/>
              </a:buBlip>
              <a:defRPr sz="1800">
                <a:solidFill>
                  <a:srgbClr val="000000"/>
                </a:solidFill>
              </a:defRPr>
            </a:pPr>
            <a:r>
              <a:rPr sz="2516">
                <a:solidFill>
                  <a:srgbClr val="EEEEEE"/>
                </a:solidFill>
              </a:rPr>
              <a:t>Change and Continuity post WWII</a:t>
            </a:r>
            <a:endParaRPr sz="2516">
              <a:solidFill>
                <a:srgbClr val="EEEEEE"/>
              </a:solidFill>
            </a:endParaRPr>
          </a:p>
          <a:p>
            <a:pPr lvl="1" marL="921004" indent="-460502" defTabSz="432308">
              <a:spcBef>
                <a:spcPts val="3100"/>
              </a:spcBef>
              <a:buBlip>
                <a:blip r:embed="rId2"/>
              </a:buBlip>
              <a:defRPr sz="1800">
                <a:solidFill>
                  <a:srgbClr val="000000"/>
                </a:solidFill>
              </a:defRPr>
            </a:pPr>
            <a:r>
              <a:rPr sz="2516">
                <a:solidFill>
                  <a:srgbClr val="EEEEEE"/>
                </a:solidFill>
              </a:rPr>
              <a:t>Comparing and contrasting post-WWI with post-WWII</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See You Back Here For 8.2!</a:t>
            </a:r>
          </a:p>
        </p:txBody>
      </p:sp>
      <p:sp>
        <p:nvSpPr>
          <p:cNvPr id="90" name="Shape 90"/>
          <p:cNvSpPr/>
          <p:nvPr>
            <p:ph type="body" idx="1"/>
          </p:nvPr>
        </p:nvSpPr>
        <p:spPr>
          <a:xfrm>
            <a:off x="1295400" y="3340100"/>
            <a:ext cx="4826000" cy="5384800"/>
          </a:xfrm>
          <a:prstGeom prst="rect">
            <a:avLst/>
          </a:prstGeom>
        </p:spPr>
        <p:txBody>
          <a:bodyPr/>
          <a:lstStyle/>
          <a:p>
            <a:pPr lvl="0">
              <a:buBlip>
                <a:blip r:embed="rId2"/>
              </a:buBlip>
              <a:defRPr sz="1800">
                <a:solidFill>
                  <a:srgbClr val="000000"/>
                </a:solidFill>
              </a:defRPr>
            </a:pPr>
            <a:r>
              <a:rPr sz="2600">
                <a:solidFill>
                  <a:srgbClr val="EEEEEE"/>
                </a:solidFill>
              </a:rPr>
              <a:t>Thanks for watching</a:t>
            </a:r>
            <a:endParaRPr sz="2600">
              <a:solidFill>
                <a:srgbClr val="EEEEEE"/>
              </a:solidFill>
            </a:endParaRPr>
          </a:p>
          <a:p>
            <a:pPr lvl="0">
              <a:buBlip>
                <a:blip r:embed="rId2"/>
              </a:buBlip>
              <a:defRPr sz="1800">
                <a:solidFill>
                  <a:srgbClr val="000000"/>
                </a:solidFill>
              </a:defRPr>
            </a:pPr>
            <a:r>
              <a:rPr sz="2600">
                <a:solidFill>
                  <a:srgbClr val="EEEEEE"/>
                </a:solidFill>
              </a:rPr>
              <a:t>Subscribe and Share</a:t>
            </a:r>
            <a:endParaRPr sz="2600">
              <a:solidFill>
                <a:srgbClr val="EEEEEE"/>
              </a:solidFill>
            </a:endParaRPr>
          </a:p>
          <a:p>
            <a:pPr lvl="0">
              <a:buBlip>
                <a:blip r:embed="rId2"/>
              </a:buBlip>
              <a:defRPr sz="1800">
                <a:solidFill>
                  <a:srgbClr val="000000"/>
                </a:solidFill>
              </a:defRPr>
            </a:pPr>
            <a:r>
              <a:rPr sz="2600">
                <a:solidFill>
                  <a:srgbClr val="EEEEEE"/>
                </a:solidFill>
              </a:rPr>
              <a:t>Best of luck</a:t>
            </a:r>
            <a:endParaRPr sz="2600">
              <a:solidFill>
                <a:srgbClr val="EEEEEE"/>
              </a:solidFill>
            </a:endParaRPr>
          </a:p>
          <a:p>
            <a:pPr lvl="0">
              <a:buBlip>
                <a:blip r:embed="rId2"/>
              </a:buBlip>
              <a:defRPr sz="1800">
                <a:solidFill>
                  <a:srgbClr val="000000"/>
                </a:solidFill>
              </a:defRPr>
            </a:pPr>
            <a:r>
              <a:rPr sz="2600">
                <a:solidFill>
                  <a:srgbClr val="EEEEEE"/>
                </a:solidFill>
              </a:rPr>
              <a:t>Good luck in May!</a:t>
            </a:r>
          </a:p>
        </p:txBody>
      </p:sp>
      <p:pic>
        <p:nvPicPr>
          <p:cNvPr id="91" name="1936_Thurgood_Marshall_NAACP.jpg"/>
          <p:cNvPicPr/>
          <p:nvPr/>
        </p:nvPicPr>
        <p:blipFill>
          <a:blip r:embed="rId3">
            <a:extLst/>
          </a:blip>
          <a:stretch>
            <a:fillRect/>
          </a:stretch>
        </p:blipFill>
        <p:spPr>
          <a:xfrm>
            <a:off x="7721600" y="3397250"/>
            <a:ext cx="3529215" cy="52705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a:t>
            </a:r>
          </a:p>
        </p:txBody>
      </p:sp>
      <p:sp>
        <p:nvSpPr>
          <p:cNvPr id="46" name="Shape 46"/>
          <p:cNvSpPr/>
          <p:nvPr>
            <p:ph type="body" idx="1"/>
          </p:nvPr>
        </p:nvSpPr>
        <p:spPr>
          <a:prstGeom prst="rect">
            <a:avLst/>
          </a:prstGeom>
        </p:spPr>
        <p:txBody>
          <a:bodyPr/>
          <a:lstStyle/>
          <a:p>
            <a:pPr lvl="0" marL="441832" indent="-441832" defTabSz="414781">
              <a:spcBef>
                <a:spcPts val="2900"/>
              </a:spcBef>
              <a:buBlip>
                <a:blip r:embed="rId2"/>
              </a:buBlip>
              <a:defRPr sz="1800">
                <a:solidFill>
                  <a:srgbClr val="000000"/>
                </a:solidFill>
              </a:defRPr>
            </a:pPr>
            <a:r>
              <a:rPr sz="2414">
                <a:solidFill>
                  <a:srgbClr val="EEEEEE"/>
                </a:solidFill>
              </a:rPr>
              <a:t>“The United States responded to an uncertain and unstable postwar world by asserting and attempting to defend a position of global leadership, with far-reaching domestic and international consequences.”</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Page 72</a:t>
            </a:r>
            <a:endParaRPr sz="2414">
              <a:solidFill>
                <a:srgbClr val="EEEEEE"/>
              </a:solidFill>
            </a:endParaRPr>
          </a:p>
          <a:p>
            <a:pPr lvl="0" marL="441832" indent="-441832" defTabSz="414781">
              <a:spcBef>
                <a:spcPts val="2900"/>
              </a:spcBef>
              <a:buBlip>
                <a:blip r:embed="rId2"/>
              </a:buBlip>
              <a:defRPr sz="1800">
                <a:solidFill>
                  <a:srgbClr val="000000"/>
                </a:solidFill>
              </a:defRPr>
            </a:pPr>
            <a:r>
              <a:rPr sz="2414">
                <a:solidFill>
                  <a:srgbClr val="EEEEEE"/>
                </a:solidFill>
              </a:rPr>
              <a:t>Big Idea Questions:</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What were different ways the US sought to “contain” communism, both domestically and abroad?</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How did independence movements throughout the world affect the Cold War?</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How did the Vietnam War impact domestic life?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1" fill="hold">
                                  <p:stCondLst>
                                    <p:cond delay="0"/>
                                  </p:stCondLst>
                                  <p:iterate type="el" backwards="0">
                                    <p:tmAbs val="0"/>
                                  </p:iterate>
                                  <p:childTnLst>
                                    <p:set>
                                      <p:cBhvr>
                                        <p:cTn id="18" fill="hold"/>
                                        <p:tgtEl>
                                          <p:spTgt spid="4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a:t>
            </a:r>
          </a:p>
        </p:txBody>
      </p:sp>
      <p:sp>
        <p:nvSpPr>
          <p:cNvPr id="49" name="Shape 49"/>
          <p:cNvSpPr/>
          <p:nvPr>
            <p:ph type="body" idx="1"/>
          </p:nvPr>
        </p:nvSpPr>
        <p:spPr>
          <a:xfrm>
            <a:off x="1270000" y="2933672"/>
            <a:ext cx="10464800" cy="6045228"/>
          </a:xfrm>
          <a:prstGeom prst="rect">
            <a:avLst/>
          </a:prstGeom>
        </p:spPr>
        <p:txBody>
          <a:bodyPr/>
          <a:lstStyle/>
          <a:p>
            <a:pPr lvl="0" marL="385826" indent="-385826" defTabSz="362204">
              <a:spcBef>
                <a:spcPts val="2600"/>
              </a:spcBef>
              <a:buBlip>
                <a:blip r:embed="rId2"/>
              </a:buBlip>
              <a:defRPr sz="1800">
                <a:solidFill>
                  <a:srgbClr val="000000"/>
                </a:solidFill>
              </a:defRPr>
            </a:pPr>
            <a:r>
              <a:rPr sz="2108">
                <a:solidFill>
                  <a:srgbClr val="EEEEEE"/>
                </a:solidFill>
              </a:rPr>
              <a:t>“After World War II, the United States sought to stem the growth of Communist military power and ideological influence, create a stable global economy, and build an international security system.”</a:t>
            </a:r>
            <a:endParaRPr sz="2108">
              <a:solidFill>
                <a:srgbClr val="EEEEEE"/>
              </a:solidFill>
            </a:endParaRPr>
          </a:p>
          <a:p>
            <a:pPr lvl="1" marL="771652" indent="-385826" defTabSz="362204">
              <a:spcBef>
                <a:spcPts val="2600"/>
              </a:spcBef>
              <a:buBlip>
                <a:blip r:embed="rId2"/>
              </a:buBlip>
              <a:defRPr sz="1800">
                <a:solidFill>
                  <a:srgbClr val="000000"/>
                </a:solidFill>
              </a:defRPr>
            </a:pPr>
            <a:r>
              <a:rPr sz="2108">
                <a:solidFill>
                  <a:srgbClr val="EEEEEE"/>
                </a:solidFill>
              </a:rPr>
              <a:t>Page 71</a:t>
            </a:r>
            <a:endParaRPr sz="2108">
              <a:solidFill>
                <a:srgbClr val="EEEEEE"/>
              </a:solidFill>
            </a:endParaRPr>
          </a:p>
          <a:p>
            <a:pPr lvl="0" marL="385826" indent="-385826" defTabSz="362204">
              <a:spcBef>
                <a:spcPts val="2600"/>
              </a:spcBef>
              <a:buBlip>
                <a:blip r:embed="rId2"/>
              </a:buBlip>
              <a:defRPr sz="1800">
                <a:solidFill>
                  <a:srgbClr val="000000"/>
                </a:solidFill>
              </a:defRPr>
            </a:pPr>
            <a:r>
              <a:rPr sz="2108">
                <a:solidFill>
                  <a:srgbClr val="EEEEEE"/>
                </a:solidFill>
              </a:rPr>
              <a:t>A: US foreign policy was based on:</a:t>
            </a:r>
            <a:endParaRPr sz="2108">
              <a:solidFill>
                <a:srgbClr val="EEEEEE"/>
              </a:solidFill>
            </a:endParaRPr>
          </a:p>
          <a:p>
            <a:pPr lvl="1" marL="771652" indent="-385826" defTabSz="362204">
              <a:spcBef>
                <a:spcPts val="2600"/>
              </a:spcBef>
              <a:buBlip>
                <a:blip r:embed="rId2"/>
              </a:buBlip>
              <a:defRPr sz="1800">
                <a:solidFill>
                  <a:srgbClr val="000000"/>
                </a:solidFill>
              </a:defRPr>
            </a:pPr>
            <a:r>
              <a:rPr sz="2108">
                <a:solidFill>
                  <a:srgbClr val="EEEEEE"/>
                </a:solidFill>
              </a:rPr>
              <a:t>Collective Security:</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North Atlantic Treaty Organization (NATO) - an attack on one country was an attack on all </a:t>
            </a:r>
            <a:endParaRPr sz="2108">
              <a:solidFill>
                <a:srgbClr val="EEEEEE"/>
              </a:solidFill>
            </a:endParaRPr>
          </a:p>
          <a:p>
            <a:pPr lvl="1" marL="771652" indent="-385826" defTabSz="362204">
              <a:spcBef>
                <a:spcPts val="2600"/>
              </a:spcBef>
              <a:buBlip>
                <a:blip r:embed="rId2"/>
              </a:buBlip>
              <a:defRPr sz="1800">
                <a:solidFill>
                  <a:srgbClr val="000000"/>
                </a:solidFill>
              </a:defRPr>
            </a:pPr>
            <a:r>
              <a:rPr sz="2108">
                <a:solidFill>
                  <a:srgbClr val="EEEEEE"/>
                </a:solidFill>
              </a:rPr>
              <a:t>Multilateral economic framework that bolstered non-Communist nations:</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Marshall Plan - provided billions of $ to Europe to rebuild war-torn countries</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Truman Doctrine - $400 million in military aid to Greece and Turkey</a:t>
            </a:r>
          </a:p>
        </p:txBody>
      </p:sp>
      <p:pic>
        <p:nvPicPr>
          <p:cNvPr id="50" name="Flag_of_NATO.png"/>
          <p:cNvPicPr/>
          <p:nvPr/>
        </p:nvPicPr>
        <p:blipFill>
          <a:blip r:embed="rId3">
            <a:extLst/>
          </a:blip>
          <a:stretch>
            <a:fillRect/>
          </a:stretch>
        </p:blipFill>
        <p:spPr>
          <a:xfrm>
            <a:off x="7170332" y="3672330"/>
            <a:ext cx="3211918" cy="2408940"/>
          </a:xfrm>
          <a:prstGeom prst="rect">
            <a:avLst/>
          </a:prstGeom>
          <a:ln w="12700">
            <a:miter lim="400000"/>
          </a:ln>
        </p:spPr>
      </p:pic>
      <p:pic>
        <p:nvPicPr>
          <p:cNvPr id="51" name="Marshall_Plan_poster.jpg"/>
          <p:cNvPicPr/>
          <p:nvPr/>
        </p:nvPicPr>
        <p:blipFill>
          <a:blip r:embed="rId4">
            <a:extLst/>
          </a:blip>
          <a:stretch>
            <a:fillRect/>
          </a:stretch>
        </p:blipFill>
        <p:spPr>
          <a:xfrm>
            <a:off x="1968500" y="533400"/>
            <a:ext cx="4686300" cy="64516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49">
                                            <p:txEl>
                                              <p:pRg st="4" end="4"/>
                                            </p:txEl>
                                          </p:spTgt>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 grpId="2" fill="hold">
                                  <p:stCondLst>
                                    <p:cond delay="0"/>
                                  </p:stCondLst>
                                  <p:iterate type="el" backwards="0">
                                    <p:tmAbs val="0"/>
                                  </p:iterate>
                                  <p:childTnLst>
                                    <p:set>
                                      <p:cBhvr>
                                        <p:cTn id="17" fill="hold"/>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1" fill="hold">
                                  <p:stCondLst>
                                    <p:cond delay="0"/>
                                  </p:stCondLst>
                                  <p:iterate type="el" backwards="0">
                                    <p:tmAbs val="0"/>
                                  </p:iterate>
                                  <p:childTnLst>
                                    <p:set>
                                      <p:cBhvr>
                                        <p:cTn id="21" fill="hold"/>
                                        <p:tgtEl>
                                          <p:spTgt spid="49">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1" fill="hold">
                                  <p:stCondLst>
                                    <p:cond delay="0"/>
                                  </p:stCondLst>
                                  <p:iterate type="el" backwards="0">
                                    <p:tmAbs val="0"/>
                                  </p:iterate>
                                  <p:childTnLst>
                                    <p:set>
                                      <p:cBhvr>
                                        <p:cTn id="25" fill="hold"/>
                                        <p:tgtEl>
                                          <p:spTgt spid="49">
                                            <p:txEl>
                                              <p:pRg st="6" end="6"/>
                                            </p:txEl>
                                          </p:spTgt>
                                        </p:tgtEl>
                                        <p:attrNameLst>
                                          <p:attrName>style.visibility</p:attrName>
                                        </p:attrNameLst>
                                      </p:cBhvr>
                                      <p:to>
                                        <p:strVal val="visible"/>
                                      </p:to>
                                    </p:set>
                                  </p:childTnLst>
                                </p:cTn>
                              </p:par>
                            </p:childTnLst>
                          </p:cTn>
                        </p:par>
                        <p:par>
                          <p:cTn id="26" fill="hold">
                            <p:stCondLst>
                              <p:cond delay="0"/>
                            </p:stCondLst>
                            <p:childTnLst>
                              <p:par>
                                <p:cTn id="27" nodeType="afterEffect" presetClass="entr" presetSubtype="0" presetID="1" grpId="3" fill="hold">
                                  <p:stCondLst>
                                    <p:cond delay="0"/>
                                  </p:stCondLst>
                                  <p:iterate type="el" backwards="0">
                                    <p:tmAbs val="0"/>
                                  </p:iterate>
                                  <p:childTnLst>
                                    <p:set>
                                      <p:cBhvr>
                                        <p:cTn id="28" fill="hold"/>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49">
                                            <p:txEl>
                                              <p:pRg st="7" end="7"/>
                                            </p:txEl>
                                          </p:spTgt>
                                        </p:tgtEl>
                                        <p:attrNameLst>
                                          <p:attrName>style.visibility</p:attrName>
                                        </p:attrNameLst>
                                      </p:cBhvr>
                                      <p:to>
                                        <p:strVal val="visible"/>
                                      </p:to>
                                    </p:set>
                                  </p:childTnLst>
                                </p:cTn>
                              </p:par>
                            </p:childTnLst>
                          </p:cTn>
                        </p:par>
                        <p:par>
                          <p:cTn id="33" fill="hold">
                            <p:stCondLst>
                              <p:cond delay="0"/>
                            </p:stCondLst>
                            <p:childTnLst>
                              <p:par>
                                <p:cTn id="34" nodeType="afterEffect" presetClass="exit" presetSubtype="0" presetID="1" grpId="4" fill="hold">
                                  <p:stCondLst>
                                    <p:cond delay="0"/>
                                  </p:stCondLst>
                                  <p:iterate type="el" backwards="0">
                                    <p:tmAbs val="0"/>
                                  </p:iterate>
                                  <p:childTnLst>
                                    <p:set>
                                      <p:cBhvr>
                                        <p:cTn id="35"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4"/>
      <p:bldP build="whole" bldLvl="1" animBg="1" rev="0" advAuto="0" spid="51" grpId="3"/>
      <p:bldP build="whole" bldLvl="1" animBg="1" rev="0" advAuto="0" spid="50" grpId="2"/>
      <p:bldP build="p" bldLvl="5" animBg="1" rev="0" advAuto="0" spid="4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a:t>
            </a:r>
          </a:p>
        </p:txBody>
      </p:sp>
      <p:sp>
        <p:nvSpPr>
          <p:cNvPr id="54" name="Shape 54"/>
          <p:cNvSpPr/>
          <p:nvPr>
            <p:ph type="body" idx="1"/>
          </p:nvPr>
        </p:nvSpPr>
        <p:spPr>
          <a:xfrm>
            <a:off x="1270000" y="2933672"/>
            <a:ext cx="10464800" cy="6045228"/>
          </a:xfrm>
          <a:prstGeom prst="rect">
            <a:avLst/>
          </a:prstGeom>
        </p:spPr>
        <p:txBody>
          <a:bodyPr/>
          <a:lstStyle/>
          <a:p>
            <a:pPr lvl="0" marL="385826" indent="-385826" defTabSz="362204">
              <a:spcBef>
                <a:spcPts val="2600"/>
              </a:spcBef>
              <a:buBlip>
                <a:blip r:embed="rId2"/>
              </a:buBlip>
              <a:defRPr sz="1800">
                <a:solidFill>
                  <a:srgbClr val="000000"/>
                </a:solidFill>
              </a:defRPr>
            </a:pPr>
            <a:r>
              <a:rPr sz="2108">
                <a:solidFill>
                  <a:srgbClr val="EEEEEE"/>
                </a:solidFill>
              </a:rPr>
              <a:t>B: US “contained” communism through:</a:t>
            </a:r>
            <a:endParaRPr sz="2108">
              <a:solidFill>
                <a:srgbClr val="EEEEEE"/>
              </a:solidFill>
            </a:endParaRPr>
          </a:p>
          <a:p>
            <a:pPr lvl="1" marL="771652" indent="-385826" defTabSz="362204">
              <a:spcBef>
                <a:spcPts val="2600"/>
              </a:spcBef>
              <a:buBlip>
                <a:blip r:embed="rId2"/>
              </a:buBlip>
              <a:defRPr sz="1800">
                <a:solidFill>
                  <a:srgbClr val="000000"/>
                </a:solidFill>
              </a:defRPr>
            </a:pPr>
            <a:r>
              <a:rPr sz="2108">
                <a:solidFill>
                  <a:srgbClr val="EEEEEE"/>
                </a:solidFill>
              </a:rPr>
              <a:t>Military engagements in Korea and Vietnam:</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Domino theory - fear if one country became communist, then surrounding countries would</a:t>
            </a:r>
            <a:endParaRPr sz="2108">
              <a:solidFill>
                <a:srgbClr val="EEEEEE"/>
              </a:solidFill>
            </a:endParaRPr>
          </a:p>
          <a:p>
            <a:pPr lvl="1" marL="771652" indent="-385826" defTabSz="362204">
              <a:spcBef>
                <a:spcPts val="2600"/>
              </a:spcBef>
              <a:buBlip>
                <a:blip r:embed="rId2"/>
              </a:buBlip>
              <a:defRPr sz="1800">
                <a:solidFill>
                  <a:srgbClr val="000000"/>
                </a:solidFill>
              </a:defRPr>
            </a:pPr>
            <a:r>
              <a:rPr sz="2108">
                <a:solidFill>
                  <a:srgbClr val="EEEEEE"/>
                </a:solidFill>
              </a:rPr>
              <a:t>Massive Retaliation:</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The US would respond with more force if attacked</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The Ron Burgundy, “That escalated quickly.”</a:t>
            </a:r>
            <a:endParaRPr sz="2108">
              <a:solidFill>
                <a:srgbClr val="EEEEEE"/>
              </a:solidFill>
            </a:endParaRPr>
          </a:p>
          <a:p>
            <a:pPr lvl="1" marL="771652" indent="-385826" defTabSz="362204">
              <a:spcBef>
                <a:spcPts val="2600"/>
              </a:spcBef>
              <a:buBlip>
                <a:blip r:embed="rId2"/>
              </a:buBlip>
              <a:defRPr sz="1800">
                <a:solidFill>
                  <a:srgbClr val="000000"/>
                </a:solidFill>
              </a:defRPr>
            </a:pPr>
            <a:r>
              <a:rPr sz="2108">
                <a:solidFill>
                  <a:srgbClr val="EEEEEE"/>
                </a:solidFill>
              </a:rPr>
              <a:t>Space Race:</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Reaction to Sputnik and Yuri Gagarin</a:t>
            </a:r>
            <a:endParaRPr sz="2108">
              <a:solidFill>
                <a:srgbClr val="EEEEEE"/>
              </a:solidFill>
            </a:endParaRPr>
          </a:p>
          <a:p>
            <a:pPr lvl="2" marL="1157477" indent="-385826" defTabSz="362204">
              <a:spcBef>
                <a:spcPts val="2600"/>
              </a:spcBef>
              <a:buBlip>
                <a:blip r:embed="rId2"/>
              </a:buBlip>
              <a:defRPr sz="1800">
                <a:solidFill>
                  <a:srgbClr val="000000"/>
                </a:solidFill>
              </a:defRPr>
            </a:pPr>
            <a:r>
              <a:rPr sz="2108">
                <a:solidFill>
                  <a:srgbClr val="EEEEEE"/>
                </a:solidFill>
              </a:rPr>
              <a:t>US built up space program AND education in the US</a:t>
            </a:r>
          </a:p>
        </p:txBody>
      </p:sp>
      <p:pic>
        <p:nvPicPr>
          <p:cNvPr id="55" name="Gagarin_in_Sweden.jpg"/>
          <p:cNvPicPr/>
          <p:nvPr/>
        </p:nvPicPr>
        <p:blipFill>
          <a:blip r:embed="rId3">
            <a:extLst/>
          </a:blip>
          <a:stretch>
            <a:fillRect/>
          </a:stretch>
        </p:blipFill>
        <p:spPr>
          <a:xfrm>
            <a:off x="9988550" y="711200"/>
            <a:ext cx="2235200" cy="3251200"/>
          </a:xfrm>
          <a:prstGeom prst="rect">
            <a:avLst/>
          </a:prstGeom>
          <a:ln w="12700">
            <a:miter lim="400000"/>
          </a:ln>
        </p:spPr>
      </p:pic>
      <p:pic>
        <p:nvPicPr>
          <p:cNvPr id="56" name="Clay.png"/>
          <p:cNvPicPr/>
          <p:nvPr/>
        </p:nvPicPr>
        <p:blipFill>
          <a:blip r:embed="rId4">
            <a:extLst/>
          </a:blip>
          <a:stretch>
            <a:fillRect/>
          </a:stretch>
        </p:blipFill>
        <p:spPr>
          <a:xfrm>
            <a:off x="5537200" y="609586"/>
            <a:ext cx="3949700" cy="4572001"/>
          </a:xfrm>
          <a:prstGeom prst="rect">
            <a:avLst/>
          </a:prstGeom>
          <a:ln w="12700">
            <a:miter lim="400000"/>
          </a:ln>
        </p:spPr>
      </p:pic>
      <p:sp>
        <p:nvSpPr>
          <p:cNvPr id="57" name="Shape 57"/>
          <p:cNvSpPr/>
          <p:nvPr/>
        </p:nvSpPr>
        <p:spPr>
          <a:xfrm>
            <a:off x="3193702" y="1460500"/>
            <a:ext cx="4196557" cy="16668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9" y="0"/>
                </a:moveTo>
                <a:cubicBezTo>
                  <a:pt x="192" y="0"/>
                  <a:pt x="0" y="484"/>
                  <a:pt x="0" y="1080"/>
                </a:cubicBezTo>
                <a:lnTo>
                  <a:pt x="0" y="20520"/>
                </a:lnTo>
                <a:cubicBezTo>
                  <a:pt x="0" y="21116"/>
                  <a:pt x="192" y="21600"/>
                  <a:pt x="429" y="21600"/>
                </a:cubicBezTo>
                <a:lnTo>
                  <a:pt x="8398" y="21600"/>
                </a:lnTo>
                <a:cubicBezTo>
                  <a:pt x="8635" y="21600"/>
                  <a:pt x="8827" y="21116"/>
                  <a:pt x="8827" y="20520"/>
                </a:cubicBezTo>
                <a:lnTo>
                  <a:pt x="8827" y="16426"/>
                </a:lnTo>
                <a:lnTo>
                  <a:pt x="21600" y="15994"/>
                </a:lnTo>
                <a:lnTo>
                  <a:pt x="8827" y="15562"/>
                </a:lnTo>
                <a:lnTo>
                  <a:pt x="8827" y="1080"/>
                </a:lnTo>
                <a:cubicBezTo>
                  <a:pt x="8827" y="484"/>
                  <a:pt x="8635" y="0"/>
                  <a:pt x="8398" y="0"/>
                </a:cubicBezTo>
                <a:lnTo>
                  <a:pt x="429" y="0"/>
                </a:lnTo>
                <a:close/>
              </a:path>
            </a:pathLst>
          </a:custGeom>
          <a:blipFill>
            <a:blip r:embed="rId5"/>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000">
                <a:effectLst>
                  <a:outerShdw sx="100000" sy="100000" kx="0" ky="0" algn="b" rotWithShape="0" blurRad="25400" dist="25400" dir="2388334">
                    <a:srgbClr val="000000">
                      <a:alpha val="79310"/>
                    </a:srgbClr>
                  </a:outerShdw>
                </a:effectLst>
              </a:defRPr>
            </a:lvl1pPr>
          </a:lstStyle>
          <a:p>
            <a:pPr lvl="0">
              <a:defRPr sz="1800">
                <a:solidFill>
                  <a:srgbClr val="000000"/>
                </a:solidFill>
                <a:effectLst/>
              </a:defRPr>
            </a:pPr>
            <a:r>
              <a:rPr sz="3000">
                <a:solidFill>
                  <a:srgbClr val="EEEEEE"/>
                </a:solidFill>
                <a:effectLst>
                  <a:outerShdw sx="100000" sy="100000" kx="0" ky="0" algn="b" rotWithShape="0" blurRad="25400" dist="25400" dir="2388334">
                    <a:srgbClr val="000000">
                      <a:alpha val="79310"/>
                    </a:srgbClr>
                  </a:outerShdw>
                </a:effectLst>
              </a:rPr>
              <a:t>Happy Birthday Me!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5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54">
                                            <p:txEl>
                                              <p:pRg st="7" end="7"/>
                                            </p:txEl>
                                          </p:spTgt>
                                        </p:tgtEl>
                                        <p:attrNameLst>
                                          <p:attrName>style.visibility</p:attrName>
                                        </p:attrNameLst>
                                      </p:cBhvr>
                                      <p:to>
                                        <p:strVal val="visible"/>
                                      </p:to>
                                    </p:set>
                                  </p:childTnLst>
                                </p:cTn>
                              </p:par>
                            </p:childTnLst>
                          </p:cTn>
                        </p:par>
                        <p:par>
                          <p:cTn id="37" fill="hold">
                            <p:stCondLst>
                              <p:cond delay="0"/>
                            </p:stCondLst>
                            <p:childTnLst>
                              <p:par>
                                <p:cTn id="38" nodeType="afterEffect" presetClass="entr" presetSubtype="0" presetID="1" grpId="2" fill="hold">
                                  <p:stCondLst>
                                    <p:cond delay="0"/>
                                  </p:stCondLst>
                                  <p:iterate type="el" backwards="0">
                                    <p:tmAbs val="0"/>
                                  </p:iterate>
                                  <p:childTnLst>
                                    <p:set>
                                      <p:cBhvr>
                                        <p:cTn id="39" fill="hold"/>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3" fill="hold">
                                  <p:stCondLst>
                                    <p:cond delay="0"/>
                                  </p:stCondLst>
                                  <p:iterate type="el" backwards="0">
                                    <p:tmAbs val="0"/>
                                  </p:iterate>
                                  <p:childTnLst>
                                    <p:set>
                                      <p:cBhvr>
                                        <p:cTn id="43" fill="hold"/>
                                        <p:tgtEl>
                                          <p:spTgt spid="56"/>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0" presetID="1" grpId="4" fill="hold">
                                  <p:stCondLst>
                                    <p:cond delay="0"/>
                                  </p:stCondLst>
                                  <p:iterate type="el" backwards="0">
                                    <p:tmAbs val="0"/>
                                  </p:iterate>
                                  <p:childTnLst>
                                    <p:set>
                                      <p:cBhvr>
                                        <p:cTn id="46" fill="hold"/>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 fill="hold">
                                  <p:stCondLst>
                                    <p:cond delay="0"/>
                                  </p:stCondLst>
                                  <p:iterate type="el" backwards="0">
                                    <p:tmAbs val="0"/>
                                  </p:iterate>
                                  <p:childTnLst>
                                    <p:set>
                                      <p:cBhvr>
                                        <p:cTn id="50" fill="hold"/>
                                        <p:tgtEl>
                                          <p:spTgt spid="5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4"/>
      <p:bldP build="p" bldLvl="5" animBg="1" rev="0" advAuto="0" spid="54" grpId="1"/>
      <p:bldP build="whole" bldLvl="1" animBg="1" rev="0" advAuto="0" spid="56" grpId="3"/>
      <p:bldP build="whole" bldLvl="1" animBg="1" rev="0" advAuto="0" spid="55"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a:t>
            </a:r>
          </a:p>
        </p:txBody>
      </p:sp>
      <p:sp>
        <p:nvSpPr>
          <p:cNvPr id="60" name="Shape 60"/>
          <p:cNvSpPr/>
          <p:nvPr>
            <p:ph type="body" idx="1"/>
          </p:nvPr>
        </p:nvSpPr>
        <p:spPr>
          <a:xfrm>
            <a:off x="1270000" y="2933672"/>
            <a:ext cx="10464800" cy="6045228"/>
          </a:xfrm>
          <a:prstGeom prst="rect">
            <a:avLst/>
          </a:prstGeom>
        </p:spPr>
        <p:txBody>
          <a:bodyPr/>
          <a:lstStyle/>
          <a:p>
            <a:pPr lvl="0" marL="441832" indent="-441832" defTabSz="414781">
              <a:spcBef>
                <a:spcPts val="2900"/>
              </a:spcBef>
              <a:buBlip>
                <a:blip r:embed="rId2"/>
              </a:buBlip>
              <a:defRPr sz="1800">
                <a:solidFill>
                  <a:srgbClr val="000000"/>
                </a:solidFill>
              </a:defRPr>
            </a:pPr>
            <a:r>
              <a:rPr sz="2414">
                <a:solidFill>
                  <a:srgbClr val="EEEEEE"/>
                </a:solidFill>
              </a:rPr>
              <a:t>C: Cold War fluctuated between direct and indirect military confrontations:</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Cuban Missile Crisis: </a:t>
            </a:r>
            <a:endParaRPr sz="2414">
              <a:solidFill>
                <a:srgbClr val="EEEEEE"/>
              </a:solidFill>
            </a:endParaRPr>
          </a:p>
          <a:p>
            <a:pPr lvl="2" marL="1325498" indent="-441832" defTabSz="414781">
              <a:spcBef>
                <a:spcPts val="2900"/>
              </a:spcBef>
              <a:buBlip>
                <a:blip r:embed="rId2"/>
              </a:buBlip>
              <a:defRPr sz="1800">
                <a:solidFill>
                  <a:srgbClr val="000000"/>
                </a:solidFill>
              </a:defRPr>
            </a:pPr>
            <a:r>
              <a:rPr sz="2414">
                <a:solidFill>
                  <a:srgbClr val="EEEEEE"/>
                </a:solidFill>
              </a:rPr>
              <a:t>13 days in October, 1962</a:t>
            </a:r>
            <a:endParaRPr sz="2414">
              <a:solidFill>
                <a:srgbClr val="EEEEEE"/>
              </a:solidFill>
            </a:endParaRPr>
          </a:p>
          <a:p>
            <a:pPr lvl="2" marL="1325498" indent="-441832" defTabSz="414781">
              <a:spcBef>
                <a:spcPts val="2900"/>
              </a:spcBef>
              <a:buBlip>
                <a:blip r:embed="rId2"/>
              </a:buBlip>
              <a:defRPr sz="1800">
                <a:solidFill>
                  <a:srgbClr val="000000"/>
                </a:solidFill>
              </a:defRPr>
            </a:pPr>
            <a:r>
              <a:rPr sz="2414">
                <a:solidFill>
                  <a:srgbClr val="EEEEEE"/>
                </a:solidFill>
              </a:rPr>
              <a:t>Closest the US and Soviet Union came to war</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Detente: easing of tensions between superpowers</a:t>
            </a:r>
            <a:endParaRPr sz="2414">
              <a:solidFill>
                <a:srgbClr val="EEEEEE"/>
              </a:solidFill>
            </a:endParaRPr>
          </a:p>
          <a:p>
            <a:pPr lvl="2" marL="1325498" indent="-441832" defTabSz="414781">
              <a:spcBef>
                <a:spcPts val="2900"/>
              </a:spcBef>
              <a:buBlip>
                <a:blip r:embed="rId2"/>
              </a:buBlip>
              <a:defRPr sz="1800">
                <a:solidFill>
                  <a:srgbClr val="000000"/>
                </a:solidFill>
              </a:defRPr>
            </a:pPr>
            <a:r>
              <a:rPr sz="2414">
                <a:solidFill>
                  <a:srgbClr val="EEEEEE"/>
                </a:solidFill>
              </a:rPr>
              <a:t>SALT (Strategic Arms Limitation Talks) -&gt; Treaties:</a:t>
            </a:r>
            <a:endParaRPr sz="2414">
              <a:solidFill>
                <a:srgbClr val="EEEEEE"/>
              </a:solidFill>
            </a:endParaRPr>
          </a:p>
          <a:p>
            <a:pPr lvl="3" marL="1767331" indent="-441832" defTabSz="414781">
              <a:spcBef>
                <a:spcPts val="2900"/>
              </a:spcBef>
              <a:buBlip>
                <a:blip r:embed="rId2"/>
              </a:buBlip>
              <a:defRPr sz="1800">
                <a:solidFill>
                  <a:srgbClr val="000000"/>
                </a:solidFill>
              </a:defRPr>
            </a:pPr>
            <a:r>
              <a:rPr sz="2414">
                <a:solidFill>
                  <a:srgbClr val="EEEEEE"/>
                </a:solidFill>
              </a:rPr>
              <a:t>Began with Nixon’s administration and continued through Carter’s</a:t>
            </a:r>
            <a:endParaRPr sz="2414">
              <a:solidFill>
                <a:srgbClr val="EEEEEE"/>
              </a:solidFill>
            </a:endParaRPr>
          </a:p>
          <a:p>
            <a:pPr lvl="3" marL="1767331" indent="-441832" defTabSz="414781">
              <a:spcBef>
                <a:spcPts val="2900"/>
              </a:spcBef>
              <a:buBlip>
                <a:blip r:embed="rId2"/>
              </a:buBlip>
              <a:defRPr sz="1800">
                <a:solidFill>
                  <a:srgbClr val="000000"/>
                </a:solidFill>
              </a:defRPr>
            </a:pPr>
            <a:r>
              <a:rPr sz="2414">
                <a:solidFill>
                  <a:srgbClr val="EEEEEE"/>
                </a:solidFill>
              </a:rPr>
              <a:t>Agreements to limit certain arms</a:t>
            </a:r>
          </a:p>
        </p:txBody>
      </p:sp>
      <p:pic>
        <p:nvPicPr>
          <p:cNvPr id="61" name="U2_Image_of_Cuban_Missile_Crisis.jpg"/>
          <p:cNvPicPr/>
          <p:nvPr/>
        </p:nvPicPr>
        <p:blipFill>
          <a:blip r:embed="rId3">
            <a:extLst/>
          </a:blip>
          <a:stretch>
            <a:fillRect/>
          </a:stretch>
        </p:blipFill>
        <p:spPr>
          <a:xfrm>
            <a:off x="7115164" y="1193799"/>
            <a:ext cx="5051436" cy="4000123"/>
          </a:xfrm>
          <a:prstGeom prst="rect">
            <a:avLst/>
          </a:prstGeom>
          <a:ln w="12700">
            <a:miter lim="400000"/>
          </a:ln>
        </p:spPr>
      </p:pic>
      <p:pic>
        <p:nvPicPr>
          <p:cNvPr id="62" name="800px-Ford_signing_accord_with_Brehznev,_November_24,_1974.jpg"/>
          <p:cNvPicPr/>
          <p:nvPr/>
        </p:nvPicPr>
        <p:blipFill>
          <a:blip r:embed="rId4">
            <a:extLst/>
          </a:blip>
          <a:stretch>
            <a:fillRect/>
          </a:stretch>
        </p:blipFill>
        <p:spPr>
          <a:xfrm>
            <a:off x="1109293" y="3276599"/>
            <a:ext cx="6123357" cy="416388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0">
                                            <p:txEl>
                                              <p:pRg st="2" end="2"/>
                                            </p:txEl>
                                          </p:spTgt>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2" fill="hold">
                                  <p:stCondLst>
                                    <p:cond delay="0"/>
                                  </p:stCondLst>
                                  <p:iterate type="el" backwards="0">
                                    <p:tmAbs val="0"/>
                                  </p:iterate>
                                  <p:childTnLst>
                                    <p:set>
                                      <p:cBhvr>
                                        <p:cTn id="19" fill="hold"/>
                                        <p:tgtEl>
                                          <p:spTgt spid="6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6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6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6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0">
                                            <p:txEl>
                                              <p:pRg st="6" end="6"/>
                                            </p:txEl>
                                          </p:spTgt>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0" presetID="1" grpId="3" fill="hold">
                                  <p:stCondLst>
                                    <p:cond delay="0"/>
                                  </p:stCondLst>
                                  <p:iterate type="el" backwards="0">
                                    <p:tmAbs val="0"/>
                                  </p:iterate>
                                  <p:childTnLst>
                                    <p:set>
                                      <p:cBhvr>
                                        <p:cTn id="38" fill="hold"/>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60">
                                            <p:txEl>
                                              <p:pRg st="7" end="7"/>
                                            </p:txEl>
                                          </p:spTgt>
                                        </p:tgtEl>
                                        <p:attrNameLst>
                                          <p:attrName>style.visibility</p:attrName>
                                        </p:attrNameLst>
                                      </p:cBhvr>
                                      <p:to>
                                        <p:strVal val="visible"/>
                                      </p:to>
                                    </p:set>
                                  </p:childTnLst>
                                </p:cTn>
                              </p:par>
                            </p:childTnLst>
                          </p:cTn>
                        </p:par>
                        <p:par>
                          <p:cTn id="43" fill="hold">
                            <p:stCondLst>
                              <p:cond delay="0"/>
                            </p:stCondLst>
                            <p:childTnLst>
                              <p:par>
                                <p:cTn id="44" nodeType="afterEffect" presetClass="exit" presetSubtype="0" presetID="1" grpId="4" fill="hold">
                                  <p:stCondLst>
                                    <p:cond delay="0"/>
                                  </p:stCondLst>
                                  <p:iterate type="el" backwards="0">
                                    <p:tmAbs val="0"/>
                                  </p:iterate>
                                  <p:childTnLst>
                                    <p:set>
                                      <p:cBhvr>
                                        <p:cTn id="45" fill="hold">
                                          <p:stCondLst>
                                            <p:cond delay="0"/>
                                          </p:stCondLst>
                                        </p:cTn>
                                        <p:tgtEl>
                                          <p:spTgt spid="61"/>
                                        </p:tgtEl>
                                        <p:attrNameLst>
                                          <p:attrName>style.visibility</p:attrName>
                                        </p:attrNameLst>
                                      </p:cBhvr>
                                      <p:to>
                                        <p:strVal val="hidden"/>
                                      </p:to>
                                    </p:set>
                                  </p:childTnLst>
                                </p:cTn>
                              </p:par>
                            </p:childTnLst>
                          </p:cTn>
                        </p:par>
                        <p:par>
                          <p:cTn id="46" fill="hold">
                            <p:stCondLst>
                              <p:cond delay="0"/>
                            </p:stCondLst>
                            <p:childTnLst>
                              <p:par>
                                <p:cTn id="47" nodeType="afterEffect" presetClass="exit" presetSubtype="0" presetID="1" grpId="5" fill="hold">
                                  <p:stCondLst>
                                    <p:cond delay="0"/>
                                  </p:stCondLst>
                                  <p:iterate type="el" backwards="0">
                                    <p:tmAbs val="0"/>
                                  </p:iterate>
                                  <p:childTnLst>
                                    <p:set>
                                      <p:cBhvr>
                                        <p:cTn id="48"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2"/>
      <p:bldP build="whole" bldLvl="1" animBg="1" rev="0" advAuto="0" spid="62" grpId="5"/>
      <p:bldP build="p" bldLvl="5" animBg="1" rev="0" advAuto="0" spid="60" grpId="1"/>
      <p:bldP build="whole" bldLvl="1" animBg="1" rev="0" advAuto="0" spid="61" grpId="4"/>
      <p:bldP build="whole" bldLvl="1" animBg="1" rev="0" advAuto="0" spid="62"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II</a:t>
            </a:r>
          </a:p>
        </p:txBody>
      </p:sp>
      <p:sp>
        <p:nvSpPr>
          <p:cNvPr id="65" name="Shape 65"/>
          <p:cNvSpPr/>
          <p:nvPr>
            <p:ph type="body" idx="1"/>
          </p:nvPr>
        </p:nvSpPr>
        <p:spPr>
          <a:xfrm>
            <a:off x="1270000" y="2933672"/>
            <a:ext cx="10464800" cy="6045228"/>
          </a:xfrm>
          <a:prstGeom prst="rect">
            <a:avLst/>
          </a:prstGeom>
        </p:spPr>
        <p:txBody>
          <a:bodyPr/>
          <a:lstStyle/>
          <a:p>
            <a:pPr lvl="0" marL="441832" indent="-441832" defTabSz="414781">
              <a:spcBef>
                <a:spcPts val="2900"/>
              </a:spcBef>
              <a:buBlip>
                <a:blip r:embed="rId2"/>
              </a:buBlip>
              <a:defRPr sz="1800">
                <a:solidFill>
                  <a:srgbClr val="000000"/>
                </a:solidFill>
              </a:defRPr>
            </a:pPr>
            <a:r>
              <a:rPr sz="2414">
                <a:solidFill>
                  <a:srgbClr val="EEEEEE"/>
                </a:solidFill>
              </a:rPr>
              <a:t>“As the United States focused on containing communism, it faced increasingly complex foreign policy issues, including decolonization, shifting international alignments and regional conflicts, and global economic and environmental changes.”</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Page 72</a:t>
            </a:r>
            <a:endParaRPr sz="2414">
              <a:solidFill>
                <a:srgbClr val="EEEEEE"/>
              </a:solidFill>
            </a:endParaRPr>
          </a:p>
          <a:p>
            <a:pPr lvl="0" marL="441832" indent="-441832" defTabSz="414781">
              <a:spcBef>
                <a:spcPts val="2900"/>
              </a:spcBef>
              <a:buBlip>
                <a:blip r:embed="rId2"/>
              </a:buBlip>
              <a:defRPr sz="1800">
                <a:solidFill>
                  <a:srgbClr val="000000"/>
                </a:solidFill>
              </a:defRPr>
            </a:pPr>
            <a:r>
              <a:rPr sz="2414">
                <a:solidFill>
                  <a:srgbClr val="EEEEEE"/>
                </a:solidFill>
              </a:rPr>
              <a:t>A: Impacts of postwar decolonization movements in Asia, Africa, and the Middle East:</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US and USSR sought allies among the new nations, although many remained neutral</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The US immediately recognized Israel in 1948</a:t>
            </a:r>
            <a:endParaRPr sz="2414">
              <a:solidFill>
                <a:srgbClr val="EEEEEE"/>
              </a:solidFill>
            </a:endParaRPr>
          </a:p>
          <a:p>
            <a:pPr lvl="1" marL="883665" indent="-441832" defTabSz="414781">
              <a:spcBef>
                <a:spcPts val="2900"/>
              </a:spcBef>
              <a:buBlip>
                <a:blip r:embed="rId2"/>
              </a:buBlip>
              <a:defRPr sz="1800">
                <a:solidFill>
                  <a:srgbClr val="000000"/>
                </a:solidFill>
              </a:defRPr>
            </a:pPr>
            <a:r>
              <a:rPr sz="2414">
                <a:solidFill>
                  <a:srgbClr val="EEEEEE"/>
                </a:solidFill>
              </a:rPr>
              <a:t>Many revolutions were seen as pawns of the Soviet Union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6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1" fill="hold">
                                  <p:stCondLst>
                                    <p:cond delay="0"/>
                                  </p:stCondLst>
                                  <p:iterate type="el" backwards="0">
                                    <p:tmAbs val="0"/>
                                  </p:iterate>
                                  <p:childTnLst>
                                    <p:set>
                                      <p:cBhvr>
                                        <p:cTn id="18" fill="hold"/>
                                        <p:tgtEl>
                                          <p:spTgt spid="6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II</a:t>
            </a:r>
          </a:p>
        </p:txBody>
      </p:sp>
      <p:sp>
        <p:nvSpPr>
          <p:cNvPr id="68" name="Shape 68"/>
          <p:cNvSpPr/>
          <p:nvPr>
            <p:ph type="body" idx="1"/>
          </p:nvPr>
        </p:nvSpPr>
        <p:spPr>
          <a:xfrm>
            <a:off x="1270000" y="2933672"/>
            <a:ext cx="10464800" cy="6045228"/>
          </a:xfrm>
          <a:prstGeom prst="rect">
            <a:avLst/>
          </a:prstGeom>
        </p:spPr>
        <p:txBody>
          <a:bodyPr/>
          <a:lstStyle/>
          <a:p>
            <a:pPr lvl="0">
              <a:buBlip>
                <a:blip r:embed="rId2"/>
              </a:buBlip>
              <a:defRPr sz="1800">
                <a:solidFill>
                  <a:srgbClr val="000000"/>
                </a:solidFill>
              </a:defRPr>
            </a:pPr>
            <a:r>
              <a:rPr sz="3400">
                <a:solidFill>
                  <a:srgbClr val="EEEEEE"/>
                </a:solidFill>
              </a:rPr>
              <a:t>B: Cold War in Latin America:</a:t>
            </a:r>
            <a:endParaRPr sz="3400">
              <a:solidFill>
                <a:srgbClr val="EEEEEE"/>
              </a:solidFill>
            </a:endParaRPr>
          </a:p>
          <a:p>
            <a:pPr lvl="1">
              <a:buBlip>
                <a:blip r:embed="rId2"/>
              </a:buBlip>
              <a:defRPr sz="1800">
                <a:solidFill>
                  <a:srgbClr val="000000"/>
                </a:solidFill>
              </a:defRPr>
            </a:pPr>
            <a:r>
              <a:rPr sz="3400">
                <a:solidFill>
                  <a:srgbClr val="EEEEEE"/>
                </a:solidFill>
              </a:rPr>
              <a:t>“US supported non-communist regimes with varying levels of commitment to democracy.”</a:t>
            </a:r>
            <a:endParaRPr sz="3400">
              <a:solidFill>
                <a:srgbClr val="EEEEEE"/>
              </a:solidFill>
            </a:endParaRPr>
          </a:p>
          <a:p>
            <a:pPr lvl="2">
              <a:buBlip>
                <a:blip r:embed="rId2"/>
              </a:buBlip>
              <a:defRPr sz="1800">
                <a:solidFill>
                  <a:srgbClr val="000000"/>
                </a:solidFill>
              </a:defRPr>
            </a:pPr>
            <a:r>
              <a:rPr sz="3400">
                <a:solidFill>
                  <a:srgbClr val="EEEEEE"/>
                </a:solidFill>
              </a:rPr>
              <a:t>1954 - overthrow of Arbenz in Guatemala</a:t>
            </a:r>
            <a:endParaRPr sz="3400">
              <a:solidFill>
                <a:srgbClr val="EEEEEE"/>
              </a:solidFill>
            </a:endParaRPr>
          </a:p>
          <a:p>
            <a:pPr lvl="2">
              <a:buBlip>
                <a:blip r:embed="rId2"/>
              </a:buBlip>
              <a:defRPr sz="1800">
                <a:solidFill>
                  <a:srgbClr val="000000"/>
                </a:solidFill>
              </a:defRPr>
            </a:pPr>
            <a:r>
              <a:rPr sz="3400">
                <a:solidFill>
                  <a:srgbClr val="EEEEEE"/>
                </a:solidFill>
              </a:rPr>
              <a:t>He was democratically elected and nationalized land owned by the United Fruit Company</a:t>
            </a:r>
            <a:endParaRPr sz="3400">
              <a:solidFill>
                <a:srgbClr val="EEEEEE"/>
              </a:solidFill>
            </a:endParaRPr>
          </a:p>
          <a:p>
            <a:pPr lvl="2">
              <a:buBlip>
                <a:blip r:embed="rId2"/>
              </a:buBlip>
              <a:defRPr sz="1800">
                <a:solidFill>
                  <a:srgbClr val="000000"/>
                </a:solidFill>
              </a:defRPr>
            </a:pPr>
            <a:r>
              <a:rPr sz="3400">
                <a:solidFill>
                  <a:srgbClr val="EEEEEE"/>
                </a:solidFill>
              </a:rPr>
              <a:t>He was replaced with a military dictator, Armas </a:t>
            </a:r>
          </a:p>
        </p:txBody>
      </p:sp>
      <p:pic>
        <p:nvPicPr>
          <p:cNvPr id="69" name="CarlosCastilloArmas.gif"/>
          <p:cNvPicPr/>
          <p:nvPr/>
        </p:nvPicPr>
        <p:blipFill>
          <a:blip r:embed="rId3">
            <a:extLst/>
          </a:blip>
          <a:stretch>
            <a:fillRect/>
          </a:stretch>
        </p:blipFill>
        <p:spPr>
          <a:xfrm>
            <a:off x="8528050" y="1943100"/>
            <a:ext cx="3606800" cy="4597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8">
                                            <p:txEl>
                                              <p:pRg st="4" end="4"/>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2" fill="hold">
                                  <p:stCondLst>
                                    <p:cond delay="0"/>
                                  </p:stCondLst>
                                  <p:iterate type="el" backwards="0">
                                    <p:tmAbs val="0"/>
                                  </p:iterate>
                                  <p:childTnLst>
                                    <p:set>
                                      <p:cBhvr>
                                        <p:cTn id="27" fill="hold"/>
                                        <p:tgtEl>
                                          <p:spTgt spid="6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xit" presetSubtype="0" presetID="1" grpId="3" fill="hold">
                                  <p:stCondLst>
                                    <p:cond delay="0"/>
                                  </p:stCondLst>
                                  <p:iterate type="el" backwards="0">
                                    <p:tmAbs val="0"/>
                                  </p:iterate>
                                  <p:childTnLst>
                                    <p:set>
                                      <p:cBhvr>
                                        <p:cTn id="3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3"/>
      <p:bldP build="p" bldLvl="5" animBg="1" rev="0" advAuto="0" spid="68" grpId="1"/>
      <p:bldP build="whole" bldLvl="1" animBg="1" rev="0" advAuto="0" spid="69"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II</a:t>
            </a:r>
          </a:p>
        </p:txBody>
      </p:sp>
      <p:sp>
        <p:nvSpPr>
          <p:cNvPr id="72" name="Shape 72"/>
          <p:cNvSpPr/>
          <p:nvPr>
            <p:ph type="body" idx="1"/>
          </p:nvPr>
        </p:nvSpPr>
        <p:spPr>
          <a:xfrm>
            <a:off x="1270000" y="2933672"/>
            <a:ext cx="10464800" cy="6045228"/>
          </a:xfrm>
          <a:prstGeom prst="rect">
            <a:avLst/>
          </a:prstGeom>
        </p:spPr>
        <p:txBody>
          <a:bodyPr/>
          <a:lstStyle/>
          <a:p>
            <a:pPr lvl="0" marL="410718" indent="-410718" defTabSz="385572">
              <a:spcBef>
                <a:spcPts val="2700"/>
              </a:spcBef>
              <a:buBlip>
                <a:blip r:embed="rId2"/>
              </a:buBlip>
              <a:defRPr sz="1800">
                <a:solidFill>
                  <a:srgbClr val="000000"/>
                </a:solidFill>
              </a:defRPr>
            </a:pPr>
            <a:r>
              <a:rPr sz="2244">
                <a:solidFill>
                  <a:srgbClr val="EEEEEE"/>
                </a:solidFill>
              </a:rPr>
              <a:t>C: US involvement in the Middle East was shaped by Ideological, military, and economic concerns</a:t>
            </a:r>
            <a:endParaRPr sz="2244">
              <a:solidFill>
                <a:srgbClr val="EEEEEE"/>
              </a:solidFill>
            </a:endParaRPr>
          </a:p>
          <a:p>
            <a:pPr lvl="1" marL="821436" indent="-410718" defTabSz="385572">
              <a:spcBef>
                <a:spcPts val="2700"/>
              </a:spcBef>
              <a:buBlip>
                <a:blip r:embed="rId2"/>
              </a:buBlip>
              <a:defRPr sz="1800">
                <a:solidFill>
                  <a:srgbClr val="000000"/>
                </a:solidFill>
              </a:defRPr>
            </a:pPr>
            <a:r>
              <a:rPr sz="2244">
                <a:solidFill>
                  <a:srgbClr val="EEEEEE"/>
                </a:solidFill>
              </a:rPr>
              <a:t>Suez Crisis - Nasser of Egypt nationalized the Suez Canal, Britain and France attacked</a:t>
            </a:r>
            <a:endParaRPr sz="2244">
              <a:solidFill>
                <a:srgbClr val="EEEEEE"/>
              </a:solidFill>
            </a:endParaRPr>
          </a:p>
          <a:p>
            <a:pPr lvl="2" marL="1232154" indent="-410718" defTabSz="385572">
              <a:spcBef>
                <a:spcPts val="2700"/>
              </a:spcBef>
              <a:buBlip>
                <a:blip r:embed="rId2"/>
              </a:buBlip>
              <a:defRPr sz="1800">
                <a:solidFill>
                  <a:srgbClr val="000000"/>
                </a:solidFill>
              </a:defRPr>
            </a:pPr>
            <a:r>
              <a:rPr sz="2244">
                <a:solidFill>
                  <a:srgbClr val="EEEEEE"/>
                </a:solidFill>
              </a:rPr>
              <a:t>The US helped end the conflict -&gt; fear the Soviets would get involved </a:t>
            </a:r>
            <a:endParaRPr sz="2244">
              <a:solidFill>
                <a:srgbClr val="EEEEEE"/>
              </a:solidFill>
            </a:endParaRPr>
          </a:p>
          <a:p>
            <a:pPr lvl="0" marL="410718" indent="-410718" defTabSz="385572">
              <a:spcBef>
                <a:spcPts val="2700"/>
              </a:spcBef>
              <a:buBlip>
                <a:blip r:embed="rId2"/>
              </a:buBlip>
              <a:defRPr sz="1800">
                <a:solidFill>
                  <a:srgbClr val="000000"/>
                </a:solidFill>
              </a:defRPr>
            </a:pPr>
            <a:r>
              <a:rPr sz="2244">
                <a:solidFill>
                  <a:srgbClr val="EEEEEE"/>
                </a:solidFill>
              </a:rPr>
              <a:t>Oil crises helped initiate attempts at creating a national energy policy</a:t>
            </a:r>
            <a:endParaRPr sz="2244">
              <a:solidFill>
                <a:srgbClr val="EEEEEE"/>
              </a:solidFill>
            </a:endParaRPr>
          </a:p>
          <a:p>
            <a:pPr lvl="1" marL="821436" indent="-410718" defTabSz="385572">
              <a:spcBef>
                <a:spcPts val="2700"/>
              </a:spcBef>
              <a:buBlip>
                <a:blip r:embed="rId2"/>
              </a:buBlip>
              <a:defRPr sz="1800">
                <a:solidFill>
                  <a:srgbClr val="000000"/>
                </a:solidFill>
              </a:defRPr>
            </a:pPr>
            <a:r>
              <a:rPr sz="2244">
                <a:solidFill>
                  <a:srgbClr val="EEEEEE"/>
                </a:solidFill>
              </a:rPr>
              <a:t>Organization of Petroleum Exporting Countries (OPEC):</a:t>
            </a:r>
            <a:endParaRPr sz="2244">
              <a:solidFill>
                <a:srgbClr val="EEEEEE"/>
              </a:solidFill>
            </a:endParaRPr>
          </a:p>
          <a:p>
            <a:pPr lvl="2" marL="1232154" indent="-410718" defTabSz="385572">
              <a:spcBef>
                <a:spcPts val="2700"/>
              </a:spcBef>
              <a:buBlip>
                <a:blip r:embed="rId2"/>
              </a:buBlip>
              <a:defRPr sz="1800">
                <a:solidFill>
                  <a:srgbClr val="000000"/>
                </a:solidFill>
              </a:defRPr>
            </a:pPr>
            <a:r>
              <a:rPr sz="2244">
                <a:solidFill>
                  <a:srgbClr val="EEEEEE"/>
                </a:solidFill>
              </a:rPr>
              <a:t>Cartel formed by mostly Middle Eastern countries to control the supply of oil</a:t>
            </a:r>
            <a:endParaRPr sz="2244">
              <a:solidFill>
                <a:srgbClr val="EEEEEE"/>
              </a:solidFill>
            </a:endParaRPr>
          </a:p>
          <a:p>
            <a:pPr lvl="2" marL="1232154" indent="-410718" defTabSz="385572">
              <a:spcBef>
                <a:spcPts val="2700"/>
              </a:spcBef>
              <a:buBlip>
                <a:blip r:embed="rId2"/>
              </a:buBlip>
              <a:defRPr sz="1800">
                <a:solidFill>
                  <a:srgbClr val="000000"/>
                </a:solidFill>
              </a:defRPr>
            </a:pPr>
            <a:r>
              <a:rPr sz="2244">
                <a:solidFill>
                  <a:srgbClr val="EEEEEE"/>
                </a:solidFill>
              </a:rPr>
              <a:t>After the US supported Israel in 1973 (Yom Kippur War), OPEC placed an oil embargo on the US, drastically raising gas prices</a:t>
            </a:r>
          </a:p>
        </p:txBody>
      </p:sp>
      <p:pic>
        <p:nvPicPr>
          <p:cNvPr id="73" name="OPEC Flag.png"/>
          <p:cNvPicPr/>
          <p:nvPr/>
        </p:nvPicPr>
        <p:blipFill>
          <a:blip r:embed="rId3">
            <a:extLst/>
          </a:blip>
          <a:stretch>
            <a:fillRect/>
          </a:stretch>
        </p:blipFill>
        <p:spPr>
          <a:xfrm>
            <a:off x="3327400" y="2082800"/>
            <a:ext cx="6350000" cy="3810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2">
                                            <p:txEl>
                                              <p:pRg st="4" end="4"/>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2" fill="hold">
                                  <p:stCondLst>
                                    <p:cond delay="0"/>
                                  </p:stCondLst>
                                  <p:iterate type="el" backwards="0">
                                    <p:tmAbs val="0"/>
                                  </p:iterate>
                                  <p:childTnLst>
                                    <p:set>
                                      <p:cBhvr>
                                        <p:cTn id="27" fill="hold"/>
                                        <p:tgtEl>
                                          <p:spTgt spid="7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7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7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xit" presetSubtype="0" presetID="1" grpId="3" fill="hold">
                                  <p:stCondLst>
                                    <p:cond delay="0"/>
                                  </p:stCondLst>
                                  <p:iterate type="el" backwards="0">
                                    <p:tmAbs val="0"/>
                                  </p:iterate>
                                  <p:childTnLst>
                                    <p:set>
                                      <p:cBhvr>
                                        <p:cTn id="39"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 grpId="1"/>
      <p:bldP build="whole" bldLvl="1" animBg="1" rev="0" advAuto="0" spid="73" grpId="3"/>
      <p:bldP build="whole" bldLvl="1" animBg="1" rev="0" advAuto="0" spid="73"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Key Concept 8.1, III</a:t>
            </a:r>
          </a:p>
        </p:txBody>
      </p:sp>
      <p:sp>
        <p:nvSpPr>
          <p:cNvPr id="76" name="Shape 76"/>
          <p:cNvSpPr/>
          <p:nvPr>
            <p:ph type="body" idx="1"/>
          </p:nvPr>
        </p:nvSpPr>
        <p:spPr>
          <a:xfrm>
            <a:off x="1270000" y="2933672"/>
            <a:ext cx="10464800" cy="6045228"/>
          </a:xfrm>
          <a:prstGeom prst="rect">
            <a:avLst/>
          </a:prstGeom>
        </p:spPr>
        <p:txBody>
          <a:bodyPr/>
          <a:lstStyle/>
          <a:p>
            <a:pPr lvl="0" marL="342265" indent="-342265" defTabSz="321310">
              <a:spcBef>
                <a:spcPts val="2300"/>
              </a:spcBef>
              <a:buBlip>
                <a:blip r:embed="rId2"/>
              </a:buBlip>
              <a:defRPr sz="1800">
                <a:solidFill>
                  <a:srgbClr val="000000"/>
                </a:solidFill>
              </a:defRPr>
            </a:pPr>
            <a:r>
              <a:rPr sz="1870">
                <a:solidFill>
                  <a:srgbClr val="EEEEEE"/>
                </a:solidFill>
              </a:rPr>
              <a:t>“Cold War policies led to continued public debates over the power of the federal government, acceptable means for pursuing international and domestic goals, and the proper balance between liberty and order.”</a:t>
            </a:r>
            <a:endParaRPr sz="1870">
              <a:solidFill>
                <a:srgbClr val="EEEEEE"/>
              </a:solidFill>
            </a:endParaRPr>
          </a:p>
          <a:p>
            <a:pPr lvl="1" marL="684530" indent="-342265" defTabSz="321310">
              <a:spcBef>
                <a:spcPts val="2300"/>
              </a:spcBef>
              <a:buBlip>
                <a:blip r:embed="rId2"/>
              </a:buBlip>
              <a:defRPr sz="1800">
                <a:solidFill>
                  <a:srgbClr val="000000"/>
                </a:solidFill>
              </a:defRPr>
            </a:pPr>
            <a:r>
              <a:rPr sz="1870">
                <a:solidFill>
                  <a:srgbClr val="EEEEEE"/>
                </a:solidFill>
              </a:rPr>
              <a:t>Page 73</a:t>
            </a:r>
            <a:endParaRPr sz="1870">
              <a:solidFill>
                <a:srgbClr val="EEEEEE"/>
              </a:solidFill>
            </a:endParaRPr>
          </a:p>
          <a:p>
            <a:pPr lvl="0" marL="342265" indent="-342265" defTabSz="321310">
              <a:spcBef>
                <a:spcPts val="2300"/>
              </a:spcBef>
              <a:buBlip>
                <a:blip r:embed="rId2"/>
              </a:buBlip>
              <a:defRPr sz="1800">
                <a:solidFill>
                  <a:srgbClr val="000000"/>
                </a:solidFill>
              </a:defRPr>
            </a:pPr>
            <a:r>
              <a:rPr sz="1870">
                <a:solidFill>
                  <a:srgbClr val="EEEEEE"/>
                </a:solidFill>
              </a:rPr>
              <a:t>A: Debates over methods to root out domestic Communists:</a:t>
            </a:r>
            <a:endParaRPr sz="1870">
              <a:solidFill>
                <a:srgbClr val="EEEEEE"/>
              </a:solidFill>
            </a:endParaRPr>
          </a:p>
          <a:p>
            <a:pPr lvl="1" marL="684530" indent="-342265" defTabSz="321310">
              <a:spcBef>
                <a:spcPts val="2300"/>
              </a:spcBef>
              <a:buBlip>
                <a:blip r:embed="rId2"/>
              </a:buBlip>
              <a:defRPr sz="1800">
                <a:solidFill>
                  <a:srgbClr val="000000"/>
                </a:solidFill>
              </a:defRPr>
            </a:pPr>
            <a:r>
              <a:rPr sz="1870">
                <a:solidFill>
                  <a:srgbClr val="EEEEEE"/>
                </a:solidFill>
              </a:rPr>
              <a:t>Truman’s Executive Order 9835 - “Loyalty Oath” for Federal employees</a:t>
            </a:r>
            <a:endParaRPr sz="1870">
              <a:solidFill>
                <a:srgbClr val="EEEEEE"/>
              </a:solidFill>
            </a:endParaRPr>
          </a:p>
          <a:p>
            <a:pPr lvl="1" marL="684530" indent="-342265" defTabSz="321310">
              <a:spcBef>
                <a:spcPts val="2300"/>
              </a:spcBef>
              <a:buBlip>
                <a:blip r:embed="rId2"/>
              </a:buBlip>
              <a:defRPr sz="1800">
                <a:solidFill>
                  <a:srgbClr val="000000"/>
                </a:solidFill>
              </a:defRPr>
            </a:pPr>
            <a:r>
              <a:rPr sz="1870">
                <a:solidFill>
                  <a:srgbClr val="EEEEEE"/>
                </a:solidFill>
              </a:rPr>
              <a:t>2nd Red Scare:</a:t>
            </a:r>
            <a:endParaRPr sz="1870">
              <a:solidFill>
                <a:srgbClr val="EEEEEE"/>
              </a:solidFill>
            </a:endParaRPr>
          </a:p>
          <a:p>
            <a:pPr lvl="2" marL="1026794" indent="-342265" defTabSz="321310">
              <a:spcBef>
                <a:spcPts val="2300"/>
              </a:spcBef>
              <a:buBlip>
                <a:blip r:embed="rId2"/>
              </a:buBlip>
              <a:defRPr sz="1800">
                <a:solidFill>
                  <a:srgbClr val="000000"/>
                </a:solidFill>
              </a:defRPr>
            </a:pPr>
            <a:r>
              <a:rPr sz="1870">
                <a:solidFill>
                  <a:srgbClr val="EEEEEE"/>
                </a:solidFill>
              </a:rPr>
              <a:t>HUAC and the “Hollywood Ten”</a:t>
            </a:r>
            <a:endParaRPr sz="1870">
              <a:solidFill>
                <a:srgbClr val="EEEEEE"/>
              </a:solidFill>
            </a:endParaRPr>
          </a:p>
          <a:p>
            <a:pPr lvl="2" marL="1026794" indent="-342265" defTabSz="321310">
              <a:spcBef>
                <a:spcPts val="2300"/>
              </a:spcBef>
              <a:buBlip>
                <a:blip r:embed="rId2"/>
              </a:buBlip>
              <a:defRPr sz="1800">
                <a:solidFill>
                  <a:srgbClr val="000000"/>
                </a:solidFill>
              </a:defRPr>
            </a:pPr>
            <a:r>
              <a:rPr sz="1870">
                <a:solidFill>
                  <a:srgbClr val="EEEEEE"/>
                </a:solidFill>
              </a:rPr>
              <a:t>McCarthyism</a:t>
            </a:r>
            <a:endParaRPr sz="1870">
              <a:solidFill>
                <a:srgbClr val="EEEEEE"/>
              </a:solidFill>
            </a:endParaRPr>
          </a:p>
          <a:p>
            <a:pPr lvl="0" marL="342265" indent="-342265" defTabSz="321310">
              <a:spcBef>
                <a:spcPts val="2300"/>
              </a:spcBef>
              <a:buBlip>
                <a:blip r:embed="rId2"/>
              </a:buBlip>
              <a:defRPr sz="1800">
                <a:solidFill>
                  <a:srgbClr val="000000"/>
                </a:solidFill>
              </a:defRPr>
            </a:pPr>
            <a:r>
              <a:rPr sz="1870">
                <a:solidFill>
                  <a:srgbClr val="EEEEEE"/>
                </a:solidFill>
              </a:rPr>
              <a:t>Both political parties supported containing Communism</a:t>
            </a:r>
            <a:endParaRPr sz="1870">
              <a:solidFill>
                <a:srgbClr val="EEEEEE"/>
              </a:solidFill>
            </a:endParaRPr>
          </a:p>
          <a:p>
            <a:pPr lvl="1" marL="684530" indent="-342265" defTabSz="321310">
              <a:spcBef>
                <a:spcPts val="2300"/>
              </a:spcBef>
              <a:buBlip>
                <a:blip r:embed="rId2"/>
              </a:buBlip>
              <a:defRPr sz="1800">
                <a:solidFill>
                  <a:srgbClr val="000000"/>
                </a:solidFill>
              </a:defRPr>
            </a:pPr>
            <a:r>
              <a:rPr sz="1870">
                <a:solidFill>
                  <a:srgbClr val="EEEEEE"/>
                </a:solidFill>
              </a:rPr>
              <a:t>Eisenhower (R) in Iran and Guatemala </a:t>
            </a:r>
            <a:endParaRPr sz="1870">
              <a:solidFill>
                <a:srgbClr val="EEEEEE"/>
              </a:solidFill>
            </a:endParaRPr>
          </a:p>
          <a:p>
            <a:pPr lvl="1" marL="684530" indent="-342265" defTabSz="321310">
              <a:spcBef>
                <a:spcPts val="2300"/>
              </a:spcBef>
              <a:buBlip>
                <a:blip r:embed="rId2"/>
              </a:buBlip>
              <a:defRPr sz="1800">
                <a:solidFill>
                  <a:srgbClr val="000000"/>
                </a:solidFill>
              </a:defRPr>
            </a:pPr>
            <a:r>
              <a:rPr sz="1870">
                <a:solidFill>
                  <a:srgbClr val="EEEEEE"/>
                </a:solidFill>
              </a:rPr>
              <a:t>Truman in Korea (D) and LBJ (D) in Vietnam</a:t>
            </a:r>
          </a:p>
        </p:txBody>
      </p:sp>
      <p:pic>
        <p:nvPicPr>
          <p:cNvPr id="77" name="Welch-McCarthy-Hearings.jpg"/>
          <p:cNvPicPr/>
          <p:nvPr/>
        </p:nvPicPr>
        <p:blipFill>
          <a:blip r:embed="rId3">
            <a:extLst/>
          </a:blip>
          <a:stretch>
            <a:fillRect/>
          </a:stretch>
        </p:blipFill>
        <p:spPr>
          <a:xfrm>
            <a:off x="4552950" y="787400"/>
            <a:ext cx="7620000" cy="5105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6">
                                            <p:txEl>
                                              <p:pRg st="6" end="6"/>
                                            </p:txEl>
                                          </p:spTgt>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0" presetID="1" grpId="2" fill="hold">
                                  <p:stCondLst>
                                    <p:cond delay="0"/>
                                  </p:stCondLst>
                                  <p:iterate type="el" backwards="0">
                                    <p:tmAbs val="0"/>
                                  </p:iterate>
                                  <p:childTnLst>
                                    <p:set>
                                      <p:cBhvr>
                                        <p:cTn id="35" fill="hold"/>
                                        <p:tgtEl>
                                          <p:spTgt spid="7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76">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76">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76">
                                            <p:txEl>
                                              <p:pRg st="9" end="9"/>
                                            </p:txEl>
                                          </p:spTgt>
                                        </p:tgtEl>
                                        <p:attrNameLst>
                                          <p:attrName>style.visibility</p:attrName>
                                        </p:attrNameLst>
                                      </p:cBhvr>
                                      <p:to>
                                        <p:strVal val="visible"/>
                                      </p:to>
                                    </p:set>
                                  </p:childTnLst>
                                </p:cTn>
                              </p:par>
                            </p:childTnLst>
                          </p:cTn>
                        </p:par>
                        <p:par>
                          <p:cTn id="48" fill="hold">
                            <p:stCondLst>
                              <p:cond delay="0"/>
                            </p:stCondLst>
                            <p:childTnLst>
                              <p:par>
                                <p:cTn id="49" nodeType="afterEffect" presetClass="exit" presetSubtype="0" presetID="1" grpId="3" fill="hold">
                                  <p:stCondLst>
                                    <p:cond delay="0"/>
                                  </p:stCondLst>
                                  <p:iterate type="el" backwards="0">
                                    <p:tmAbs val="0"/>
                                  </p:iterate>
                                  <p:childTnLst>
                                    <p:set>
                                      <p:cBhvr>
                                        <p:cTn id="50"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3"/>
      <p:bldP build="p" bldLvl="5" animBg="1" rev="0" advAuto="0" spid="76" grpId="1"/>
      <p:bldP build="whole" bldLvl="1" animBg="1" rev="0" advAuto="0" spid="77"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