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3004800" cy="9753600"/>
  <p:notesSz cx="6858000" cy="9144000"/>
  <p:defaultTextStyle>
    <a:lvl1pPr algn="ctr" defTabSz="584200">
      <a:defRPr sz="3800">
        <a:solidFill>
          <a:srgbClr val="FFFFFF"/>
        </a:solidFill>
        <a:latin typeface="+mn-lt"/>
        <a:ea typeface="+mn-ea"/>
        <a:cs typeface="+mn-cs"/>
        <a:sym typeface="Helvetica Light"/>
      </a:defRPr>
    </a:lvl1pPr>
    <a:lvl2pPr indent="228600" algn="ctr" defTabSz="584200">
      <a:defRPr sz="3800">
        <a:solidFill>
          <a:srgbClr val="FFFFFF"/>
        </a:solidFill>
        <a:latin typeface="+mn-lt"/>
        <a:ea typeface="+mn-ea"/>
        <a:cs typeface="+mn-cs"/>
        <a:sym typeface="Helvetica Light"/>
      </a:defRPr>
    </a:lvl2pPr>
    <a:lvl3pPr indent="457200" algn="ctr" defTabSz="584200">
      <a:defRPr sz="3800">
        <a:solidFill>
          <a:srgbClr val="FFFFFF"/>
        </a:solidFill>
        <a:latin typeface="+mn-lt"/>
        <a:ea typeface="+mn-ea"/>
        <a:cs typeface="+mn-cs"/>
        <a:sym typeface="Helvetica Light"/>
      </a:defRPr>
    </a:lvl3pPr>
    <a:lvl4pPr indent="685800" algn="ctr" defTabSz="584200">
      <a:defRPr sz="3800">
        <a:solidFill>
          <a:srgbClr val="FFFFFF"/>
        </a:solidFill>
        <a:latin typeface="+mn-lt"/>
        <a:ea typeface="+mn-ea"/>
        <a:cs typeface="+mn-cs"/>
        <a:sym typeface="Helvetica Light"/>
      </a:defRPr>
    </a:lvl4pPr>
    <a:lvl5pPr indent="914400" algn="ctr" defTabSz="584200">
      <a:defRPr sz="3800">
        <a:solidFill>
          <a:srgbClr val="FFFFFF"/>
        </a:solidFill>
        <a:latin typeface="+mn-lt"/>
        <a:ea typeface="+mn-ea"/>
        <a:cs typeface="+mn-cs"/>
        <a:sym typeface="Helvetica Light"/>
      </a:defRPr>
    </a:lvl5pPr>
    <a:lvl6pPr indent="1143000" algn="ctr" defTabSz="584200">
      <a:defRPr sz="3800">
        <a:solidFill>
          <a:srgbClr val="FFFFFF"/>
        </a:solidFill>
        <a:latin typeface="+mn-lt"/>
        <a:ea typeface="+mn-ea"/>
        <a:cs typeface="+mn-cs"/>
        <a:sym typeface="Helvetica Light"/>
      </a:defRPr>
    </a:lvl6pPr>
    <a:lvl7pPr indent="1371600" algn="ctr" defTabSz="584200">
      <a:defRPr sz="3800">
        <a:solidFill>
          <a:srgbClr val="FFFFFF"/>
        </a:solidFill>
        <a:latin typeface="+mn-lt"/>
        <a:ea typeface="+mn-ea"/>
        <a:cs typeface="+mn-cs"/>
        <a:sym typeface="Helvetica Light"/>
      </a:defRPr>
    </a:lvl7pPr>
    <a:lvl8pPr indent="1600200" algn="ctr" defTabSz="584200">
      <a:defRPr sz="3800">
        <a:solidFill>
          <a:srgbClr val="FFFFFF"/>
        </a:solidFill>
        <a:latin typeface="+mn-lt"/>
        <a:ea typeface="+mn-ea"/>
        <a:cs typeface="+mn-cs"/>
        <a:sym typeface="Helvetica Light"/>
      </a:defRPr>
    </a:lvl8pPr>
    <a:lvl9pPr indent="1828800" algn="ctr" defTabSz="584200">
      <a:defRPr sz="38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89B1A"/>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A433"/>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rgbClr val="E8A433"/>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9" name="Shape 9"/>
          <p:cNvSpPr/>
          <p:nvPr>
            <p:ph type="body"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762000"/>
            <a:ext cx="5334000" cy="40005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4" name="Shape 14"/>
          <p:cNvSpPr/>
          <p:nvPr>
            <p:ph type="body"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2" name="Shape 22"/>
          <p:cNvSpPr/>
          <p:nvPr>
            <p:ph type="body"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FFFFFF"/>
                </a:solidFill>
              </a:rP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spd="med" advClick="1"/>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57200" indent="-457200" defTabSz="584200">
        <a:spcBef>
          <a:spcPts val="4200"/>
        </a:spcBef>
        <a:buSzPct val="75000"/>
        <a:buChar char="•"/>
        <a:defRPr sz="3800">
          <a:solidFill>
            <a:srgbClr val="FFFFFF"/>
          </a:solidFill>
          <a:latin typeface="+mn-lt"/>
          <a:ea typeface="+mn-ea"/>
          <a:cs typeface="+mn-cs"/>
          <a:sym typeface="Helvetica Light"/>
        </a:defRPr>
      </a:lvl1pPr>
      <a:lvl2pPr marL="914400" indent="-457200" defTabSz="584200">
        <a:spcBef>
          <a:spcPts val="4200"/>
        </a:spcBef>
        <a:buSzPct val="75000"/>
        <a:buChar char="•"/>
        <a:defRPr sz="3800">
          <a:solidFill>
            <a:srgbClr val="FFFFFF"/>
          </a:solidFill>
          <a:latin typeface="+mn-lt"/>
          <a:ea typeface="+mn-ea"/>
          <a:cs typeface="+mn-cs"/>
          <a:sym typeface="Helvetica Light"/>
        </a:defRPr>
      </a:lvl2pPr>
      <a:lvl3pPr marL="1371600" indent="-457200" defTabSz="584200">
        <a:spcBef>
          <a:spcPts val="4200"/>
        </a:spcBef>
        <a:buSzPct val="75000"/>
        <a:buChar char="•"/>
        <a:defRPr sz="3800">
          <a:solidFill>
            <a:srgbClr val="FFFFFF"/>
          </a:solidFill>
          <a:latin typeface="+mn-lt"/>
          <a:ea typeface="+mn-ea"/>
          <a:cs typeface="+mn-cs"/>
          <a:sym typeface="Helvetica Light"/>
        </a:defRPr>
      </a:lvl3pPr>
      <a:lvl4pPr marL="1828800" indent="-457200" defTabSz="584200">
        <a:spcBef>
          <a:spcPts val="4200"/>
        </a:spcBef>
        <a:buSzPct val="75000"/>
        <a:buChar char="•"/>
        <a:defRPr sz="3800">
          <a:solidFill>
            <a:srgbClr val="FFFFFF"/>
          </a:solidFill>
          <a:latin typeface="+mn-lt"/>
          <a:ea typeface="+mn-ea"/>
          <a:cs typeface="+mn-cs"/>
          <a:sym typeface="Helvetica Light"/>
        </a:defRPr>
      </a:lvl4pPr>
      <a:lvl5pPr marL="2286000" indent="-457200" defTabSz="584200">
        <a:spcBef>
          <a:spcPts val="4200"/>
        </a:spcBef>
        <a:buSzPct val="75000"/>
        <a:buChar char="•"/>
        <a:defRPr sz="3800">
          <a:solidFill>
            <a:srgbClr val="FFFFFF"/>
          </a:solidFill>
          <a:latin typeface="+mn-lt"/>
          <a:ea typeface="+mn-ea"/>
          <a:cs typeface="+mn-cs"/>
          <a:sym typeface="Helvetica Light"/>
        </a:defRPr>
      </a:lvl5pPr>
      <a:lvl6pPr marL="2743200" indent="-457200" defTabSz="584200">
        <a:spcBef>
          <a:spcPts val="4200"/>
        </a:spcBef>
        <a:buSzPct val="75000"/>
        <a:buChar char="•"/>
        <a:defRPr sz="3800">
          <a:solidFill>
            <a:srgbClr val="FFFFFF"/>
          </a:solidFill>
          <a:latin typeface="+mn-lt"/>
          <a:ea typeface="+mn-ea"/>
          <a:cs typeface="+mn-cs"/>
          <a:sym typeface="Helvetica Light"/>
        </a:defRPr>
      </a:lvl6pPr>
      <a:lvl7pPr marL="3200400" indent="-457200" defTabSz="584200">
        <a:spcBef>
          <a:spcPts val="4200"/>
        </a:spcBef>
        <a:buSzPct val="75000"/>
        <a:buChar char="•"/>
        <a:defRPr sz="3800">
          <a:solidFill>
            <a:srgbClr val="FFFFFF"/>
          </a:solidFill>
          <a:latin typeface="+mn-lt"/>
          <a:ea typeface="+mn-ea"/>
          <a:cs typeface="+mn-cs"/>
          <a:sym typeface="Helvetica Light"/>
        </a:defRPr>
      </a:lvl7pPr>
      <a:lvl8pPr marL="3657600" indent="-457200" defTabSz="584200">
        <a:spcBef>
          <a:spcPts val="4200"/>
        </a:spcBef>
        <a:buSzPct val="75000"/>
        <a:buChar char="•"/>
        <a:defRPr sz="3800">
          <a:solidFill>
            <a:srgbClr val="FFFFFF"/>
          </a:solidFill>
          <a:latin typeface="+mn-lt"/>
          <a:ea typeface="+mn-ea"/>
          <a:cs typeface="+mn-cs"/>
          <a:sym typeface="Helvetica Light"/>
        </a:defRPr>
      </a:lvl8pPr>
      <a:lvl9pPr marL="4114800" indent="-4572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gif"/><Relationship Id="rId3"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defTabSz="514095">
              <a:defRPr sz="7040"/>
            </a:lvl1pPr>
          </a:lstStyle>
          <a:p>
            <a:pPr lvl="0">
              <a:defRPr sz="1800">
                <a:solidFill>
                  <a:srgbClr val="000000"/>
                </a:solidFill>
              </a:defRPr>
            </a:pPr>
            <a:r>
              <a:rPr sz="7040">
                <a:solidFill>
                  <a:srgbClr val="FFFFFF"/>
                </a:solidFill>
              </a:rPr>
              <a:t>APUSH Review: Key Concept 9.1 (1980 - Present)</a:t>
            </a:r>
          </a:p>
        </p:txBody>
      </p:sp>
      <p:sp>
        <p:nvSpPr>
          <p:cNvPr id="33" name="Shape 33"/>
          <p:cNvSpPr/>
          <p:nvPr>
            <p:ph type="body" idx="1"/>
          </p:nvPr>
        </p:nvSpPr>
        <p:spPr>
          <a:prstGeom prst="rect">
            <a:avLst/>
          </a:prstGeom>
        </p:spPr>
        <p:txBody>
          <a:bodyPr/>
          <a:lstStyle/>
          <a:p>
            <a:pPr lvl="0">
              <a:defRPr sz="1800">
                <a:solidFill>
                  <a:srgbClr val="000000"/>
                </a:solidFill>
              </a:defRPr>
            </a:pPr>
            <a:r>
              <a:rPr sz="3200">
                <a:solidFill>
                  <a:srgbClr val="FFFFFF"/>
                </a:solidFill>
              </a:rPr>
              <a:t>Everything You Need To Know About Key Concept 9.1 To Succeed In APUSH</a:t>
            </a:r>
          </a:p>
        </p:txBody>
      </p:sp>
      <p:sp>
        <p:nvSpPr>
          <p:cNvPr id="34" name="Shape 34"/>
          <p:cNvSpPr/>
          <p:nvPr/>
        </p:nvSpPr>
        <p:spPr>
          <a:xfrm>
            <a:off x="3259583" y="6369050"/>
            <a:ext cx="6485633" cy="159300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0066C1"/>
              </a:gs>
              <a:gs pos="100000">
                <a:srgbClr val="094593"/>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400">
                <a:effectLst>
                  <a:outerShdw sx="100000" sy="100000" kx="0" ky="0" algn="b" rotWithShape="0" blurRad="25400" dist="23998" dir="2700000">
                    <a:srgbClr val="000000">
                      <a:alpha val="31034"/>
                    </a:srgbClr>
                  </a:outerShdw>
                </a:effectLst>
              </a:defRPr>
            </a:lvl1pPr>
          </a:lstStyle>
          <a:p>
            <a:pPr lvl="0">
              <a:defRPr sz="1800">
                <a:solidFill>
                  <a:srgbClr val="000000"/>
                </a:solidFill>
                <a:effectLst/>
              </a:defRPr>
            </a:pPr>
            <a:r>
              <a:rPr sz="2400">
                <a:solidFill>
                  <a:srgbClr val="FFFFFF"/>
                </a:solidFill>
                <a:effectLst>
                  <a:outerShdw sx="100000" sy="100000" kx="0" ky="0" algn="b" rotWithShape="0" blurRad="25400" dist="23998" dir="2700000">
                    <a:srgbClr val="000000">
                      <a:alpha val="31034"/>
                    </a:srgbClr>
                  </a:outerShdw>
                </a:effectLst>
              </a:rPr>
              <a:t>Shoutout Time! Ms. Hammond’s class at Newnan High School. Thanks, you rock!</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3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 grpId="1"/>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title"/>
          </p:nvPr>
        </p:nvSpPr>
        <p:spPr>
          <a:prstGeom prst="rect">
            <a:avLst/>
          </a:prstGeom>
        </p:spPr>
        <p:txBody>
          <a:bodyPr/>
          <a:lstStyle/>
          <a:p>
            <a:pPr lvl="0">
              <a:defRPr sz="1800">
                <a:solidFill>
                  <a:srgbClr val="000000"/>
                </a:solidFill>
              </a:defRPr>
            </a:pPr>
            <a:r>
              <a:rPr sz="8000">
                <a:solidFill>
                  <a:srgbClr val="FFFFFF"/>
                </a:solidFill>
              </a:rPr>
              <a:t>Key Concept 9.1</a:t>
            </a:r>
          </a:p>
        </p:txBody>
      </p:sp>
      <p:sp>
        <p:nvSpPr>
          <p:cNvPr id="37" name="Shape 37"/>
          <p:cNvSpPr/>
          <p:nvPr>
            <p:ph type="body" idx="1"/>
          </p:nvPr>
        </p:nvSpPr>
        <p:spPr>
          <a:prstGeom prst="rect">
            <a:avLst/>
          </a:prstGeom>
        </p:spPr>
        <p:txBody>
          <a:bodyPr/>
          <a:lstStyle/>
          <a:p>
            <a:pPr lvl="0" marL="388620" indent="-388620" defTabSz="496570">
              <a:spcBef>
                <a:spcPts val="3500"/>
              </a:spcBef>
              <a:defRPr sz="1800">
                <a:solidFill>
                  <a:srgbClr val="000000"/>
                </a:solidFill>
              </a:defRPr>
            </a:pPr>
            <a:r>
              <a:rPr sz="3230">
                <a:solidFill>
                  <a:srgbClr val="FFFFFF"/>
                </a:solidFill>
              </a:rPr>
              <a:t>“A new conservatism grew to prominence in U.S. culture and politics, defending traditional social values and rejecting liberal views about the role of government.”</a:t>
            </a:r>
            <a:endParaRPr sz="3230">
              <a:solidFill>
                <a:srgbClr val="FFFFFF"/>
              </a:solidFill>
            </a:endParaRPr>
          </a:p>
          <a:p>
            <a:pPr lvl="1" marL="777240" indent="-388620" defTabSz="496570">
              <a:spcBef>
                <a:spcPts val="3500"/>
              </a:spcBef>
              <a:defRPr sz="1800">
                <a:solidFill>
                  <a:srgbClr val="000000"/>
                </a:solidFill>
              </a:defRPr>
            </a:pPr>
            <a:r>
              <a:rPr sz="3230">
                <a:solidFill>
                  <a:srgbClr val="FFFFFF"/>
                </a:solidFill>
              </a:rPr>
              <a:t>Page 78</a:t>
            </a:r>
            <a:endParaRPr sz="3230">
              <a:solidFill>
                <a:srgbClr val="FFFFFF"/>
              </a:solidFill>
            </a:endParaRPr>
          </a:p>
          <a:p>
            <a:pPr lvl="0" marL="388620" indent="-388620" defTabSz="496570">
              <a:spcBef>
                <a:spcPts val="3500"/>
              </a:spcBef>
              <a:defRPr sz="1800">
                <a:solidFill>
                  <a:srgbClr val="000000"/>
                </a:solidFill>
              </a:defRPr>
            </a:pPr>
            <a:r>
              <a:rPr sz="3230">
                <a:solidFill>
                  <a:srgbClr val="FFFFFF"/>
                </a:solidFill>
              </a:rPr>
              <a:t>Big Idea Questions:</a:t>
            </a:r>
            <a:endParaRPr sz="3230">
              <a:solidFill>
                <a:srgbClr val="FFFFFF"/>
              </a:solidFill>
            </a:endParaRPr>
          </a:p>
          <a:p>
            <a:pPr lvl="1" marL="777240" indent="-388620" defTabSz="496570">
              <a:spcBef>
                <a:spcPts val="3500"/>
              </a:spcBef>
              <a:defRPr sz="1800">
                <a:solidFill>
                  <a:srgbClr val="000000"/>
                </a:solidFill>
              </a:defRPr>
            </a:pPr>
            <a:r>
              <a:rPr sz="3230">
                <a:solidFill>
                  <a:srgbClr val="FFFFFF"/>
                </a:solidFill>
              </a:rPr>
              <a:t>What were reasons for the growth of conservatism in the 1980s?</a:t>
            </a:r>
            <a:endParaRPr sz="3230">
              <a:solidFill>
                <a:srgbClr val="FFFFFF"/>
              </a:solidFill>
            </a:endParaRPr>
          </a:p>
          <a:p>
            <a:pPr lvl="1" marL="777240" indent="-388620" defTabSz="496570">
              <a:spcBef>
                <a:spcPts val="3500"/>
              </a:spcBef>
              <a:defRPr sz="1800">
                <a:solidFill>
                  <a:srgbClr val="000000"/>
                </a:solidFill>
              </a:defRPr>
            </a:pPr>
            <a:r>
              <a:rPr sz="3230">
                <a:solidFill>
                  <a:srgbClr val="FFFFFF"/>
                </a:solidFill>
              </a:rPr>
              <a:t>How successful was the conservative movement in achieving their goals?</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37">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3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0" presetID="1" grpId="1" fill="hold">
                                  <p:stCondLst>
                                    <p:cond delay="0"/>
                                  </p:stCondLst>
                                  <p:iterate type="el" backwards="0">
                                    <p:tmAbs val="0"/>
                                  </p:iterate>
                                  <p:childTnLst>
                                    <p:set>
                                      <p:cBhvr>
                                        <p:cTn id="12" fill="hold"/>
                                        <p:tgtEl>
                                          <p:spTgt spid="3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0" presetID="1" grpId="1" fill="hold">
                                  <p:stCondLst>
                                    <p:cond delay="0"/>
                                  </p:stCondLst>
                                  <p:iterate type="el" backwards="0">
                                    <p:tmAbs val="0"/>
                                  </p:iterate>
                                  <p:childTnLst>
                                    <p:set>
                                      <p:cBhvr>
                                        <p:cTn id="16" fill="hold"/>
                                        <p:tgtEl>
                                          <p:spTgt spid="3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nodeType="clickEffect" presetClass="entr" presetSubtype="0" presetID="1" grpId="1" fill="hold">
                                  <p:stCondLst>
                                    <p:cond delay="0"/>
                                  </p:stCondLst>
                                  <p:iterate type="el" backwards="0">
                                    <p:tmAbs val="0"/>
                                  </p:iterate>
                                  <p:childTnLst>
                                    <p:set>
                                      <p:cBhvr>
                                        <p:cTn id="20" fill="hold"/>
                                        <p:tgtEl>
                                          <p:spTgt spid="3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nodeType="clickEffect" presetClass="entr" presetSubtype="0" presetID="1" grpId="1" fill="hold">
                                  <p:stCondLst>
                                    <p:cond delay="0"/>
                                  </p:stCondLst>
                                  <p:iterate type="el" backwards="0">
                                    <p:tmAbs val="0"/>
                                  </p:iterate>
                                  <p:childTnLst>
                                    <p:set>
                                      <p:cBhvr>
                                        <p:cTn id="24" fill="hold"/>
                                        <p:tgtEl>
                                          <p:spTgt spid="3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7"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title"/>
          </p:nvPr>
        </p:nvSpPr>
        <p:spPr>
          <a:xfrm>
            <a:off x="952500" y="406400"/>
            <a:ext cx="11099800" cy="1644998"/>
          </a:xfrm>
          <a:prstGeom prst="rect">
            <a:avLst/>
          </a:prstGeom>
        </p:spPr>
        <p:txBody>
          <a:bodyPr/>
          <a:lstStyle/>
          <a:p>
            <a:pPr lvl="0">
              <a:defRPr sz="1800">
                <a:solidFill>
                  <a:srgbClr val="000000"/>
                </a:solidFill>
              </a:defRPr>
            </a:pPr>
            <a:r>
              <a:rPr sz="8000">
                <a:solidFill>
                  <a:srgbClr val="FFFFFF"/>
                </a:solidFill>
              </a:rPr>
              <a:t>Key Concept 9.1, I</a:t>
            </a:r>
          </a:p>
        </p:txBody>
      </p:sp>
      <p:sp>
        <p:nvSpPr>
          <p:cNvPr id="40" name="Shape 40"/>
          <p:cNvSpPr/>
          <p:nvPr>
            <p:ph type="body" idx="1"/>
          </p:nvPr>
        </p:nvSpPr>
        <p:spPr>
          <a:xfrm>
            <a:off x="609054" y="1999654"/>
            <a:ext cx="11786692" cy="7481492"/>
          </a:xfrm>
          <a:prstGeom prst="rect">
            <a:avLst/>
          </a:prstGeom>
        </p:spPr>
        <p:txBody>
          <a:bodyPr/>
          <a:lstStyle/>
          <a:p>
            <a:pPr lvl="0" marL="224027" indent="-224027" defTabSz="286258">
              <a:spcBef>
                <a:spcPts val="2000"/>
              </a:spcBef>
              <a:defRPr sz="1800">
                <a:solidFill>
                  <a:srgbClr val="000000"/>
                </a:solidFill>
              </a:defRPr>
            </a:pPr>
            <a:r>
              <a:rPr sz="1862">
                <a:solidFill>
                  <a:srgbClr val="FFFFFF"/>
                </a:solidFill>
              </a:rPr>
              <a:t>“Reduced public faith in the government’s ability to solve social and economic problems, the growth of religious fundamentalism, and the dissemination of neoconservative thought all combined to invigorate conservatism.”</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Page 78</a:t>
            </a:r>
            <a:endParaRPr sz="1862">
              <a:solidFill>
                <a:srgbClr val="FFFFFF"/>
              </a:solidFill>
            </a:endParaRPr>
          </a:p>
          <a:p>
            <a:pPr lvl="0" marL="224027" indent="-224027" defTabSz="286258">
              <a:spcBef>
                <a:spcPts val="2000"/>
              </a:spcBef>
              <a:defRPr sz="1800">
                <a:solidFill>
                  <a:srgbClr val="000000"/>
                </a:solidFill>
              </a:defRPr>
            </a:pPr>
            <a:r>
              <a:rPr sz="1862">
                <a:solidFill>
                  <a:srgbClr val="FFFFFF"/>
                </a:solidFill>
              </a:rPr>
              <a:t>A: Public faith in government declined in the 1970s due to:</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Economic challenges: </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OPEC oil embargo (1973) - result of US supporting Israel in the Yom Kippur War</a:t>
            </a:r>
            <a:endParaRPr sz="1862">
              <a:solidFill>
                <a:srgbClr val="FFFFFF"/>
              </a:solidFill>
            </a:endParaRPr>
          </a:p>
          <a:p>
            <a:pPr lvl="3" marL="896111" indent="-224027" defTabSz="286258">
              <a:spcBef>
                <a:spcPts val="2000"/>
              </a:spcBef>
              <a:defRPr sz="1800">
                <a:solidFill>
                  <a:srgbClr val="000000"/>
                </a:solidFill>
              </a:defRPr>
            </a:pPr>
            <a:r>
              <a:rPr sz="1862">
                <a:solidFill>
                  <a:srgbClr val="FFFFFF"/>
                </a:solidFill>
              </a:rPr>
              <a:t>Led to drastically long lines at gas stations, huge increase in gas prices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Stagflation of the 1970s - unemployment, slow economic growth, and high inflation</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Political Scandals: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Watergate, pardon of Richard Nixon</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Foreign policy “failures”: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Iran Hostage Crisis - a response to the US’ decision to give treatment to the Shah of Iran</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Hostages were freed after 444 days during Reagan’s inauguration </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A sense of social and moral decay</a:t>
            </a:r>
          </a:p>
        </p:txBody>
      </p:sp>
      <p:pic>
        <p:nvPicPr>
          <p:cNvPr id="41" name="No_gas_1974.gif"/>
          <p:cNvPicPr/>
          <p:nvPr/>
        </p:nvPicPr>
        <p:blipFill>
          <a:blip r:embed="rId2">
            <a:extLst/>
          </a:blip>
          <a:stretch>
            <a:fillRect/>
          </a:stretch>
        </p:blipFill>
        <p:spPr>
          <a:xfrm>
            <a:off x="10253208" y="1809750"/>
            <a:ext cx="2694442" cy="4062604"/>
          </a:xfrm>
          <a:prstGeom prst="rect">
            <a:avLst/>
          </a:prstGeom>
          <a:ln w="12700">
            <a:miter lim="400000"/>
          </a:ln>
        </p:spPr>
      </p:pic>
      <p:pic>
        <p:nvPicPr>
          <p:cNvPr id="42" name="800px-WatergateFromAir.jpg"/>
          <p:cNvPicPr/>
          <p:nvPr/>
        </p:nvPicPr>
        <p:blipFill>
          <a:blip r:embed="rId3">
            <a:extLst/>
          </a:blip>
          <a:stretch>
            <a:fillRect/>
          </a:stretch>
        </p:blipFill>
        <p:spPr>
          <a:xfrm>
            <a:off x="3581145" y="2711450"/>
            <a:ext cx="5416805" cy="4062604"/>
          </a:xfrm>
          <a:prstGeom prst="rect">
            <a:avLst/>
          </a:prstGeom>
          <a:ln w="12700">
            <a:miter lim="400000"/>
          </a:ln>
        </p:spPr>
      </p:pic>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40">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4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0" presetID="1" grpId="1" fill="hold">
                                  <p:stCondLst>
                                    <p:cond delay="0"/>
                                  </p:stCondLst>
                                  <p:iterate type="el" backwards="0">
                                    <p:tmAbs val="0"/>
                                  </p:iterate>
                                  <p:childTnLst>
                                    <p:set>
                                      <p:cBhvr>
                                        <p:cTn id="12" fill="hold"/>
                                        <p:tgtEl>
                                          <p:spTgt spid="4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0" presetID="1" grpId="1" fill="hold">
                                  <p:stCondLst>
                                    <p:cond delay="0"/>
                                  </p:stCondLst>
                                  <p:iterate type="el" backwards="0">
                                    <p:tmAbs val="0"/>
                                  </p:iterate>
                                  <p:childTnLst>
                                    <p:set>
                                      <p:cBhvr>
                                        <p:cTn id="16" fill="hold"/>
                                        <p:tgtEl>
                                          <p:spTgt spid="4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nodeType="clickEffect" presetClass="entr" presetSubtype="0" presetID="1" grpId="1" fill="hold">
                                  <p:stCondLst>
                                    <p:cond delay="0"/>
                                  </p:stCondLst>
                                  <p:iterate type="el" backwards="0">
                                    <p:tmAbs val="0"/>
                                  </p:iterate>
                                  <p:childTnLst>
                                    <p:set>
                                      <p:cBhvr>
                                        <p:cTn id="20" fill="hold"/>
                                        <p:tgtEl>
                                          <p:spTgt spid="4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nodeType="clickEffect" presetClass="entr" presetSubtype="0" presetID="1" grpId="1" fill="hold">
                                  <p:stCondLst>
                                    <p:cond delay="0"/>
                                  </p:stCondLst>
                                  <p:iterate type="el" backwards="0">
                                    <p:tmAbs val="0"/>
                                  </p:iterate>
                                  <p:childTnLst>
                                    <p:set>
                                      <p:cBhvr>
                                        <p:cTn id="24" fill="hold"/>
                                        <p:tgtEl>
                                          <p:spTgt spid="4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0" presetID="1" grpId="1" fill="hold">
                                  <p:stCondLst>
                                    <p:cond delay="0"/>
                                  </p:stCondLst>
                                  <p:iterate type="el" backwards="0">
                                    <p:tmAbs val="0"/>
                                  </p:iterate>
                                  <p:childTnLst>
                                    <p:set>
                                      <p:cBhvr>
                                        <p:cTn id="28" fill="hold"/>
                                        <p:tgtEl>
                                          <p:spTgt spid="40">
                                            <p:txEl>
                                              <p:pRg st="5" end="5"/>
                                            </p:txEl>
                                          </p:spTgt>
                                        </p:tgtEl>
                                        <p:attrNameLst>
                                          <p:attrName>style.visibility</p:attrName>
                                        </p:attrNameLst>
                                      </p:cBhvr>
                                      <p:to>
                                        <p:strVal val="visible"/>
                                      </p:to>
                                    </p:set>
                                  </p:childTnLst>
                                </p:cTn>
                              </p:par>
                            </p:childTnLst>
                          </p:cTn>
                        </p:par>
                        <p:par>
                          <p:cTn id="29" fill="hold">
                            <p:stCondLst>
                              <p:cond delay="0"/>
                            </p:stCondLst>
                            <p:childTnLst>
                              <p:par>
                                <p:cTn id="30" nodeType="afterEffect" presetClass="entr" presetSubtype="0" presetID="1" grpId="2" fill="hold">
                                  <p:stCondLst>
                                    <p:cond delay="0"/>
                                  </p:stCondLst>
                                  <p:iterate type="el" backwards="0">
                                    <p:tmAbs val="0"/>
                                  </p:iterate>
                                  <p:childTnLst>
                                    <p:set>
                                      <p:cBhvr>
                                        <p:cTn id="31" fill="hold"/>
                                        <p:tgtEl>
                                          <p:spTgt spid="4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nodeType="clickEffect" presetClass="entr" presetSubtype="0" presetID="1" grpId="1" fill="hold">
                                  <p:stCondLst>
                                    <p:cond delay="0"/>
                                  </p:stCondLst>
                                  <p:iterate type="el" backwards="0">
                                    <p:tmAbs val="0"/>
                                  </p:iterate>
                                  <p:childTnLst>
                                    <p:set>
                                      <p:cBhvr>
                                        <p:cTn id="35" fill="hold"/>
                                        <p:tgtEl>
                                          <p:spTgt spid="40">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nodeType="clickEffect" presetClass="entr" presetSubtype="0" presetID="1" grpId="1" fill="hold">
                                  <p:stCondLst>
                                    <p:cond delay="0"/>
                                  </p:stCondLst>
                                  <p:iterate type="el" backwards="0">
                                    <p:tmAbs val="0"/>
                                  </p:iterate>
                                  <p:childTnLst>
                                    <p:set>
                                      <p:cBhvr>
                                        <p:cTn id="39" fill="hold"/>
                                        <p:tgtEl>
                                          <p:spTgt spid="40">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nodeType="clickEffect" presetClass="entr" presetSubtype="0" presetID="1" grpId="1" fill="hold">
                                  <p:stCondLst>
                                    <p:cond delay="0"/>
                                  </p:stCondLst>
                                  <p:iterate type="el" backwards="0">
                                    <p:tmAbs val="0"/>
                                  </p:iterate>
                                  <p:childTnLst>
                                    <p:set>
                                      <p:cBhvr>
                                        <p:cTn id="43" fill="hold"/>
                                        <p:tgtEl>
                                          <p:spTgt spid="40">
                                            <p:txEl>
                                              <p:pRg st="8" end="8"/>
                                            </p:txEl>
                                          </p:spTgt>
                                        </p:tgtEl>
                                        <p:attrNameLst>
                                          <p:attrName>style.visibility</p:attrName>
                                        </p:attrNameLst>
                                      </p:cBhvr>
                                      <p:to>
                                        <p:strVal val="visible"/>
                                      </p:to>
                                    </p:set>
                                  </p:childTnLst>
                                </p:cTn>
                              </p:par>
                            </p:childTnLst>
                          </p:cTn>
                        </p:par>
                        <p:par>
                          <p:cTn id="44" fill="hold">
                            <p:stCondLst>
                              <p:cond delay="0"/>
                            </p:stCondLst>
                            <p:childTnLst>
                              <p:par>
                                <p:cTn id="45" nodeType="afterEffect" presetClass="entr" presetSubtype="0" presetID="1" grpId="3" fill="hold">
                                  <p:stCondLst>
                                    <p:cond delay="0"/>
                                  </p:stCondLst>
                                  <p:iterate type="el" backwards="0">
                                    <p:tmAbs val="0"/>
                                  </p:iterate>
                                  <p:childTnLst>
                                    <p:set>
                                      <p:cBhvr>
                                        <p:cTn id="46" fill="hold"/>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nodeType="clickEffect" presetClass="entr" presetSubtype="0" presetID="1" grpId="1" fill="hold">
                                  <p:stCondLst>
                                    <p:cond delay="0"/>
                                  </p:stCondLst>
                                  <p:iterate type="el" backwards="0">
                                    <p:tmAbs val="0"/>
                                  </p:iterate>
                                  <p:childTnLst>
                                    <p:set>
                                      <p:cBhvr>
                                        <p:cTn id="50" fill="hold"/>
                                        <p:tgtEl>
                                          <p:spTgt spid="40">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nodeType="clickEffect" presetClass="entr" presetSubtype="0" presetID="1" grpId="1" fill="hold">
                                  <p:stCondLst>
                                    <p:cond delay="0"/>
                                  </p:stCondLst>
                                  <p:iterate type="el" backwards="0">
                                    <p:tmAbs val="0"/>
                                  </p:iterate>
                                  <p:childTnLst>
                                    <p:set>
                                      <p:cBhvr>
                                        <p:cTn id="54" fill="hold"/>
                                        <p:tgtEl>
                                          <p:spTgt spid="40">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nodeType="clickEffect" presetClass="entr" presetSubtype="0" presetID="1" grpId="1" fill="hold">
                                  <p:stCondLst>
                                    <p:cond delay="0"/>
                                  </p:stCondLst>
                                  <p:iterate type="el" backwards="0">
                                    <p:tmAbs val="0"/>
                                  </p:iterate>
                                  <p:childTnLst>
                                    <p:set>
                                      <p:cBhvr>
                                        <p:cTn id="58" fill="hold"/>
                                        <p:tgtEl>
                                          <p:spTgt spid="40">
                                            <p:txEl>
                                              <p:pRg st="11" end="1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nodeType="clickEffect" presetClass="entr" presetSubtype="0" presetID="1" grpId="1" fill="hold">
                                  <p:stCondLst>
                                    <p:cond delay="0"/>
                                  </p:stCondLst>
                                  <p:iterate type="el" backwards="0">
                                    <p:tmAbs val="0"/>
                                  </p:iterate>
                                  <p:childTnLst>
                                    <p:set>
                                      <p:cBhvr>
                                        <p:cTn id="62" fill="hold"/>
                                        <p:tgtEl>
                                          <p:spTgt spid="40">
                                            <p:txEl>
                                              <p:pRg st="12" end="12"/>
                                            </p:txEl>
                                          </p:spTgt>
                                        </p:tgtEl>
                                        <p:attrNameLst>
                                          <p:attrName>style.visibility</p:attrName>
                                        </p:attrNameLst>
                                      </p:cBhvr>
                                      <p:to>
                                        <p:strVal val="visible"/>
                                      </p:to>
                                    </p:set>
                                  </p:childTnLst>
                                </p:cTn>
                              </p:par>
                            </p:childTnLst>
                          </p:cTn>
                        </p:par>
                        <p:par>
                          <p:cTn id="63" fill="hold">
                            <p:stCondLst>
                              <p:cond delay="0"/>
                            </p:stCondLst>
                            <p:childTnLst>
                              <p:par>
                                <p:cTn id="64" nodeType="afterEffect" presetClass="exit" presetSubtype="0" presetID="1" grpId="4" fill="hold">
                                  <p:stCondLst>
                                    <p:cond delay="0"/>
                                  </p:stCondLst>
                                  <p:iterate type="el" backwards="0">
                                    <p:tmAbs val="0"/>
                                  </p:iterate>
                                  <p:childTnLst>
                                    <p:set>
                                      <p:cBhvr>
                                        <p:cTn id="65" fill="hold">
                                          <p:stCondLst>
                                            <p:cond delay="0"/>
                                          </p:stCondLst>
                                        </p:cTn>
                                        <p:tgtEl>
                                          <p:spTgt spid="4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0" grpId="1"/>
      <p:bldP build="whole" bldLvl="1" animBg="1" rev="0" advAuto="0" spid="41" grpId="2"/>
      <p:bldP build="whole" bldLvl="1" animBg="1" rev="0" advAuto="0" spid="42" grpId="3"/>
      <p:bldP build="whole" bldLvl="1" animBg="1" rev="0" advAuto="0" spid="42" grpId="4"/>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title"/>
          </p:nvPr>
        </p:nvSpPr>
        <p:spPr>
          <a:xfrm>
            <a:off x="952500" y="406400"/>
            <a:ext cx="11099800" cy="1644998"/>
          </a:xfrm>
          <a:prstGeom prst="rect">
            <a:avLst/>
          </a:prstGeom>
        </p:spPr>
        <p:txBody>
          <a:bodyPr/>
          <a:lstStyle/>
          <a:p>
            <a:pPr lvl="0">
              <a:defRPr sz="1800">
                <a:solidFill>
                  <a:srgbClr val="000000"/>
                </a:solidFill>
              </a:defRPr>
            </a:pPr>
            <a:r>
              <a:rPr sz="8000">
                <a:solidFill>
                  <a:srgbClr val="FFFFFF"/>
                </a:solidFill>
              </a:rPr>
              <a:t>Key Concept 9.1, I</a:t>
            </a:r>
          </a:p>
        </p:txBody>
      </p:sp>
      <p:sp>
        <p:nvSpPr>
          <p:cNvPr id="45" name="Shape 45"/>
          <p:cNvSpPr/>
          <p:nvPr>
            <p:ph type="body" idx="1"/>
          </p:nvPr>
        </p:nvSpPr>
        <p:spPr>
          <a:xfrm>
            <a:off x="609054" y="1999654"/>
            <a:ext cx="11786692" cy="7481492"/>
          </a:xfrm>
          <a:prstGeom prst="rect">
            <a:avLst/>
          </a:prstGeom>
        </p:spPr>
        <p:txBody>
          <a:bodyPr/>
          <a:lstStyle/>
          <a:p>
            <a:pPr lvl="0" marL="347472" indent="-347472" defTabSz="443991">
              <a:spcBef>
                <a:spcPts val="3100"/>
              </a:spcBef>
              <a:defRPr sz="1800">
                <a:solidFill>
                  <a:srgbClr val="000000"/>
                </a:solidFill>
              </a:defRPr>
            </a:pPr>
            <a:r>
              <a:rPr sz="2888">
                <a:solidFill>
                  <a:srgbClr val="FFFFFF"/>
                </a:solidFill>
              </a:rPr>
              <a:t>B: Increased opposition to liberal social and political trends</a:t>
            </a:r>
            <a:endParaRPr sz="2888">
              <a:solidFill>
                <a:srgbClr val="FFFFFF"/>
              </a:solidFill>
            </a:endParaRPr>
          </a:p>
          <a:p>
            <a:pPr lvl="1" marL="694944" indent="-347472" defTabSz="443991">
              <a:spcBef>
                <a:spcPts val="3100"/>
              </a:spcBef>
              <a:defRPr sz="1800">
                <a:solidFill>
                  <a:srgbClr val="000000"/>
                </a:solidFill>
              </a:defRPr>
            </a:pPr>
            <a:r>
              <a:rPr sz="2888">
                <a:solidFill>
                  <a:srgbClr val="FFFFFF"/>
                </a:solidFill>
              </a:rPr>
              <a:t>Caused by:</a:t>
            </a:r>
            <a:endParaRPr sz="2888">
              <a:solidFill>
                <a:srgbClr val="FFFFFF"/>
              </a:solidFill>
            </a:endParaRPr>
          </a:p>
          <a:p>
            <a:pPr lvl="2" marL="1042416" indent="-347472" defTabSz="443991">
              <a:spcBef>
                <a:spcPts val="3100"/>
              </a:spcBef>
              <a:defRPr sz="1800">
                <a:solidFill>
                  <a:srgbClr val="000000"/>
                </a:solidFill>
              </a:defRPr>
            </a:pPr>
            <a:r>
              <a:rPr sz="2888">
                <a:solidFill>
                  <a:srgbClr val="FFFFFF"/>
                </a:solidFill>
              </a:rPr>
              <a:t>Growth of evangelical and fundamentalist Christian churches:</a:t>
            </a:r>
            <a:endParaRPr sz="2888">
              <a:solidFill>
                <a:srgbClr val="FFFFFF"/>
              </a:solidFill>
            </a:endParaRPr>
          </a:p>
          <a:p>
            <a:pPr lvl="3" marL="1389888" indent="-347472" defTabSz="443991">
              <a:spcBef>
                <a:spcPts val="3100"/>
              </a:spcBef>
              <a:defRPr sz="1800">
                <a:solidFill>
                  <a:srgbClr val="000000"/>
                </a:solidFill>
              </a:defRPr>
            </a:pPr>
            <a:r>
              <a:rPr sz="2888">
                <a:solidFill>
                  <a:srgbClr val="FFFFFF"/>
                </a:solidFill>
              </a:rPr>
              <a:t>Going back to Billy Graham (1940s and 1950s)</a:t>
            </a:r>
            <a:endParaRPr sz="2888">
              <a:solidFill>
                <a:srgbClr val="FFFFFF"/>
              </a:solidFill>
            </a:endParaRPr>
          </a:p>
          <a:p>
            <a:pPr lvl="3" marL="1389888" indent="-347472" defTabSz="443991">
              <a:spcBef>
                <a:spcPts val="3100"/>
              </a:spcBef>
              <a:defRPr sz="1800">
                <a:solidFill>
                  <a:srgbClr val="000000"/>
                </a:solidFill>
              </a:defRPr>
            </a:pPr>
            <a:r>
              <a:rPr sz="2888">
                <a:solidFill>
                  <a:srgbClr val="FFFFFF"/>
                </a:solidFill>
              </a:rPr>
              <a:t>Increase in number of “Born-again Christians”</a:t>
            </a:r>
            <a:endParaRPr sz="2888">
              <a:solidFill>
                <a:srgbClr val="FFFFFF"/>
              </a:solidFill>
            </a:endParaRPr>
          </a:p>
          <a:p>
            <a:pPr lvl="2" marL="1042416" indent="-347472" defTabSz="443991">
              <a:spcBef>
                <a:spcPts val="3100"/>
              </a:spcBef>
              <a:defRPr sz="1800">
                <a:solidFill>
                  <a:srgbClr val="000000"/>
                </a:solidFill>
              </a:defRPr>
            </a:pPr>
            <a:r>
              <a:rPr sz="2888">
                <a:solidFill>
                  <a:srgbClr val="FFFFFF"/>
                </a:solidFill>
              </a:rPr>
              <a:t>Increased political participation of the groups as seen in:</a:t>
            </a:r>
            <a:endParaRPr sz="2888">
              <a:solidFill>
                <a:srgbClr val="FFFFFF"/>
              </a:solidFill>
            </a:endParaRPr>
          </a:p>
          <a:p>
            <a:pPr lvl="3" marL="1389888" indent="-347472" defTabSz="443991">
              <a:spcBef>
                <a:spcPts val="3100"/>
              </a:spcBef>
              <a:defRPr sz="1800">
                <a:solidFill>
                  <a:srgbClr val="000000"/>
                </a:solidFill>
              </a:defRPr>
            </a:pPr>
            <a:r>
              <a:rPr sz="2888">
                <a:solidFill>
                  <a:srgbClr val="FFFFFF"/>
                </a:solidFill>
              </a:rPr>
              <a:t>Moral Majority - opposed ERA, SALT, abortion, and homosexuals - supported Reagan in his elections</a:t>
            </a:r>
            <a:endParaRPr sz="2888">
              <a:solidFill>
                <a:srgbClr val="FFFFFF"/>
              </a:solidFill>
            </a:endParaRPr>
          </a:p>
          <a:p>
            <a:pPr lvl="3" marL="1389888" indent="-347472" defTabSz="443991">
              <a:spcBef>
                <a:spcPts val="3100"/>
              </a:spcBef>
              <a:defRPr sz="1800">
                <a:solidFill>
                  <a:srgbClr val="000000"/>
                </a:solidFill>
              </a:defRPr>
            </a:pPr>
            <a:r>
              <a:rPr sz="2888">
                <a:solidFill>
                  <a:srgbClr val="FFFFFF"/>
                </a:solidFill>
              </a:rPr>
              <a:t>Focus on the Family - Promotes abstinence, same-sex marriage, and is pro-life</a:t>
            </a:r>
          </a:p>
        </p:txBody>
      </p:sp>
      <p:pic>
        <p:nvPicPr>
          <p:cNvPr id="46" name="435px-Billy_Graham_bw_photo,_April_11,_1966.jpg"/>
          <p:cNvPicPr/>
          <p:nvPr/>
        </p:nvPicPr>
        <p:blipFill>
          <a:blip r:embed="rId2">
            <a:extLst/>
          </a:blip>
          <a:stretch>
            <a:fillRect/>
          </a:stretch>
        </p:blipFill>
        <p:spPr>
          <a:xfrm>
            <a:off x="7244720" y="1058235"/>
            <a:ext cx="3070741" cy="4228445"/>
          </a:xfrm>
          <a:prstGeom prst="rect">
            <a:avLst/>
          </a:prstGeom>
          <a:ln w="12700">
            <a:miter lim="400000"/>
          </a:ln>
        </p:spPr>
      </p:pic>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45">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4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0" presetID="1" grpId="1" fill="hold">
                                  <p:stCondLst>
                                    <p:cond delay="0"/>
                                  </p:stCondLst>
                                  <p:iterate type="el" backwards="0">
                                    <p:tmAbs val="0"/>
                                  </p:iterate>
                                  <p:childTnLst>
                                    <p:set>
                                      <p:cBhvr>
                                        <p:cTn id="12" fill="hold"/>
                                        <p:tgtEl>
                                          <p:spTgt spid="4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0" presetID="1" grpId="1" fill="hold">
                                  <p:stCondLst>
                                    <p:cond delay="0"/>
                                  </p:stCondLst>
                                  <p:iterate type="el" backwards="0">
                                    <p:tmAbs val="0"/>
                                  </p:iterate>
                                  <p:childTnLst>
                                    <p:set>
                                      <p:cBhvr>
                                        <p:cTn id="16" fill="hold"/>
                                        <p:tgtEl>
                                          <p:spTgt spid="45">
                                            <p:txEl>
                                              <p:pRg st="2" end="2"/>
                                            </p:txEl>
                                          </p:spTgt>
                                        </p:tgtEl>
                                        <p:attrNameLst>
                                          <p:attrName>style.visibility</p:attrName>
                                        </p:attrNameLst>
                                      </p:cBhvr>
                                      <p:to>
                                        <p:strVal val="visible"/>
                                      </p:to>
                                    </p:set>
                                  </p:childTnLst>
                                </p:cTn>
                              </p:par>
                            </p:childTnLst>
                          </p:cTn>
                        </p:par>
                        <p:par>
                          <p:cTn id="17" fill="hold">
                            <p:stCondLst>
                              <p:cond delay="0"/>
                            </p:stCondLst>
                            <p:childTnLst>
                              <p:par>
                                <p:cTn id="18" nodeType="afterEffect" presetClass="entr" presetSubtype="0" presetID="1" grpId="1" fill="hold">
                                  <p:stCondLst>
                                    <p:cond delay="0"/>
                                  </p:stCondLst>
                                  <p:iterate type="el" backwards="0">
                                    <p:tmAbs val="0"/>
                                  </p:iterate>
                                  <p:childTnLst>
                                    <p:set>
                                      <p:cBhvr>
                                        <p:cTn id="19" fill="hold"/>
                                        <p:tgtEl>
                                          <p:spTgt spid="45">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nodeType="clickEffect" presetClass="entr" presetSubtype="0" presetID="1" grpId="2" fill="hold">
                                  <p:stCondLst>
                                    <p:cond delay="0"/>
                                  </p:stCondLst>
                                  <p:iterate type="el" backwards="0">
                                    <p:tmAbs val="0"/>
                                  </p:iterate>
                                  <p:childTnLst>
                                    <p:set>
                                      <p:cBhvr>
                                        <p:cTn id="23" fill="hold"/>
                                        <p:tgtEl>
                                          <p:spTgt spid="4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nodeType="clickEffect" presetClass="entr" presetSubtype="0" presetID="1" grpId="1" fill="hold">
                                  <p:stCondLst>
                                    <p:cond delay="0"/>
                                  </p:stCondLst>
                                  <p:iterate type="el" backwards="0">
                                    <p:tmAbs val="0"/>
                                  </p:iterate>
                                  <p:childTnLst>
                                    <p:set>
                                      <p:cBhvr>
                                        <p:cTn id="27" fill="hold"/>
                                        <p:tgtEl>
                                          <p:spTgt spid="45">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nodeType="clickEffect" presetClass="entr" presetSubtype="0" presetID="1" grpId="1" fill="hold">
                                  <p:stCondLst>
                                    <p:cond delay="0"/>
                                  </p:stCondLst>
                                  <p:iterate type="el" backwards="0">
                                    <p:tmAbs val="0"/>
                                  </p:iterate>
                                  <p:childTnLst>
                                    <p:set>
                                      <p:cBhvr>
                                        <p:cTn id="31" fill="hold"/>
                                        <p:tgtEl>
                                          <p:spTgt spid="45">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nodeType="clickEffect" presetClass="entr" presetSubtype="0" presetID="1" grpId="1" fill="hold">
                                  <p:stCondLst>
                                    <p:cond delay="0"/>
                                  </p:stCondLst>
                                  <p:iterate type="el" backwards="0">
                                    <p:tmAbs val="0"/>
                                  </p:iterate>
                                  <p:childTnLst>
                                    <p:set>
                                      <p:cBhvr>
                                        <p:cTn id="35" fill="hold"/>
                                        <p:tgtEl>
                                          <p:spTgt spid="45">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nodeType="clickEffect" presetClass="entr" presetSubtype="0" presetID="1" grpId="1" fill="hold">
                                  <p:stCondLst>
                                    <p:cond delay="0"/>
                                  </p:stCondLst>
                                  <p:iterate type="el" backwards="0">
                                    <p:tmAbs val="0"/>
                                  </p:iterate>
                                  <p:childTnLst>
                                    <p:set>
                                      <p:cBhvr>
                                        <p:cTn id="39" fill="hold"/>
                                        <p:tgtEl>
                                          <p:spTgt spid="45">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6" grpId="2"/>
      <p:bldP build="p" bldLvl="5" animBg="1" rev="0" advAuto="0" spid="45"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title"/>
          </p:nvPr>
        </p:nvSpPr>
        <p:spPr>
          <a:xfrm>
            <a:off x="952500" y="406400"/>
            <a:ext cx="11099800" cy="1644998"/>
          </a:xfrm>
          <a:prstGeom prst="rect">
            <a:avLst/>
          </a:prstGeom>
        </p:spPr>
        <p:txBody>
          <a:bodyPr/>
          <a:lstStyle/>
          <a:p>
            <a:pPr lvl="0">
              <a:defRPr sz="1800">
                <a:solidFill>
                  <a:srgbClr val="000000"/>
                </a:solidFill>
              </a:defRPr>
            </a:pPr>
            <a:r>
              <a:rPr sz="8000">
                <a:solidFill>
                  <a:srgbClr val="FFFFFF"/>
                </a:solidFill>
              </a:rPr>
              <a:t>Key Concept 9.1, II</a:t>
            </a:r>
          </a:p>
        </p:txBody>
      </p:sp>
      <p:sp>
        <p:nvSpPr>
          <p:cNvPr id="49" name="Shape 49"/>
          <p:cNvSpPr/>
          <p:nvPr>
            <p:ph type="body" idx="1"/>
          </p:nvPr>
        </p:nvSpPr>
        <p:spPr>
          <a:xfrm>
            <a:off x="609054" y="1999654"/>
            <a:ext cx="11786692" cy="7481492"/>
          </a:xfrm>
          <a:prstGeom prst="rect">
            <a:avLst/>
          </a:prstGeom>
        </p:spPr>
        <p:txBody>
          <a:bodyPr/>
          <a:lstStyle/>
          <a:p>
            <a:pPr lvl="0" marL="224027" indent="-224027" defTabSz="286258">
              <a:spcBef>
                <a:spcPts val="2000"/>
              </a:spcBef>
              <a:defRPr sz="1800">
                <a:solidFill>
                  <a:srgbClr val="000000"/>
                </a:solidFill>
              </a:defRPr>
            </a:pPr>
            <a:r>
              <a:rPr sz="1862">
                <a:solidFill>
                  <a:srgbClr val="FFFFFF"/>
                </a:solidFill>
              </a:rPr>
              <a:t>“Conservatives achieved some of their political and policy goals, but their success was limited by the enduring popularity and institutional strength of some government programs and pubic support for cultural trends of recent decades.”</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Page</a:t>
            </a:r>
            <a:endParaRPr sz="1862">
              <a:solidFill>
                <a:srgbClr val="FFFFFF"/>
              </a:solidFill>
            </a:endParaRPr>
          </a:p>
          <a:p>
            <a:pPr lvl="0" marL="224027" indent="-224027" defTabSz="286258">
              <a:spcBef>
                <a:spcPts val="2000"/>
              </a:spcBef>
              <a:defRPr sz="1800">
                <a:solidFill>
                  <a:srgbClr val="000000"/>
                </a:solidFill>
              </a:defRPr>
            </a:pPr>
            <a:r>
              <a:rPr sz="1862">
                <a:solidFill>
                  <a:srgbClr val="FFFFFF"/>
                </a:solidFill>
              </a:rPr>
              <a:t>A: Conservative victories:</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Taxation - “Reaganomics”, “supply-side”, or “trickle-down” economics under Ronald Reagan and George W. Bush</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Tax cuts for wealthy in order to stimulate economic growth</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Tax rates were cut in the 1980s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Similar to tax policies of the 1920s under Secretary of Treasury Andrew Mellon</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Deregulation of industries: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Shrinking the size of the government and bureaucracy </a:t>
            </a:r>
            <a:endParaRPr sz="1862">
              <a:solidFill>
                <a:srgbClr val="FFFFFF"/>
              </a:solidFill>
            </a:endParaRPr>
          </a:p>
          <a:p>
            <a:pPr lvl="0" marL="224027" indent="-224027" defTabSz="286258">
              <a:spcBef>
                <a:spcPts val="2000"/>
              </a:spcBef>
              <a:defRPr sz="1800">
                <a:solidFill>
                  <a:srgbClr val="000000"/>
                </a:solidFill>
              </a:defRPr>
            </a:pPr>
            <a:r>
              <a:rPr sz="1862">
                <a:solidFill>
                  <a:srgbClr val="FFFFFF"/>
                </a:solidFill>
              </a:rPr>
              <a:t>Conservative opposition:</a:t>
            </a:r>
            <a:endParaRPr sz="1862">
              <a:solidFill>
                <a:srgbClr val="FFFFFF"/>
              </a:solidFill>
            </a:endParaRPr>
          </a:p>
          <a:p>
            <a:pPr lvl="1" marL="448055" indent="-224027" defTabSz="286258">
              <a:spcBef>
                <a:spcPts val="2000"/>
              </a:spcBef>
              <a:defRPr sz="1800">
                <a:solidFill>
                  <a:srgbClr val="000000"/>
                </a:solidFill>
              </a:defRPr>
            </a:pPr>
            <a:r>
              <a:rPr sz="1862">
                <a:solidFill>
                  <a:srgbClr val="FFFFFF"/>
                </a:solidFill>
              </a:rPr>
              <a:t>Advancing moral ideals:</a:t>
            </a:r>
            <a:endParaRPr sz="1862">
              <a:solidFill>
                <a:srgbClr val="FFFFFF"/>
              </a:solidFill>
            </a:endParaRPr>
          </a:p>
          <a:p>
            <a:pPr lvl="2" marL="672084" indent="-224027" defTabSz="286258">
              <a:spcBef>
                <a:spcPts val="2000"/>
              </a:spcBef>
              <a:defRPr sz="1800">
                <a:solidFill>
                  <a:srgbClr val="000000"/>
                </a:solidFill>
              </a:defRPr>
            </a:pPr>
            <a:r>
              <a:rPr sz="1862">
                <a:solidFill>
                  <a:srgbClr val="FFFFFF"/>
                </a:solidFill>
              </a:rPr>
              <a:t>Planned Parenthood v. Casey - Supreme Court ruled that a 24-hour waiting period before an abortion is OK</a:t>
            </a:r>
          </a:p>
        </p:txBody>
      </p:sp>
      <p:pic>
        <p:nvPicPr>
          <p:cNvPr id="50" name="Ronald_Reagan_televised_address_from_the_Oval_Office,_outlining_plan_for_Tax_Reduction_Legislation_July_1981.jpg"/>
          <p:cNvPicPr/>
          <p:nvPr/>
        </p:nvPicPr>
        <p:blipFill>
          <a:blip r:embed="rId2">
            <a:extLst/>
          </a:blip>
          <a:stretch>
            <a:fillRect/>
          </a:stretch>
        </p:blipFill>
        <p:spPr>
          <a:xfrm>
            <a:off x="7025195" y="844550"/>
            <a:ext cx="4842955" cy="3202808"/>
          </a:xfrm>
          <a:prstGeom prst="rect">
            <a:avLst/>
          </a:prstGeom>
          <a:ln w="12700">
            <a:miter lim="400000"/>
          </a:ln>
        </p:spPr>
      </p:pic>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49">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4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0" presetID="1" grpId="1" fill="hold">
                                  <p:stCondLst>
                                    <p:cond delay="0"/>
                                  </p:stCondLst>
                                  <p:iterate type="el" backwards="0">
                                    <p:tmAbs val="0"/>
                                  </p:iterate>
                                  <p:childTnLst>
                                    <p:set>
                                      <p:cBhvr>
                                        <p:cTn id="12" fill="hold"/>
                                        <p:tgtEl>
                                          <p:spTgt spid="4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0" presetID="1" grpId="1" fill="hold">
                                  <p:stCondLst>
                                    <p:cond delay="0"/>
                                  </p:stCondLst>
                                  <p:iterate type="el" backwards="0">
                                    <p:tmAbs val="0"/>
                                  </p:iterate>
                                  <p:childTnLst>
                                    <p:set>
                                      <p:cBhvr>
                                        <p:cTn id="16" fill="hold"/>
                                        <p:tgtEl>
                                          <p:spTgt spid="4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nodeType="clickEffect" presetClass="entr" presetSubtype="0" presetID="1" grpId="1" fill="hold">
                                  <p:stCondLst>
                                    <p:cond delay="0"/>
                                  </p:stCondLst>
                                  <p:iterate type="el" backwards="0">
                                    <p:tmAbs val="0"/>
                                  </p:iterate>
                                  <p:childTnLst>
                                    <p:set>
                                      <p:cBhvr>
                                        <p:cTn id="20" fill="hold"/>
                                        <p:tgtEl>
                                          <p:spTgt spid="4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nodeType="clickEffect" presetClass="entr" presetSubtype="0" presetID="1" grpId="1" fill="hold">
                                  <p:stCondLst>
                                    <p:cond delay="0"/>
                                  </p:stCondLst>
                                  <p:iterate type="el" backwards="0">
                                    <p:tmAbs val="0"/>
                                  </p:iterate>
                                  <p:childTnLst>
                                    <p:set>
                                      <p:cBhvr>
                                        <p:cTn id="24" fill="hold"/>
                                        <p:tgtEl>
                                          <p:spTgt spid="49">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0" presetID="1" grpId="1" fill="hold">
                                  <p:stCondLst>
                                    <p:cond delay="0"/>
                                  </p:stCondLst>
                                  <p:iterate type="el" backwards="0">
                                    <p:tmAbs val="0"/>
                                  </p:iterate>
                                  <p:childTnLst>
                                    <p:set>
                                      <p:cBhvr>
                                        <p:cTn id="28" fill="hold"/>
                                        <p:tgtEl>
                                          <p:spTgt spid="49">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nodeType="clickEffect" presetClass="entr" presetSubtype="0" presetID="1" grpId="1" fill="hold">
                                  <p:stCondLst>
                                    <p:cond delay="0"/>
                                  </p:stCondLst>
                                  <p:iterate type="el" backwards="0">
                                    <p:tmAbs val="0"/>
                                  </p:iterate>
                                  <p:childTnLst>
                                    <p:set>
                                      <p:cBhvr>
                                        <p:cTn id="32" fill="hold"/>
                                        <p:tgtEl>
                                          <p:spTgt spid="4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nodeType="clickEffect" presetClass="entr" presetSubtype="0" presetID="1" grpId="1" fill="hold">
                                  <p:stCondLst>
                                    <p:cond delay="0"/>
                                  </p:stCondLst>
                                  <p:iterate type="el" backwards="0">
                                    <p:tmAbs val="0"/>
                                  </p:iterate>
                                  <p:childTnLst>
                                    <p:set>
                                      <p:cBhvr>
                                        <p:cTn id="36" fill="hold"/>
                                        <p:tgtEl>
                                          <p:spTgt spid="49">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nodeType="clickEffect" presetClass="entr" presetSubtype="0" presetID="1" grpId="1" fill="hold">
                                  <p:stCondLst>
                                    <p:cond delay="0"/>
                                  </p:stCondLst>
                                  <p:iterate type="el" backwards="0">
                                    <p:tmAbs val="0"/>
                                  </p:iterate>
                                  <p:childTnLst>
                                    <p:set>
                                      <p:cBhvr>
                                        <p:cTn id="40" fill="hold"/>
                                        <p:tgtEl>
                                          <p:spTgt spid="49">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nodeType="clickEffect" presetClass="entr" presetSubtype="0" presetID="1" grpId="1" fill="hold">
                                  <p:stCondLst>
                                    <p:cond delay="0"/>
                                  </p:stCondLst>
                                  <p:iterate type="el" backwards="0">
                                    <p:tmAbs val="0"/>
                                  </p:iterate>
                                  <p:childTnLst>
                                    <p:set>
                                      <p:cBhvr>
                                        <p:cTn id="44" fill="hold"/>
                                        <p:tgtEl>
                                          <p:spTgt spid="49">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nodeType="clickEffect" presetClass="entr" presetSubtype="0" presetID="1" grpId="1" fill="hold">
                                  <p:stCondLst>
                                    <p:cond delay="0"/>
                                  </p:stCondLst>
                                  <p:iterate type="el" backwards="0">
                                    <p:tmAbs val="0"/>
                                  </p:iterate>
                                  <p:childTnLst>
                                    <p:set>
                                      <p:cBhvr>
                                        <p:cTn id="48" fill="hold"/>
                                        <p:tgtEl>
                                          <p:spTgt spid="49">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nodeType="clickEffect" presetClass="entr" presetSubtype="0" presetID="1" grpId="1" fill="hold">
                                  <p:stCondLst>
                                    <p:cond delay="0"/>
                                  </p:stCondLst>
                                  <p:iterate type="el" backwards="0">
                                    <p:tmAbs val="0"/>
                                  </p:iterate>
                                  <p:childTnLst>
                                    <p:set>
                                      <p:cBhvr>
                                        <p:cTn id="52" fill="hold"/>
                                        <p:tgtEl>
                                          <p:spTgt spid="49">
                                            <p:txEl>
                                              <p:pRg st="11" end="1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nodeType="clickEffect" presetClass="entr" presetSubtype="0" presetID="1" grpId="2" fill="hold">
                                  <p:stCondLst>
                                    <p:cond delay="0"/>
                                  </p:stCondLst>
                                  <p:iterate type="el" backwards="0">
                                    <p:tmAbs val="0"/>
                                  </p:iterate>
                                  <p:childTnLst>
                                    <p:set>
                                      <p:cBhvr>
                                        <p:cTn id="56" fill="hold"/>
                                        <p:tgtEl>
                                          <p:spTgt spid="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9" grpId="1"/>
      <p:bldP build="whole" bldLvl="1" animBg="1" rev="0" advAuto="0" spid="50" grpId="2"/>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xfrm>
            <a:off x="952500" y="406400"/>
            <a:ext cx="11099800" cy="1644998"/>
          </a:xfrm>
          <a:prstGeom prst="rect">
            <a:avLst/>
          </a:prstGeom>
        </p:spPr>
        <p:txBody>
          <a:bodyPr/>
          <a:lstStyle/>
          <a:p>
            <a:pPr lvl="0">
              <a:defRPr sz="1800">
                <a:solidFill>
                  <a:srgbClr val="000000"/>
                </a:solidFill>
              </a:defRPr>
            </a:pPr>
            <a:r>
              <a:rPr sz="8000">
                <a:solidFill>
                  <a:srgbClr val="FFFFFF"/>
                </a:solidFill>
              </a:rPr>
              <a:t>Key Concept 9.1, II</a:t>
            </a:r>
          </a:p>
        </p:txBody>
      </p:sp>
      <p:sp>
        <p:nvSpPr>
          <p:cNvPr id="53" name="Shape 53"/>
          <p:cNvSpPr/>
          <p:nvPr>
            <p:ph type="body" idx="1"/>
          </p:nvPr>
        </p:nvSpPr>
        <p:spPr>
          <a:xfrm>
            <a:off x="609054" y="1999654"/>
            <a:ext cx="11786692" cy="7481492"/>
          </a:xfrm>
          <a:prstGeom prst="rect">
            <a:avLst/>
          </a:prstGeom>
        </p:spPr>
        <p:txBody>
          <a:bodyPr/>
          <a:lstStyle/>
          <a:p>
            <a:pPr lvl="0" marL="448055" indent="-448055" defTabSz="572516">
              <a:spcBef>
                <a:spcPts val="4100"/>
              </a:spcBef>
              <a:defRPr sz="1800">
                <a:solidFill>
                  <a:srgbClr val="000000"/>
                </a:solidFill>
              </a:defRPr>
            </a:pPr>
            <a:r>
              <a:rPr sz="3724">
                <a:solidFill>
                  <a:srgbClr val="FFFFFF"/>
                </a:solidFill>
              </a:rPr>
              <a:t>B: The size of the federal government grew after 1980, despite Republicans condemning “big government”</a:t>
            </a:r>
            <a:endParaRPr sz="3724">
              <a:solidFill>
                <a:srgbClr val="FFFFFF"/>
              </a:solidFill>
            </a:endParaRPr>
          </a:p>
          <a:p>
            <a:pPr lvl="1" marL="896111" indent="-448055" defTabSz="572516">
              <a:spcBef>
                <a:spcPts val="4100"/>
              </a:spcBef>
              <a:defRPr sz="1800">
                <a:solidFill>
                  <a:srgbClr val="000000"/>
                </a:solidFill>
              </a:defRPr>
            </a:pPr>
            <a:r>
              <a:rPr sz="3724">
                <a:solidFill>
                  <a:srgbClr val="FFFFFF"/>
                </a:solidFill>
              </a:rPr>
              <a:t>Growth of the budget deficit:</a:t>
            </a:r>
            <a:endParaRPr sz="3724">
              <a:solidFill>
                <a:srgbClr val="FFFFFF"/>
              </a:solidFill>
            </a:endParaRPr>
          </a:p>
          <a:p>
            <a:pPr lvl="2" marL="1344168" indent="-448055" defTabSz="572516">
              <a:spcBef>
                <a:spcPts val="4100"/>
              </a:spcBef>
              <a:defRPr sz="1800">
                <a:solidFill>
                  <a:srgbClr val="000000"/>
                </a:solidFill>
              </a:defRPr>
            </a:pPr>
            <a:r>
              <a:rPr sz="3724">
                <a:solidFill>
                  <a:srgbClr val="FFFFFF"/>
                </a:solidFill>
              </a:rPr>
              <a:t>Due to increased military spending, continuation of Social Security, decrease in tax revenues</a:t>
            </a:r>
            <a:endParaRPr sz="3724">
              <a:solidFill>
                <a:srgbClr val="FFFFFF"/>
              </a:solidFill>
            </a:endParaRPr>
          </a:p>
          <a:p>
            <a:pPr lvl="1" marL="896111" indent="-448055" defTabSz="572516">
              <a:spcBef>
                <a:spcPts val="4100"/>
              </a:spcBef>
              <a:defRPr sz="1800">
                <a:solidFill>
                  <a:srgbClr val="000000"/>
                </a:solidFill>
              </a:defRPr>
            </a:pPr>
            <a:r>
              <a:rPr sz="3724">
                <a:solidFill>
                  <a:srgbClr val="FFFFFF"/>
                </a:solidFill>
              </a:rPr>
              <a:t>Many programs were popular and were difficult to eliminate </a:t>
            </a:r>
            <a:endParaRPr sz="3724">
              <a:solidFill>
                <a:srgbClr val="FFFFFF"/>
              </a:solidFill>
            </a:endParaRPr>
          </a:p>
          <a:p>
            <a:pPr lvl="2" marL="1344168" indent="-448055" defTabSz="572516">
              <a:spcBef>
                <a:spcPts val="4100"/>
              </a:spcBef>
              <a:defRPr sz="1800">
                <a:solidFill>
                  <a:srgbClr val="000000"/>
                </a:solidFill>
              </a:defRPr>
            </a:pPr>
            <a:r>
              <a:rPr sz="3724">
                <a:solidFill>
                  <a:srgbClr val="FFFFFF"/>
                </a:solidFill>
              </a:rPr>
              <a:t>Expansion of medicare and medicaid</a:t>
            </a:r>
          </a:p>
        </p:txBody>
      </p:sp>
      <p:pic>
        <p:nvPicPr>
          <p:cNvPr id="54" name="Total_Revenues_and_Outlays_as_Percent_GDP,_2014.png"/>
          <p:cNvPicPr/>
          <p:nvPr/>
        </p:nvPicPr>
        <p:blipFill>
          <a:blip r:embed="rId2">
            <a:extLst/>
          </a:blip>
          <a:stretch>
            <a:fillRect/>
          </a:stretch>
        </p:blipFill>
        <p:spPr>
          <a:xfrm>
            <a:off x="1549400" y="495300"/>
            <a:ext cx="10160000" cy="4711700"/>
          </a:xfrm>
          <a:prstGeom prst="rect">
            <a:avLst/>
          </a:prstGeom>
          <a:ln w="12700">
            <a:miter lim="400000"/>
          </a:ln>
        </p:spPr>
      </p:pic>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53">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53">
                                            <p:txEl>
                                              <p:pRg st="0" end="0"/>
                                            </p:txEl>
                                          </p:spTgt>
                                        </p:tgtEl>
                                        <p:attrNameLst>
                                          <p:attrName>style.visibility</p:attrName>
                                        </p:attrNameLst>
                                      </p:cBhvr>
                                      <p:to>
                                        <p:strVal val="visible"/>
                                      </p:to>
                                    </p:set>
                                  </p:childTnLst>
                                </p:cTn>
                              </p:par>
                            </p:childTnLst>
                          </p:cTn>
                        </p:par>
                        <p:par>
                          <p:cTn id="9" fill="hold">
                            <p:stCondLst>
                              <p:cond delay="0"/>
                            </p:stCondLst>
                            <p:childTnLst>
                              <p:par>
                                <p:cTn id="10" nodeType="afterEffect" presetClass="entr" presetSubtype="0" presetID="1" grpId="1" fill="hold">
                                  <p:stCondLst>
                                    <p:cond delay="0"/>
                                  </p:stCondLst>
                                  <p:iterate type="el" backwards="0">
                                    <p:tmAbs val="0"/>
                                  </p:iterate>
                                  <p:childTnLst>
                                    <p:set>
                                      <p:cBhvr>
                                        <p:cTn id="11" fill="hold"/>
                                        <p:tgtEl>
                                          <p:spTgt spid="5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nodeType="clickEffect" presetClass="entr" presetSubtype="0" presetID="1" grpId="2" fill="hold">
                                  <p:stCondLst>
                                    <p:cond delay="0"/>
                                  </p:stCondLst>
                                  <p:iterate type="el" backwards="0">
                                    <p:tmAbs val="0"/>
                                  </p:iterate>
                                  <p:childTnLst>
                                    <p:set>
                                      <p:cBhvr>
                                        <p:cTn id="15" fill="hold"/>
                                        <p:tgtEl>
                                          <p:spTgt spid="5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nodeType="clickEffect" presetClass="entr" presetSubtype="0" presetID="1" grpId="1" fill="hold">
                                  <p:stCondLst>
                                    <p:cond delay="0"/>
                                  </p:stCondLst>
                                  <p:iterate type="el" backwards="0">
                                    <p:tmAbs val="0"/>
                                  </p:iterate>
                                  <p:childTnLst>
                                    <p:set>
                                      <p:cBhvr>
                                        <p:cTn id="19" fill="hold"/>
                                        <p:tgtEl>
                                          <p:spTgt spid="5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nodeType="clickEffect" presetClass="entr" presetSubtype="0" presetID="1" grpId="1" fill="hold">
                                  <p:stCondLst>
                                    <p:cond delay="0"/>
                                  </p:stCondLst>
                                  <p:iterate type="el" backwards="0">
                                    <p:tmAbs val="0"/>
                                  </p:iterate>
                                  <p:childTnLst>
                                    <p:set>
                                      <p:cBhvr>
                                        <p:cTn id="23" fill="hold"/>
                                        <p:tgtEl>
                                          <p:spTgt spid="5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nodeType="clickEffect" presetClass="entr" presetSubtype="0" presetID="1" grpId="1" fill="hold">
                                  <p:stCondLst>
                                    <p:cond delay="0"/>
                                  </p:stCondLst>
                                  <p:iterate type="el" backwards="0">
                                    <p:tmAbs val="0"/>
                                  </p:iterate>
                                  <p:childTnLst>
                                    <p:set>
                                      <p:cBhvr>
                                        <p:cTn id="27" fill="hold"/>
                                        <p:tgtEl>
                                          <p:spTgt spid="5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nodeType="clickEffect" presetClass="exit" presetSubtype="0" presetID="1" grpId="3" fill="hold">
                                  <p:stCondLst>
                                    <p:cond delay="0"/>
                                  </p:stCondLst>
                                  <p:iterate type="el" backwards="0">
                                    <p:tmAbs val="0"/>
                                  </p:iterate>
                                  <p:childTnLst>
                                    <p:set>
                                      <p:cBhvr>
                                        <p:cTn id="31" fill="hold">
                                          <p:stCondLst>
                                            <p:cond delay="0"/>
                                          </p:stCondLst>
                                        </p:cTn>
                                        <p:tgtEl>
                                          <p:spTgt spid="5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4" grpId="3"/>
      <p:bldP build="p" bldLvl="5" animBg="1" rev="0" advAuto="0" spid="53" grpId="1"/>
      <p:bldP build="whole" bldLvl="1" animBg="1" rev="0" advAuto="0" spid="54" grpId="2"/>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952500" y="406400"/>
            <a:ext cx="11099800" cy="1644998"/>
          </a:xfrm>
          <a:prstGeom prst="rect">
            <a:avLst/>
          </a:prstGeom>
        </p:spPr>
        <p:txBody>
          <a:bodyPr/>
          <a:lstStyle/>
          <a:p>
            <a:pPr lvl="0">
              <a:defRPr sz="1800">
                <a:solidFill>
                  <a:srgbClr val="000000"/>
                </a:solidFill>
              </a:defRPr>
            </a:pPr>
            <a:r>
              <a:rPr sz="8000">
                <a:solidFill>
                  <a:srgbClr val="FFFFFF"/>
                </a:solidFill>
              </a:rPr>
              <a:t>Test Tips</a:t>
            </a:r>
          </a:p>
        </p:txBody>
      </p:sp>
      <p:sp>
        <p:nvSpPr>
          <p:cNvPr id="57" name="Shape 57"/>
          <p:cNvSpPr/>
          <p:nvPr>
            <p:ph type="body" idx="1"/>
          </p:nvPr>
        </p:nvSpPr>
        <p:spPr>
          <a:xfrm>
            <a:off x="609054" y="1999654"/>
            <a:ext cx="11786692" cy="7481492"/>
          </a:xfrm>
          <a:prstGeom prst="rect">
            <a:avLst/>
          </a:prstGeom>
        </p:spPr>
        <p:txBody>
          <a:bodyPr/>
          <a:lstStyle/>
          <a:p>
            <a:pPr lvl="0">
              <a:defRPr sz="1800">
                <a:solidFill>
                  <a:srgbClr val="000000"/>
                </a:solidFill>
              </a:defRPr>
            </a:pPr>
            <a:r>
              <a:rPr sz="3800">
                <a:solidFill>
                  <a:srgbClr val="FFFFFF"/>
                </a:solidFill>
              </a:rPr>
              <a:t>Multiple-Choice and Short Answer:</a:t>
            </a:r>
            <a:endParaRPr sz="3800">
              <a:solidFill>
                <a:srgbClr val="FFFFFF"/>
              </a:solidFill>
            </a:endParaRPr>
          </a:p>
          <a:p>
            <a:pPr lvl="1">
              <a:defRPr sz="1800">
                <a:solidFill>
                  <a:srgbClr val="000000"/>
                </a:solidFill>
              </a:defRPr>
            </a:pPr>
            <a:r>
              <a:rPr sz="3800">
                <a:solidFill>
                  <a:srgbClr val="FFFFFF"/>
                </a:solidFill>
              </a:rPr>
              <a:t>Impact of religion on the conservative movement</a:t>
            </a:r>
            <a:endParaRPr sz="3800">
              <a:solidFill>
                <a:srgbClr val="FFFFFF"/>
              </a:solidFill>
            </a:endParaRPr>
          </a:p>
          <a:p>
            <a:pPr lvl="1">
              <a:defRPr sz="1800">
                <a:solidFill>
                  <a:srgbClr val="000000"/>
                </a:solidFill>
              </a:defRPr>
            </a:pPr>
            <a:r>
              <a:rPr sz="3800">
                <a:solidFill>
                  <a:srgbClr val="FFFFFF"/>
                </a:solidFill>
              </a:rPr>
              <a:t>Successes/failures of the conservative movement</a:t>
            </a:r>
            <a:endParaRPr sz="3800">
              <a:solidFill>
                <a:srgbClr val="FFFFFF"/>
              </a:solidFill>
            </a:endParaRPr>
          </a:p>
          <a:p>
            <a:pPr lvl="0">
              <a:defRPr sz="1800">
                <a:solidFill>
                  <a:srgbClr val="000000"/>
                </a:solidFill>
              </a:defRPr>
            </a:pPr>
            <a:r>
              <a:rPr sz="3800">
                <a:solidFill>
                  <a:srgbClr val="FFFFFF"/>
                </a:solidFill>
              </a:rPr>
              <a:t>Long Essay/DBQ</a:t>
            </a:r>
            <a:endParaRPr sz="3800">
              <a:solidFill>
                <a:srgbClr val="FFFFFF"/>
              </a:solidFill>
            </a:endParaRPr>
          </a:p>
          <a:p>
            <a:pPr lvl="1">
              <a:defRPr sz="1800">
                <a:solidFill>
                  <a:srgbClr val="000000"/>
                </a:solidFill>
              </a:defRPr>
            </a:pPr>
            <a:r>
              <a:rPr sz="3800">
                <a:solidFill>
                  <a:srgbClr val="FFFFFF"/>
                </a:solidFill>
              </a:rPr>
              <a:t>Not exclusively on period 9</a:t>
            </a:r>
            <a:endParaRPr sz="3800">
              <a:solidFill>
                <a:srgbClr val="FFFFFF"/>
              </a:solidFill>
            </a:endParaRPr>
          </a:p>
          <a:p>
            <a:pPr lvl="1">
              <a:defRPr sz="1800">
                <a:solidFill>
                  <a:srgbClr val="000000"/>
                </a:solidFill>
              </a:defRPr>
            </a:pPr>
            <a:r>
              <a:rPr sz="3800">
                <a:solidFill>
                  <a:srgbClr val="FFFFFF"/>
                </a:solidFill>
              </a:rPr>
              <a:t>Could be part of larger idea (debates over scope and size of the federal government since WWII)</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57">
                                            <p:bg/>
                                          </p:spTgt>
                                        </p:tgtEl>
                                        <p:attrNameLst>
                                          <p:attrName>style.visibility</p:attrName>
                                        </p:attrNameLst>
                                      </p:cBhvr>
                                      <p:to>
                                        <p:strVal val="visible"/>
                                      </p:to>
                                    </p:set>
                                  </p:childTnLst>
                                </p:cTn>
                              </p:par>
                              <p:par>
                                <p:cTn id="7" presetClass="entr" presetSubtype="0" presetID="1" grpId="1" fill="hold">
                                  <p:stCondLst>
                                    <p:cond delay="0"/>
                                  </p:stCondLst>
                                  <p:iterate type="el" backwards="0">
                                    <p:tmAbs val="0"/>
                                  </p:iterate>
                                  <p:childTnLst>
                                    <p:set>
                                      <p:cBhvr>
                                        <p:cTn id="8" fill="hold"/>
                                        <p:tgtEl>
                                          <p:spTgt spid="5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0" presetID="1" grpId="1" fill="hold">
                                  <p:stCondLst>
                                    <p:cond delay="0"/>
                                  </p:stCondLst>
                                  <p:iterate type="el" backwards="0">
                                    <p:tmAbs val="0"/>
                                  </p:iterate>
                                  <p:childTnLst>
                                    <p:set>
                                      <p:cBhvr>
                                        <p:cTn id="12" fill="hold"/>
                                        <p:tgtEl>
                                          <p:spTgt spid="5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presetClass="entr" presetSubtype="0" presetID="1" grpId="1" fill="hold">
                                  <p:stCondLst>
                                    <p:cond delay="0"/>
                                  </p:stCondLst>
                                  <p:iterate type="el" backwards="0">
                                    <p:tmAbs val="0"/>
                                  </p:iterate>
                                  <p:childTnLst>
                                    <p:set>
                                      <p:cBhvr>
                                        <p:cTn id="16" fill="hold"/>
                                        <p:tgtEl>
                                          <p:spTgt spid="5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nodeType="clickEffect" presetClass="entr" presetSubtype="0" presetID="1" grpId="1" fill="hold">
                                  <p:stCondLst>
                                    <p:cond delay="0"/>
                                  </p:stCondLst>
                                  <p:iterate type="el" backwards="0">
                                    <p:tmAbs val="0"/>
                                  </p:iterate>
                                  <p:childTnLst>
                                    <p:set>
                                      <p:cBhvr>
                                        <p:cTn id="20" fill="hold"/>
                                        <p:tgtEl>
                                          <p:spTgt spid="5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nodeType="clickEffect" presetClass="entr" presetSubtype="0" presetID="1" grpId="1" fill="hold">
                                  <p:stCondLst>
                                    <p:cond delay="0"/>
                                  </p:stCondLst>
                                  <p:iterate type="el" backwards="0">
                                    <p:tmAbs val="0"/>
                                  </p:iterate>
                                  <p:childTnLst>
                                    <p:set>
                                      <p:cBhvr>
                                        <p:cTn id="24" fill="hold"/>
                                        <p:tgtEl>
                                          <p:spTgt spid="5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nodeType="clickEffect" presetClass="entr" presetSubtype="0" presetID="1" grpId="1" fill="hold">
                                  <p:stCondLst>
                                    <p:cond delay="0"/>
                                  </p:stCondLst>
                                  <p:iterate type="el" backwards="0">
                                    <p:tmAbs val="0"/>
                                  </p:iterate>
                                  <p:childTnLst>
                                    <p:set>
                                      <p:cBhvr>
                                        <p:cTn id="28" fill="hold"/>
                                        <p:tgtEl>
                                          <p:spTgt spid="57">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57" grpId="1"/>
    </p:bldLst>
  </p:timing>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title"/>
          </p:nvPr>
        </p:nvSpPr>
        <p:spPr>
          <a:prstGeom prst="rect">
            <a:avLst/>
          </a:prstGeom>
        </p:spPr>
        <p:txBody>
          <a:bodyPr/>
          <a:lstStyle>
            <a:lvl1pPr defTabSz="484886">
              <a:defRPr sz="6640"/>
            </a:lvl1pPr>
          </a:lstStyle>
          <a:p>
            <a:pPr lvl="0">
              <a:defRPr sz="1800">
                <a:solidFill>
                  <a:srgbClr val="000000"/>
                </a:solidFill>
              </a:defRPr>
            </a:pPr>
            <a:r>
              <a:rPr sz="6640">
                <a:solidFill>
                  <a:srgbClr val="FFFFFF"/>
                </a:solidFill>
              </a:rPr>
              <a:t>See You Back Here For Key Concept 9.2</a:t>
            </a:r>
          </a:p>
        </p:txBody>
      </p:sp>
      <p:sp>
        <p:nvSpPr>
          <p:cNvPr id="60" name="Shape 60"/>
          <p:cNvSpPr/>
          <p:nvPr>
            <p:ph type="body" idx="1"/>
          </p:nvPr>
        </p:nvSpPr>
        <p:spPr>
          <a:prstGeom prst="rect">
            <a:avLst/>
          </a:prstGeom>
        </p:spPr>
        <p:txBody>
          <a:bodyPr/>
          <a:lstStyle/>
          <a:p>
            <a:pPr lvl="0">
              <a:defRPr sz="1800">
                <a:solidFill>
                  <a:srgbClr val="000000"/>
                </a:solidFill>
              </a:defRPr>
            </a:pPr>
            <a:r>
              <a:rPr sz="2800">
                <a:solidFill>
                  <a:srgbClr val="FFFFFF"/>
                </a:solidFill>
              </a:rPr>
              <a:t>Thanks for watching</a:t>
            </a:r>
            <a:endParaRPr sz="2800">
              <a:solidFill>
                <a:srgbClr val="FFFFFF"/>
              </a:solidFill>
            </a:endParaRPr>
          </a:p>
          <a:p>
            <a:pPr lvl="0">
              <a:defRPr sz="1800">
                <a:solidFill>
                  <a:srgbClr val="000000"/>
                </a:solidFill>
              </a:defRPr>
            </a:pPr>
            <a:r>
              <a:rPr sz="2800">
                <a:solidFill>
                  <a:srgbClr val="FFFFFF"/>
                </a:solidFill>
              </a:rPr>
              <a:t>Subscribe and share</a:t>
            </a:r>
            <a:endParaRPr sz="2800">
              <a:solidFill>
                <a:srgbClr val="FFFFFF"/>
              </a:solidFill>
            </a:endParaRPr>
          </a:p>
          <a:p>
            <a:pPr lvl="0">
              <a:defRPr sz="1800">
                <a:solidFill>
                  <a:srgbClr val="000000"/>
                </a:solidFill>
              </a:defRPr>
            </a:pPr>
            <a:r>
              <a:rPr sz="2800">
                <a:solidFill>
                  <a:srgbClr val="FFFFFF"/>
                </a:solidFill>
              </a:rPr>
              <a:t>Check out all my period review videos</a:t>
            </a:r>
            <a:endParaRPr sz="2800">
              <a:solidFill>
                <a:srgbClr val="FFFFFF"/>
              </a:solidFill>
            </a:endParaRPr>
          </a:p>
          <a:p>
            <a:pPr lvl="0">
              <a:defRPr sz="1800">
                <a:solidFill>
                  <a:srgbClr val="000000"/>
                </a:solidFill>
              </a:defRPr>
            </a:pPr>
            <a:r>
              <a:rPr sz="2800">
                <a:solidFill>
                  <a:srgbClr val="FFFFFF"/>
                </a:solidFill>
              </a:rPr>
              <a:t>Good luck in May!</a:t>
            </a:r>
          </a:p>
        </p:txBody>
      </p:sp>
      <p:pic>
        <p:nvPicPr>
          <p:cNvPr id="61" name="800px-Space_Laser_Satellite_Defense_System_Concept.jpg"/>
          <p:cNvPicPr/>
          <p:nvPr/>
        </p:nvPicPr>
        <p:blipFill>
          <a:blip r:embed="rId2">
            <a:extLst/>
          </a:blip>
          <a:stretch>
            <a:fillRect/>
          </a:stretch>
        </p:blipFill>
        <p:spPr>
          <a:xfrm>
            <a:off x="6645389" y="4035305"/>
            <a:ext cx="5479823" cy="3397490"/>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