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1.g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APUSH Review: Key Concept 9.2 (Period 9: 1980 - Present)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Everything You Need To Know About Key Concept 9.2 To Succeed In APUSH</a:t>
            </a:r>
          </a:p>
        </p:txBody>
      </p:sp>
      <p:sp>
        <p:nvSpPr>
          <p:cNvPr id="34" name="Shape 34"/>
          <p:cNvSpPr/>
          <p:nvPr/>
        </p:nvSpPr>
        <p:spPr>
          <a:xfrm>
            <a:off x="2140512" y="5867399"/>
            <a:ext cx="8723776" cy="345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rPr>
              <a:t>Shoutout Time! Ms. Boyea’s class in CT, Ms. Maupin’s class - you deserve extra credit!, Mr. Earley’s class in Shanghai!, Mrs. Brantley’s class, and Casey and Laura and New Egypt High School!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Key Concept 9.2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“The end of the Cold War and new challenges to U.S. leadership in the world forced the nation to redefine its foreign policy and global role.”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1" marL="73151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Page 79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Big idea questions: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1" marL="73151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How did Ronald Reagan interact with the Soviet Union in the 1980s?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1" marL="73151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What led to the “war on terror” and what were its impacts domestically as well as internationally?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Key Concept 9.2, I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383778" y="1917700"/>
            <a:ext cx="12056418" cy="7366000"/>
          </a:xfrm>
          <a:prstGeom prst="rect">
            <a:avLst/>
          </a:prstGeom>
        </p:spPr>
        <p:txBody>
          <a:bodyPr/>
          <a:lstStyle/>
          <a:p>
            <a:pPr lvl="0" marL="292608" indent="-292608" defTabSz="420624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EBEBEB"/>
                </a:solidFill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</a:rPr>
              <a:t>“The Reagan administration pursued a reinvigorated anti-Communist and interventionist foreign policy that set the tone for later administrations.”</a:t>
            </a:r>
            <a:endParaRPr sz="2448">
              <a:solidFill>
                <a:srgbClr val="EBEBEB"/>
              </a:solidFill>
              <a:effectLst>
                <a:outerShdw sx="100000" sy="100000" kx="0" ky="0" algn="b" rotWithShape="0" blurRad="36576" dist="18288" dir="5400000">
                  <a:srgbClr val="000000"/>
                </a:outerShdw>
              </a:effectLst>
            </a:endParaRPr>
          </a:p>
          <a:p>
            <a:pPr lvl="1" marL="585216" indent="-292608" defTabSz="420624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EBEBEB"/>
                </a:solidFill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</a:rPr>
              <a:t>Page 79</a:t>
            </a:r>
            <a:endParaRPr sz="2448">
              <a:solidFill>
                <a:srgbClr val="EBEBEB"/>
              </a:solidFill>
              <a:effectLst>
                <a:outerShdw sx="100000" sy="100000" kx="0" ky="0" algn="b" rotWithShape="0" blurRad="36576" dist="18288" dir="5400000">
                  <a:srgbClr val="000000"/>
                </a:outerShdw>
              </a:effectLst>
            </a:endParaRPr>
          </a:p>
          <a:p>
            <a:pPr lvl="0" marL="292608" indent="-292608" defTabSz="420624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EBEBEB"/>
                </a:solidFill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</a:rPr>
              <a:t>A: Reagan initially rejected detente by:</a:t>
            </a:r>
            <a:endParaRPr sz="2448">
              <a:solidFill>
                <a:srgbClr val="EBEBEB"/>
              </a:solidFill>
              <a:effectLst>
                <a:outerShdw sx="100000" sy="100000" kx="0" ky="0" algn="b" rotWithShape="0" blurRad="36576" dist="18288" dir="5400000">
                  <a:srgbClr val="000000"/>
                </a:outerShdw>
              </a:effectLst>
            </a:endParaRPr>
          </a:p>
          <a:p>
            <a:pPr lvl="1" marL="585216" indent="-292608" defTabSz="420624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EBEBEB"/>
                </a:solidFill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</a:rPr>
              <a:t>Increasing defense spending - “Star Wars” - idea to destroy Soviet nuclear weapons after they were launched</a:t>
            </a:r>
            <a:endParaRPr sz="2448">
              <a:solidFill>
                <a:srgbClr val="EBEBEB"/>
              </a:solidFill>
              <a:effectLst>
                <a:outerShdw sx="100000" sy="100000" kx="0" ky="0" algn="b" rotWithShape="0" blurRad="36576" dist="18288" dir="5400000">
                  <a:srgbClr val="000000"/>
                </a:outerShdw>
              </a:effectLst>
            </a:endParaRPr>
          </a:p>
          <a:p>
            <a:pPr lvl="1" marL="585216" indent="-292608" defTabSz="420624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EBEBEB"/>
                </a:solidFill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</a:rPr>
              <a:t>Military action</a:t>
            </a:r>
            <a:endParaRPr sz="2448">
              <a:solidFill>
                <a:srgbClr val="EBEBEB"/>
              </a:solidFill>
              <a:effectLst>
                <a:outerShdw sx="100000" sy="100000" kx="0" ky="0" algn="b" rotWithShape="0" blurRad="36576" dist="18288" dir="5400000">
                  <a:srgbClr val="000000"/>
                </a:outerShdw>
              </a:effectLst>
            </a:endParaRPr>
          </a:p>
          <a:p>
            <a:pPr lvl="1" marL="585216" indent="-292608" defTabSz="420624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EBEBEB"/>
                </a:solidFill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</a:rPr>
              <a:t>Bellicose rhetoric - aggressive language, “Evil Empire”</a:t>
            </a:r>
            <a:endParaRPr sz="2448">
              <a:solidFill>
                <a:srgbClr val="EBEBEB"/>
              </a:solidFill>
              <a:effectLst>
                <a:outerShdw sx="100000" sy="100000" kx="0" ky="0" algn="b" rotWithShape="0" blurRad="36576" dist="18288" dir="5400000">
                  <a:srgbClr val="000000"/>
                </a:outerShdw>
              </a:effectLst>
            </a:endParaRPr>
          </a:p>
          <a:p>
            <a:pPr lvl="0" marL="292608" indent="-292608" defTabSz="420624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EBEBEB"/>
                </a:solidFill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</a:rPr>
              <a:t>Later on, he had a positive relationship with Mikhail Gorbachev, and both countries significantly reduced their arms</a:t>
            </a:r>
            <a:endParaRPr sz="2448">
              <a:solidFill>
                <a:srgbClr val="EBEBEB"/>
              </a:solidFill>
              <a:effectLst>
                <a:outerShdw sx="100000" sy="100000" kx="0" ky="0" algn="b" rotWithShape="0" blurRad="36576" dist="18288" dir="5400000">
                  <a:srgbClr val="000000"/>
                </a:outerShdw>
              </a:effectLst>
            </a:endParaRPr>
          </a:p>
          <a:p>
            <a:pPr lvl="1" marL="585216" indent="-292608" defTabSz="420624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EBEBEB"/>
                </a:solidFill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</a:rPr>
              <a:t>Start I - Idea proposed by Reagan to reduce arms (signed by President H.W. Bush)</a:t>
            </a:r>
          </a:p>
        </p:txBody>
      </p:sp>
      <p:pic>
        <p:nvPicPr>
          <p:cNvPr id="41" name="800px-Space_Laser_Satellite_Defense_System_Concep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9709" y="0"/>
            <a:ext cx="7471225" cy="4632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George_Bush_and_Mikhail_Gorbachev_sign_the_START_199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0" y="2931583"/>
            <a:ext cx="7620000" cy="506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" grpId="5"/>
      <p:bldP build="p" bldLvl="5" animBg="1" rev="0" advAuto="0" spid="40" grpId="1"/>
      <p:bldP build="whole" bldLvl="1" animBg="1" rev="0" advAuto="0" spid="41" grpId="2"/>
      <p:bldP build="whole" bldLvl="1" animBg="1" rev="0" advAuto="0" spid="42" grpId="3"/>
      <p:bldP build="whole" bldLvl="1" animBg="1" rev="0" advAuto="0" spid="4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Key Concept 9.2, I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383778" y="1917700"/>
            <a:ext cx="12056418" cy="7366000"/>
          </a:xfrm>
          <a:prstGeom prst="rect">
            <a:avLst/>
          </a:prstGeom>
        </p:spPr>
        <p:txBody>
          <a:bodyPr/>
          <a:lstStyle/>
          <a:p>
            <a:pPr lvl="0" marL="369824" indent="-369824" defTabSz="531622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94">
                <a:solidFill>
                  <a:srgbClr val="EBEBEB"/>
                </a:solidFill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rPr>
              <a:t>B: Impacts of the end of the Cold War:</a:t>
            </a:r>
            <a:endParaRPr sz="3094">
              <a:solidFill>
                <a:srgbClr val="EBEBEB"/>
              </a:solidFill>
              <a:effectLst>
                <a:outerShdw sx="100000" sy="100000" kx="0" ky="0" algn="b" rotWithShape="0" blurRad="46228" dist="23114" dir="5400000">
                  <a:srgbClr val="000000"/>
                </a:outerShdw>
              </a:effectLst>
            </a:endParaRPr>
          </a:p>
          <a:p>
            <a:pPr lvl="1" marL="739648" indent="-369824" defTabSz="531622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94">
                <a:solidFill>
                  <a:srgbClr val="EBEBEB"/>
                </a:solidFill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rPr>
              <a:t>New diplomatic relationships</a:t>
            </a:r>
            <a:endParaRPr sz="3094">
              <a:solidFill>
                <a:srgbClr val="EBEBEB"/>
              </a:solidFill>
              <a:effectLst>
                <a:outerShdw sx="100000" sy="100000" kx="0" ky="0" algn="b" rotWithShape="0" blurRad="46228" dist="23114" dir="5400000">
                  <a:srgbClr val="000000"/>
                </a:outerShdw>
              </a:effectLst>
            </a:endParaRPr>
          </a:p>
          <a:p>
            <a:pPr lvl="2" marL="1109472" indent="-369824" defTabSz="531622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94">
                <a:solidFill>
                  <a:srgbClr val="EBEBEB"/>
                </a:solidFill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rPr>
              <a:t>Improved relationships with Russia, former Soviet Bloc countries - some even joined NATO</a:t>
            </a:r>
            <a:endParaRPr sz="3094">
              <a:solidFill>
                <a:srgbClr val="EBEBEB"/>
              </a:solidFill>
              <a:effectLst>
                <a:outerShdw sx="100000" sy="100000" kx="0" ky="0" algn="b" rotWithShape="0" blurRad="46228" dist="23114" dir="5400000">
                  <a:srgbClr val="000000"/>
                </a:outerShdw>
              </a:effectLst>
            </a:endParaRPr>
          </a:p>
          <a:p>
            <a:pPr lvl="1" marL="739648" indent="-369824" defTabSz="531622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94">
                <a:solidFill>
                  <a:srgbClr val="EBEBEB"/>
                </a:solidFill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rPr>
              <a:t>U.S. military and peacekeeping interventions</a:t>
            </a:r>
            <a:endParaRPr sz="3094">
              <a:solidFill>
                <a:srgbClr val="EBEBEB"/>
              </a:solidFill>
              <a:effectLst>
                <a:outerShdw sx="100000" sy="100000" kx="0" ky="0" algn="b" rotWithShape="0" blurRad="46228" dist="23114" dir="5400000">
                  <a:srgbClr val="000000"/>
                </a:outerShdw>
              </a:effectLst>
            </a:endParaRPr>
          </a:p>
          <a:p>
            <a:pPr lvl="2" marL="1109472" indent="-369824" defTabSz="531622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94">
                <a:solidFill>
                  <a:srgbClr val="EBEBEB"/>
                </a:solidFill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rPr>
              <a:t>Iraq in 1991, Nato bombing of Yugoslavia in 1999</a:t>
            </a:r>
            <a:endParaRPr sz="3094">
              <a:solidFill>
                <a:srgbClr val="EBEBEB"/>
              </a:solidFill>
              <a:effectLst>
                <a:outerShdw sx="100000" sy="100000" kx="0" ky="0" algn="b" rotWithShape="0" blurRad="46228" dist="23114" dir="5400000">
                  <a:srgbClr val="000000"/>
                </a:outerShdw>
              </a:effectLst>
            </a:endParaRPr>
          </a:p>
          <a:p>
            <a:pPr lvl="1" marL="739648" indent="-369824" defTabSz="531622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94">
                <a:solidFill>
                  <a:srgbClr val="EBEBEB"/>
                </a:solidFill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rPr>
              <a:t>Debates over the nature and extent of American power in the world </a:t>
            </a:r>
            <a:endParaRPr sz="3094">
              <a:solidFill>
                <a:srgbClr val="EBEBEB"/>
              </a:solidFill>
              <a:effectLst>
                <a:outerShdw sx="100000" sy="100000" kx="0" ky="0" algn="b" rotWithShape="0" blurRad="46228" dist="23114" dir="5400000">
                  <a:srgbClr val="000000"/>
                </a:outerShdw>
              </a:effectLst>
            </a:endParaRPr>
          </a:p>
          <a:p>
            <a:pPr lvl="2" marL="1109472" indent="-369824" defTabSz="531622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94">
                <a:solidFill>
                  <a:srgbClr val="EBEBEB"/>
                </a:solidFill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rPr>
              <a:t>Could be connected to foreign policy pre and post WWII</a:t>
            </a:r>
          </a:p>
        </p:txBody>
      </p:sp>
      <p:pic>
        <p:nvPicPr>
          <p:cNvPr id="46" name="Gulf_War_Photobox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1031" y="209550"/>
            <a:ext cx="4620436" cy="5671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Ku-map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7383" y="929216"/>
            <a:ext cx="4330701" cy="466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" grpId="1"/>
      <p:bldP build="whole" bldLvl="1" animBg="1" rev="0" advAuto="0" spid="47" grpId="2"/>
      <p:bldP build="whole" bldLvl="1" animBg="1" rev="0" advAuto="0" spid="46" grpId="3"/>
      <p:bldP build="whole" bldLvl="1" animBg="1" rev="0" advAuto="0" spid="46" grpId="4"/>
      <p:bldP build="whole" bldLvl="1" animBg="1" rev="0" advAuto="0" spid="47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Key Concept 9.2, II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383778" y="1917700"/>
            <a:ext cx="12056418" cy="7366000"/>
          </a:xfrm>
          <a:prstGeom prst="rect">
            <a:avLst/>
          </a:prstGeom>
        </p:spPr>
        <p:txBody>
          <a:bodyPr/>
          <a:lstStyle/>
          <a:p>
            <a:pPr lvl="0" marL="304800" indent="-304800" defTabSz="438150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0">
                <a:solidFill>
                  <a:srgbClr val="EBEBEB"/>
                </a:solidFill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rPr>
              <a:t>“Following the attacks of September 11, 2001, U.S. foreign policy and military involvement focused on a war on terrorism, which also generated debates about domestic security and civil rights.”</a:t>
            </a:r>
            <a:endParaRPr sz="2550">
              <a:solidFill>
                <a:srgbClr val="EBEBEB"/>
              </a:solidFill>
              <a:effectLst>
                <a:outerShdw sx="100000" sy="100000" kx="0" ky="0" algn="b" rotWithShape="0" blurRad="38100" dist="19050" dir="5400000">
                  <a:srgbClr val="000000"/>
                </a:outerShdw>
              </a:effectLst>
            </a:endParaRPr>
          </a:p>
          <a:p>
            <a:pPr lvl="1" marL="609600" indent="-304800" defTabSz="438150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0">
                <a:solidFill>
                  <a:srgbClr val="EBEBEB"/>
                </a:solidFill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rPr>
              <a:t>Page 80</a:t>
            </a:r>
            <a:endParaRPr sz="2550">
              <a:solidFill>
                <a:srgbClr val="EBEBEB"/>
              </a:solidFill>
              <a:effectLst>
                <a:outerShdw sx="100000" sy="100000" kx="0" ky="0" algn="b" rotWithShape="0" blurRad="38100" dist="19050" dir="5400000">
                  <a:srgbClr val="000000"/>
                </a:outerShdw>
              </a:effectLst>
            </a:endParaRPr>
          </a:p>
          <a:p>
            <a:pPr lvl="0" marL="304800" indent="-304800" defTabSz="438150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0">
                <a:solidFill>
                  <a:srgbClr val="EBEBEB"/>
                </a:solidFill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rPr>
              <a:t>A: Attacks on 9/11</a:t>
            </a:r>
            <a:endParaRPr sz="2550">
              <a:solidFill>
                <a:srgbClr val="EBEBEB"/>
              </a:solidFill>
              <a:effectLst>
                <a:outerShdw sx="100000" sy="100000" kx="0" ky="0" algn="b" rotWithShape="0" blurRad="38100" dist="19050" dir="5400000">
                  <a:srgbClr val="000000"/>
                </a:outerShdw>
              </a:effectLst>
            </a:endParaRPr>
          </a:p>
          <a:p>
            <a:pPr lvl="1" marL="609600" indent="-304800" defTabSz="438150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0">
                <a:solidFill>
                  <a:srgbClr val="EBEBEB"/>
                </a:solidFill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rPr>
              <a:t>Al Qaida led attack on US - World Trade Center, Pentagon, and in PA</a:t>
            </a:r>
            <a:endParaRPr sz="2550">
              <a:solidFill>
                <a:srgbClr val="EBEBEB"/>
              </a:solidFill>
              <a:effectLst>
                <a:outerShdw sx="100000" sy="100000" kx="0" ky="0" algn="b" rotWithShape="0" blurRad="38100" dist="19050" dir="5400000">
                  <a:srgbClr val="000000"/>
                </a:outerShdw>
              </a:effectLst>
            </a:endParaRPr>
          </a:p>
          <a:p>
            <a:pPr lvl="0" marL="304800" indent="-304800" defTabSz="438150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0">
                <a:solidFill>
                  <a:srgbClr val="EBEBEB"/>
                </a:solidFill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rPr>
              <a:t>Conflict in Afghanistan</a:t>
            </a:r>
            <a:endParaRPr sz="2550">
              <a:solidFill>
                <a:srgbClr val="EBEBEB"/>
              </a:solidFill>
              <a:effectLst>
                <a:outerShdw sx="100000" sy="100000" kx="0" ky="0" algn="b" rotWithShape="0" blurRad="38100" dist="19050" dir="5400000">
                  <a:srgbClr val="000000"/>
                </a:outerShdw>
              </a:effectLst>
            </a:endParaRPr>
          </a:p>
          <a:p>
            <a:pPr lvl="1" marL="609600" indent="-304800" defTabSz="438150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0">
                <a:solidFill>
                  <a:srgbClr val="EBEBEB"/>
                </a:solidFill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rPr>
              <a:t>Response to the Taliban holding Osama bin Laden -&gt; lengthly conflict</a:t>
            </a:r>
            <a:endParaRPr sz="2550">
              <a:solidFill>
                <a:srgbClr val="EBEBEB"/>
              </a:solidFill>
              <a:effectLst>
                <a:outerShdw sx="100000" sy="100000" kx="0" ky="0" algn="b" rotWithShape="0" blurRad="38100" dist="19050" dir="5400000">
                  <a:srgbClr val="000000"/>
                </a:outerShdw>
              </a:effectLst>
            </a:endParaRPr>
          </a:p>
          <a:p>
            <a:pPr lvl="0" marL="304800" indent="-304800" defTabSz="438150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0">
                <a:solidFill>
                  <a:srgbClr val="EBEBEB"/>
                </a:solidFill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rPr>
              <a:t>Conflict in Iraq</a:t>
            </a:r>
            <a:endParaRPr sz="2550">
              <a:solidFill>
                <a:srgbClr val="EBEBEB"/>
              </a:solidFill>
              <a:effectLst>
                <a:outerShdw sx="100000" sy="100000" kx="0" ky="0" algn="b" rotWithShape="0" blurRad="38100" dist="19050" dir="5400000">
                  <a:srgbClr val="000000"/>
                </a:outerShdw>
              </a:effectLst>
            </a:endParaRPr>
          </a:p>
          <a:p>
            <a:pPr lvl="1" marL="609600" indent="-304800" defTabSz="438150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0">
                <a:solidFill>
                  <a:srgbClr val="EBEBEB"/>
                </a:solidFill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rPr>
              <a:t>US-led conflict against Saddam Hussein -&gt; suspected WMDs and connections to terrorism </a:t>
            </a:r>
          </a:p>
        </p:txBody>
      </p:sp>
      <p:pic>
        <p:nvPicPr>
          <p:cNvPr id="51" name="National_Park_Service_9-11_Statue_of_Liberty_and_WTC_fir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3233" y="907368"/>
            <a:ext cx="5497045" cy="4162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" grpId="1"/>
      <p:bldP build="whole" bldLvl="1" animBg="1" rev="0" advAuto="0" spid="51" grpId="3"/>
      <p:bldP build="whole" bldLvl="1" animBg="1" rev="0" advAuto="0" spid="5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Key Concept 9.2, II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383778" y="1917700"/>
            <a:ext cx="12056418" cy="7366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B: Impacts of the war on terrorism?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Hoped to improve security in the US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Raised questions about protection of civil liberties and human rights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Civil Liberties - Patriot Act, increases power of the federal government to wiretap without warrant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“Roving wiretap” - focuses on the person, not the device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Test Tips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383778" y="1917700"/>
            <a:ext cx="12056418" cy="7366000"/>
          </a:xfrm>
          <a:prstGeom prst="rect">
            <a:avLst/>
          </a:prstGeom>
        </p:spPr>
        <p:txBody>
          <a:bodyPr/>
          <a:lstStyle/>
          <a:p>
            <a:pPr lvl="0" marL="321056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sx="100000" sy="100000" kx="0" ky="0" algn="b" rotWithShape="0" blurRad="40132" dist="20066" dir="5400000">
                    <a:srgbClr val="000000"/>
                  </a:outerShdw>
                </a:effectLst>
              </a:rPr>
              <a:t>Multiple-Choice and Short Answer</a:t>
            </a:r>
            <a:endParaRPr sz="2686">
              <a:solidFill>
                <a:srgbClr val="EBEBEB"/>
              </a:solidFill>
              <a:effectLst>
                <a:outerShdw sx="100000" sy="100000" kx="0" ky="0" algn="b" rotWithShape="0" blurRad="40132" dist="20066" dir="5400000">
                  <a:srgbClr val="000000"/>
                </a:outerShdw>
              </a:effectLst>
            </a:endParaRPr>
          </a:p>
          <a:p>
            <a:pPr lvl="1" marL="642112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sx="100000" sy="100000" kx="0" ky="0" algn="b" rotWithShape="0" blurRad="40132" dist="20066" dir="5400000">
                    <a:srgbClr val="000000"/>
                  </a:outerShdw>
                </a:effectLst>
              </a:rPr>
              <a:t>Detente, bellicose rhetoric, and friendly relationship with Gorby</a:t>
            </a:r>
            <a:endParaRPr sz="2686">
              <a:solidFill>
                <a:srgbClr val="EBEBEB"/>
              </a:solidFill>
              <a:effectLst>
                <a:outerShdw sx="100000" sy="100000" kx="0" ky="0" algn="b" rotWithShape="0" blurRad="40132" dist="20066" dir="5400000">
                  <a:srgbClr val="000000"/>
                </a:outerShdw>
              </a:effectLst>
            </a:endParaRPr>
          </a:p>
          <a:p>
            <a:pPr lvl="1" marL="642112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sx="100000" sy="100000" kx="0" ky="0" algn="b" rotWithShape="0" blurRad="40132" dist="20066" dir="5400000">
                    <a:srgbClr val="000000"/>
                  </a:outerShdw>
                </a:effectLst>
              </a:rPr>
              <a:t>US in the post-Cold War world </a:t>
            </a:r>
            <a:endParaRPr sz="2686">
              <a:solidFill>
                <a:srgbClr val="EBEBEB"/>
              </a:solidFill>
              <a:effectLst>
                <a:outerShdw sx="100000" sy="100000" kx="0" ky="0" algn="b" rotWithShape="0" blurRad="40132" dist="20066" dir="5400000">
                  <a:srgbClr val="000000"/>
                </a:outerShdw>
              </a:effectLst>
            </a:endParaRPr>
          </a:p>
          <a:p>
            <a:pPr lvl="0" marL="321056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sx="100000" sy="100000" kx="0" ky="0" algn="b" rotWithShape="0" blurRad="40132" dist="20066" dir="5400000">
                    <a:srgbClr val="000000"/>
                  </a:outerShdw>
                </a:effectLst>
              </a:rPr>
              <a:t>Essay Topics:</a:t>
            </a:r>
            <a:endParaRPr sz="2686">
              <a:solidFill>
                <a:srgbClr val="EBEBEB"/>
              </a:solidFill>
              <a:effectLst>
                <a:outerShdw sx="100000" sy="100000" kx="0" ky="0" algn="b" rotWithShape="0" blurRad="40132" dist="20066" dir="5400000">
                  <a:srgbClr val="000000"/>
                </a:outerShdw>
              </a:effectLst>
            </a:endParaRPr>
          </a:p>
          <a:p>
            <a:pPr lvl="1" marL="642112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sx="100000" sy="100000" kx="0" ky="0" algn="b" rotWithShape="0" blurRad="40132" dist="20066" dir="5400000">
                    <a:srgbClr val="000000"/>
                  </a:outerShdw>
                </a:effectLst>
              </a:rPr>
              <a:t>Not exclusively on this time period</a:t>
            </a:r>
            <a:endParaRPr sz="2686">
              <a:solidFill>
                <a:srgbClr val="EBEBEB"/>
              </a:solidFill>
              <a:effectLst>
                <a:outerShdw sx="100000" sy="100000" kx="0" ky="0" algn="b" rotWithShape="0" blurRad="40132" dist="20066" dir="5400000">
                  <a:srgbClr val="000000"/>
                </a:outerShdw>
              </a:effectLst>
            </a:endParaRPr>
          </a:p>
          <a:p>
            <a:pPr lvl="1" marL="642112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sx="100000" sy="100000" kx="0" ky="0" algn="b" rotWithShape="0" blurRad="40132" dist="20066" dir="5400000">
                    <a:srgbClr val="000000"/>
                  </a:outerShdw>
                </a:effectLst>
              </a:rPr>
              <a:t>Part of bigger theme </a:t>
            </a:r>
            <a:endParaRPr sz="2686">
              <a:solidFill>
                <a:srgbClr val="EBEBEB"/>
              </a:solidFill>
              <a:effectLst>
                <a:outerShdw sx="100000" sy="100000" kx="0" ky="0" algn="b" rotWithShape="0" blurRad="40132" dist="20066" dir="5400000">
                  <a:srgbClr val="000000"/>
                </a:outerShdw>
              </a:effectLst>
            </a:endParaRPr>
          </a:p>
          <a:p>
            <a:pPr lvl="2" marL="963168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sx="100000" sy="100000" kx="0" ky="0" algn="b" rotWithShape="0" blurRad="40132" dist="20066" dir="5400000">
                    <a:srgbClr val="000000"/>
                  </a:outerShdw>
                </a:effectLst>
              </a:rPr>
              <a:t>Cold War policy - End of the War</a:t>
            </a:r>
            <a:endParaRPr sz="2686">
              <a:solidFill>
                <a:srgbClr val="EBEBEB"/>
              </a:solidFill>
              <a:effectLst>
                <a:outerShdw sx="100000" sy="100000" kx="0" ky="0" algn="b" rotWithShape="0" blurRad="40132" dist="20066" dir="5400000">
                  <a:srgbClr val="000000"/>
                </a:outerShdw>
              </a:effectLst>
            </a:endParaRPr>
          </a:p>
          <a:p>
            <a:pPr lvl="2" marL="963168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sx="100000" sy="100000" kx="0" ky="0" algn="b" rotWithShape="0" blurRad="40132" dist="20066" dir="5400000">
                    <a:srgbClr val="000000"/>
                  </a:outerShdw>
                </a:effectLst>
              </a:rPr>
              <a:t>Civil Liberties post-WWII - Present</a:t>
            </a:r>
            <a:endParaRPr sz="2686">
              <a:solidFill>
                <a:srgbClr val="EBEBEB"/>
              </a:solidFill>
              <a:effectLst>
                <a:outerShdw sx="100000" sy="100000" kx="0" ky="0" algn="b" rotWithShape="0" blurRad="40132" dist="20066" dir="5400000">
                  <a:srgbClr val="000000"/>
                </a:outerShdw>
              </a:effectLst>
            </a:endParaRPr>
          </a:p>
          <a:p>
            <a:pPr lvl="2" marL="963168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sx="100000" sy="100000" kx="0" ky="0" algn="b" rotWithShape="0" blurRad="40132" dist="20066" dir="5400000">
                    <a:srgbClr val="000000"/>
                  </a:outerShdw>
                </a:effectLst>
              </a:rPr>
              <a:t>Foreign policy post WWII - debates/changes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See You Back Here For 9.3!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Thanks for watching!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Subscribe to my channel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Check out my other videos (Periods 1 - 5, Periods 6 - 9)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Good luck in May!</a:t>
            </a:r>
          </a:p>
        </p:txBody>
      </p:sp>
      <p:pic>
        <p:nvPicPr>
          <p:cNvPr id="61" name="800px-Obama_signs_DADT_repea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7488" y="3439088"/>
            <a:ext cx="7022624" cy="4678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