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wholeTbl>
    <a:band2H>
      <a:tcTxStyle b="def" i="def"/>
      <a:tcStyle>
        <a:tcBdr/>
        <a:fill>
          <a:solidFill>
            <a:srgbClr val="C8C8AF">
              <a:alpha val="50000"/>
            </a:srgbClr>
          </a:solidFill>
        </a:fill>
      </a:tcStyle>
    </a:band2H>
    <a:firstCol>
      <a:tcTxStyle b="off" i="off">
        <a:fontRef idx="minor">
          <a:srgbClr val="F3F1DF"/>
        </a:fontRef>
        <a:srgbClr val="F3F1DF"/>
      </a:tcTxStyle>
      <a:tcStyle>
        <a:tcBdr>
          <a:left>
            <a:ln w="0" cap="flat">
              <a:noFill/>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4B4B4B"/>
        </a:fontRef>
        <a:srgbClr val="4B4B4B"/>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D6A67"/>
              </a:solidFill>
              <a:prstDash val="solid"/>
              <a:miter lim="400000"/>
            </a:ln>
          </a:top>
          <a:bottom>
            <a:ln w="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lastRow>
    <a:firstRow>
      <a:tcTxStyle b="off" i="off">
        <a:fontRef idx="minor">
          <a:srgbClr val="F3F1DF"/>
        </a:fontRef>
        <a:srgbClr val="F3F1DF"/>
      </a:tcTxStyle>
      <a:tcStyle>
        <a:tcBdr>
          <a:left>
            <a:ln w="12700" cap="flat">
              <a:solidFill>
                <a:srgbClr val="F3F1DF"/>
              </a:solidFill>
              <a:prstDash val="solid"/>
              <a:miter lim="400000"/>
            </a:ln>
          </a:left>
          <a:right>
            <a:ln w="12700" cap="flat">
              <a:solidFill>
                <a:srgbClr val="F3F1DF"/>
              </a:solidFill>
              <a:prstDash val="solid"/>
              <a:miter lim="400000"/>
            </a:ln>
          </a:right>
          <a:top>
            <a:ln w="0" cap="flat">
              <a:noFill/>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Row>
  </a:tblStyle>
  <a:tblStyle styleId="{C7B018BB-80A7-4F77-B60F-C8B233D01FF8}"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E7E6E2">
              <a:alpha val="60000"/>
            </a:srgbClr>
          </a:solidFill>
        </a:fill>
      </a:tcStyle>
    </a:wholeTbl>
    <a:band2H>
      <a:tcTxStyle b="def" i="def"/>
      <a:tcStyle>
        <a:tcBdr/>
        <a:fill>
          <a:solidFill>
            <a:srgbClr val="B6BEC8">
              <a:alpha val="30000"/>
            </a:srgbClr>
          </a:solidFill>
        </a:fill>
      </a:tcStyle>
    </a:band2H>
    <a:firstCol>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Col>
    <a:la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lastRow>
    <a:fir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Row>
  </a:tblStyle>
  <a:tblStyle styleId="{EEE7283C-3CF3-47DC-8721-378D4A62B228}" styleName="">
    <a:tblBg/>
    <a:wholeTbl>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wholeTbl>
    <a:band2H>
      <a:tcTxStyle b="def" i="def"/>
      <a:tcStyle>
        <a:tcBdr/>
        <a:fill>
          <a:solidFill>
            <a:srgbClr val="CBCAB9">
              <a:alpha val="70000"/>
            </a:srgbClr>
          </a:solidFill>
        </a:fill>
      </a:tcStyle>
    </a:band2H>
    <a:firstCol>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Col>
    <a:lastRow>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25400" cap="flat">
              <a:solidFill>
                <a:srgbClr val="6D6A67"/>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lastRow>
    <a:firstRow>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Row>
  </a:tblStyle>
  <a:tblStyle styleId="{CF821DB8-F4EB-4A41-A1BA-3FCAFE7338EE}" styleName="">
    <a:tblBg/>
    <a:wholeTbl>
      <a:tcTxStyle b="off" i="off">
        <a:fontRef idx="minor">
          <a:srgbClr val="6D6A67"/>
        </a:fontRef>
        <a:srgbClr val="6D6A67"/>
      </a:tcTxStyle>
      <a:tcStyle>
        <a:tcBdr>
          <a:left>
            <a:ln w="12700" cap="flat">
              <a:noFill/>
              <a:miter lim="400000"/>
            </a:ln>
          </a:left>
          <a:right>
            <a:ln w="12700" cap="flat">
              <a:noFill/>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solidFill>
            <a:srgbClr val="EAE9E0">
              <a:alpha val="80000"/>
            </a:srgbClr>
          </a:solidFill>
        </a:fill>
      </a:tcStyle>
    </a:wholeTbl>
    <a:band2H>
      <a:tcTxStyle b="def" i="def"/>
      <a:tcStyle>
        <a:tcBdr/>
        <a:fill>
          <a:solidFill>
            <a:srgbClr val="DADADA">
              <a:alpha val="50000"/>
            </a:srgbClr>
          </a:solidFill>
        </a:fill>
      </a:tcStyle>
    </a:band2H>
    <a:firstCol>
      <a:tcTxStyle b="off" i="off">
        <a:fontRef idx="minor">
          <a:srgbClr val="F3F1DF"/>
        </a:fontRef>
        <a:srgbClr val="F3F1DF"/>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Col>
    <a:la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solidFill>
            <a:srgbClr val="DBD9C9">
              <a:alpha val="30000"/>
            </a:srgbClr>
          </a:solid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solidFill>
                <a:srgbClr val="5A5950"/>
              </a:solidFill>
              <a:prstDash val="solid"/>
              <a:miter lim="400000"/>
            </a:ln>
          </a:insideV>
        </a:tcBdr>
        <a:fill>
          <a:solidFill>
            <a:srgbClr val="DBD9C9">
              <a:alpha val="30000"/>
            </a:srgbClr>
          </a:solid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firstRow>
  </a:tblStyle>
  <a:tblStyle styleId="{2708684C-4D16-4618-839F-0558EEFCDFE6}"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no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25400" cap="flat">
              <a:solidFill>
                <a:srgbClr val="5A5950"/>
              </a:solidFill>
              <a:prstDash val="solid"/>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no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254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254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dingbat_hd.png"/>
          <p:cNvPicPr>
            <a:picLocks noChangeAspect="1"/>
          </p:cNvPicPr>
          <p:nvPr/>
        </p:nvPicPr>
        <p:blipFill>
          <a:blip r:embed="rId3">
            <a:extLst/>
          </a:blip>
          <a:stretch>
            <a:fillRect/>
          </a:stretch>
        </p:blipFill>
        <p:spPr>
          <a:xfrm>
            <a:off x="2798040" y="5264150"/>
            <a:ext cx="7408720" cy="393700"/>
          </a:xfrm>
          <a:prstGeom prst="rect">
            <a:avLst/>
          </a:prstGeom>
          <a:ln w="12700">
            <a:miter lim="400000"/>
          </a:ln>
        </p:spPr>
      </p:pic>
      <p:sp>
        <p:nvSpPr>
          <p:cNvPr id="12" name="Shape 12"/>
          <p:cNvSpPr/>
          <p:nvPr>
            <p:ph type="title"/>
          </p:nvPr>
        </p:nvSpPr>
        <p:spPr>
          <a:xfrm>
            <a:off x="1841500" y="2273300"/>
            <a:ext cx="9321800" cy="2819400"/>
          </a:xfrm>
          <a:prstGeom prst="rect">
            <a:avLst/>
          </a:prstGeom>
        </p:spPr>
        <p:txBody>
          <a:bodyPr anchor="b"/>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a:r>
              <a:t>Title Text</a:t>
            </a:r>
          </a:p>
        </p:txBody>
      </p:sp>
      <p:sp>
        <p:nvSpPr>
          <p:cNvPr id="13" name="Shape 13"/>
          <p:cNvSpPr/>
          <p:nvPr>
            <p:ph type="body" sz="quarter" idx="1"/>
          </p:nvPr>
        </p:nvSpPr>
        <p:spPr>
          <a:xfrm>
            <a:off x="1841500" y="5905500"/>
            <a:ext cx="9321800" cy="1409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2286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4572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6858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9144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prstGeom prst="rect">
            <a:avLst/>
          </a:prstGeom>
        </p:spPr>
        <p:txBody>
          <a:bodyPr/>
          <a:lstStyle>
            <a:lvl1pPr>
              <a:defRPr i="1">
                <a:solidFill>
                  <a:srgbClr val="F4E1B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4" name="Shape 94"/>
          <p:cNvSpPr/>
          <p:nvPr>
            <p:ph type="body" sz="quarter" idx="13"/>
          </p:nvPr>
        </p:nvSpPr>
        <p:spPr>
          <a:xfrm>
            <a:off x="1270000" y="6362700"/>
            <a:ext cx="10464800" cy="469900"/>
          </a:xfrm>
          <a:prstGeom prst="rect">
            <a:avLst/>
          </a:prstGeom>
        </p:spPr>
        <p:txBody>
          <a:bodyPr anchor="t">
            <a:spAutoFit/>
          </a:bodyPr>
          <a:lstStyle>
            <a:lvl1pPr marL="0" indent="0" algn="ctr">
              <a:lnSpc>
                <a:spcPct val="100000"/>
              </a:lnSpc>
              <a:spcBef>
                <a:spcPts val="0"/>
              </a:spcBef>
              <a:buSzTx/>
              <a:buNone/>
              <a:defRPr sz="2400"/>
            </a:lvl1pPr>
          </a:lstStyle>
          <a:p>
            <a:pPr/>
            <a:r>
              <a:t>–Johnny Appleseed</a:t>
            </a:r>
          </a:p>
        </p:txBody>
      </p:sp>
      <p:sp>
        <p:nvSpPr>
          <p:cNvPr id="95" name="Shape 95"/>
          <p:cNvSpPr/>
          <p:nvPr>
            <p:ph type="body" sz="quarter" idx="14"/>
          </p:nvPr>
        </p:nvSpPr>
        <p:spPr>
          <a:xfrm>
            <a:off x="1270000" y="4241800"/>
            <a:ext cx="10464800" cy="736600"/>
          </a:xfrm>
          <a:prstGeom prst="rect">
            <a:avLst/>
          </a:prstGeom>
        </p:spPr>
        <p:txBody>
          <a:bodyPr>
            <a:spAutoFit/>
          </a:bodyPr>
          <a:lstStyle>
            <a:lvl1pPr marL="0" indent="0" algn="ctr">
              <a:lnSpc>
                <a:spcPct val="100000"/>
              </a:lnSpc>
              <a:spcBef>
                <a:spcPts val="2400"/>
              </a:spcBef>
              <a:buSzTx/>
              <a:buNone/>
            </a:lvl1pPr>
          </a:lstStyle>
          <a:p>
            <a:pPr/>
            <a:r>
              <a:t>“Type a quote here.”</a:t>
            </a:r>
          </a:p>
        </p:txBody>
      </p:sp>
      <p:sp>
        <p:nvSpPr>
          <p:cNvPr id="96" name="Shape 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3" name="Shape 103"/>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1" name="Shape 1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Shape 21"/>
          <p:cNvSpPr/>
          <p:nvPr>
            <p:ph type="pic" sz="half" idx="13"/>
          </p:nvPr>
        </p:nvSpPr>
        <p:spPr>
          <a:xfrm>
            <a:off x="2374900" y="952500"/>
            <a:ext cx="8255000" cy="5511800"/>
          </a:xfrm>
          <a:prstGeom prst="rect">
            <a:avLst/>
          </a:prstGeom>
          <a:ln w="9525">
            <a:round/>
          </a:ln>
        </p:spPr>
        <p:txBody>
          <a:bodyPr lIns="91439" tIns="45719" rIns="91439" bIns="45719" anchor="t">
            <a:noAutofit/>
          </a:bodyPr>
          <a:lstStyle/>
          <a:p>
            <a:pPr/>
          </a:p>
        </p:txBody>
      </p:sp>
      <p:sp>
        <p:nvSpPr>
          <p:cNvPr id="22" name="Shape 22"/>
          <p:cNvSpPr/>
          <p:nvPr>
            <p:ph type="title"/>
          </p:nvPr>
        </p:nvSpPr>
        <p:spPr>
          <a:xfrm>
            <a:off x="1841500" y="6985000"/>
            <a:ext cx="9321800" cy="1231900"/>
          </a:xfrm>
          <a:prstGeom prst="rect">
            <a:avLst/>
          </a:prstGeom>
        </p:spPr>
        <p:txBody>
          <a:bodyPr/>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a:r>
              <a:t>Title Text</a:t>
            </a:r>
          </a:p>
        </p:txBody>
      </p:sp>
      <p:sp>
        <p:nvSpPr>
          <p:cNvPr id="23" name="Shape 23"/>
          <p:cNvSpPr/>
          <p:nvPr>
            <p:ph type="body" sz="quarter" idx="1"/>
          </p:nvPr>
        </p:nvSpPr>
        <p:spPr>
          <a:xfrm>
            <a:off x="1841500" y="8204200"/>
            <a:ext cx="9321800" cy="647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2286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4572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6858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9144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24" name="Shape 24"/>
          <p:cNvSpPr/>
          <p:nvPr>
            <p:ph type="sldNum" sz="quarter" idx="2"/>
          </p:nvPr>
        </p:nvSpPr>
        <p:spPr>
          <a:prstGeom prst="rect">
            <a:avLst/>
          </a:prstGeom>
        </p:spPr>
        <p:txBody>
          <a:bodyPr/>
          <a:lstStyle>
            <a:lvl1pPr>
              <a:defRPr i="1">
                <a:solidFill>
                  <a:srgbClr val="F4E1B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1" name="Shape 31"/>
          <p:cNvSpPr/>
          <p:nvPr>
            <p:ph type="title"/>
          </p:nvPr>
        </p:nvSpPr>
        <p:spPr>
          <a:xfrm>
            <a:off x="1270000" y="3771900"/>
            <a:ext cx="10464800" cy="2209800"/>
          </a:xfrm>
          <a:prstGeom prst="rect">
            <a:avLst/>
          </a:prstGeom>
        </p:spPr>
        <p:txBody>
          <a:bodyPr/>
          <a:lstStyle/>
          <a:p>
            <a:pPr/>
            <a:r>
              <a:t>Title Text</a:t>
            </a: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9" name="Shape 39"/>
          <p:cNvSpPr/>
          <p:nvPr>
            <p:ph type="pic" sz="half" idx="13"/>
          </p:nvPr>
        </p:nvSpPr>
        <p:spPr>
          <a:xfrm>
            <a:off x="7070725" y="1714500"/>
            <a:ext cx="4733925" cy="6311900"/>
          </a:xfrm>
          <a:prstGeom prst="rect">
            <a:avLst/>
          </a:prstGeom>
          <a:ln w="9525">
            <a:round/>
          </a:ln>
        </p:spPr>
        <p:txBody>
          <a:bodyPr lIns="91439" tIns="45719" rIns="91439" bIns="45719" anchor="t">
            <a:noAutofit/>
          </a:bodyPr>
          <a:lstStyle/>
          <a:p>
            <a:pPr/>
          </a:p>
        </p:txBody>
      </p:sp>
      <p:sp>
        <p:nvSpPr>
          <p:cNvPr id="40" name="Shape 40"/>
          <p:cNvSpPr/>
          <p:nvPr>
            <p:ph type="title"/>
          </p:nvPr>
        </p:nvSpPr>
        <p:spPr>
          <a:xfrm>
            <a:off x="774700" y="2717800"/>
            <a:ext cx="6045200" cy="2438400"/>
          </a:xfrm>
          <a:prstGeom prst="rect">
            <a:avLst/>
          </a:prstGeom>
        </p:spPr>
        <p:txBody>
          <a:bodyPr anchor="b"/>
          <a:lstStyle/>
          <a:p>
            <a:pPr/>
            <a:r>
              <a:t>Title Text</a:t>
            </a:r>
          </a:p>
        </p:txBody>
      </p:sp>
      <p:sp>
        <p:nvSpPr>
          <p:cNvPr id="41" name="Shape 41"/>
          <p:cNvSpPr/>
          <p:nvPr>
            <p:ph type="body" sz="quarter" idx="1"/>
          </p:nvPr>
        </p:nvSpPr>
        <p:spPr>
          <a:xfrm>
            <a:off x="774700" y="5168900"/>
            <a:ext cx="6045200" cy="27559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42" name="Shape 4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a:r>
              <a:t>Title Text</a:t>
            </a: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Title Text</a:t>
            </a:r>
          </a:p>
        </p:txBody>
      </p:sp>
      <p:sp>
        <p:nvSpPr>
          <p:cNvPr id="58" name="Shape 58"/>
          <p:cNvSpPr/>
          <p:nvPr>
            <p:ph type="body" idx="1"/>
          </p:nvPr>
        </p:nvSpPr>
        <p:spPr>
          <a:xfrm>
            <a:off x="1270000" y="2984500"/>
            <a:ext cx="10464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Shape 66"/>
          <p:cNvSpPr/>
          <p:nvPr>
            <p:ph type="pic" sz="quarter" idx="13"/>
          </p:nvPr>
        </p:nvSpPr>
        <p:spPr>
          <a:xfrm>
            <a:off x="7569200" y="3302000"/>
            <a:ext cx="3810000" cy="5080000"/>
          </a:xfrm>
          <a:prstGeom prst="rect">
            <a:avLst/>
          </a:prstGeom>
          <a:ln w="9525">
            <a:round/>
          </a:ln>
        </p:spPr>
        <p:txBody>
          <a:bodyPr lIns="91439" tIns="45719" rIns="91439" bIns="45719" anchor="t">
            <a:noAutofit/>
          </a:bodyPr>
          <a:lstStyle/>
          <a:p>
            <a:pPr/>
          </a:p>
        </p:txBody>
      </p:sp>
      <p:sp>
        <p:nvSpPr>
          <p:cNvPr id="67" name="Shape 67"/>
          <p:cNvSpPr/>
          <p:nvPr>
            <p:ph type="title"/>
          </p:nvPr>
        </p:nvSpPr>
        <p:spPr>
          <a:prstGeom prst="rect">
            <a:avLst/>
          </a:prstGeom>
        </p:spPr>
        <p:txBody>
          <a:bodyPr/>
          <a:lstStyle/>
          <a:p>
            <a:pPr/>
            <a:r>
              <a:t>Title Text</a:t>
            </a:r>
          </a:p>
        </p:txBody>
      </p:sp>
      <p:sp>
        <p:nvSpPr>
          <p:cNvPr id="68" name="Shape 68"/>
          <p:cNvSpPr/>
          <p:nvPr>
            <p:ph type="body" sz="half" idx="1"/>
          </p:nvPr>
        </p:nvSpPr>
        <p:spPr>
          <a:xfrm>
            <a:off x="1270000" y="2984500"/>
            <a:ext cx="5257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pPr/>
            <a:r>
              <a:t>Body Level One</a:t>
            </a:r>
          </a:p>
          <a:p>
            <a:pPr lvl="1"/>
            <a:r>
              <a:t>Body Level Two</a:t>
            </a:r>
          </a:p>
          <a:p>
            <a:pPr lvl="2"/>
            <a:r>
              <a:t>Body Level Three</a:t>
            </a:r>
          </a:p>
          <a:p>
            <a:pPr lvl="3"/>
            <a:r>
              <a:t>Body Level Four</a:t>
            </a:r>
          </a:p>
          <a:p>
            <a:pPr lvl="4"/>
            <a:r>
              <a:t>Body Level Five</a:t>
            </a:r>
          </a:p>
        </p:txBody>
      </p:sp>
      <p:sp>
        <p:nvSpPr>
          <p:cNvPr id="69" name="Shape 6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6" name="Shape 76"/>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hape 7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4" name="Shape 84"/>
          <p:cNvSpPr/>
          <p:nvPr>
            <p:ph type="pic" sz="quarter" idx="13"/>
          </p:nvPr>
        </p:nvSpPr>
        <p:spPr>
          <a:xfrm>
            <a:off x="6719758" y="4990857"/>
            <a:ext cx="5410201" cy="3810001"/>
          </a:xfrm>
          <a:prstGeom prst="rect">
            <a:avLst/>
          </a:prstGeom>
          <a:ln w="9525">
            <a:round/>
          </a:ln>
        </p:spPr>
        <p:txBody>
          <a:bodyPr lIns="91439" tIns="45719" rIns="91439" bIns="45719" anchor="t">
            <a:noAutofit/>
          </a:bodyPr>
          <a:lstStyle/>
          <a:p>
            <a:pPr/>
          </a:p>
        </p:txBody>
      </p:sp>
      <p:sp>
        <p:nvSpPr>
          <p:cNvPr id="85" name="Shape 85"/>
          <p:cNvSpPr/>
          <p:nvPr>
            <p:ph type="pic" sz="quarter" idx="14"/>
          </p:nvPr>
        </p:nvSpPr>
        <p:spPr>
          <a:xfrm>
            <a:off x="6719758" y="939557"/>
            <a:ext cx="5410201" cy="3810001"/>
          </a:xfrm>
          <a:prstGeom prst="rect">
            <a:avLst/>
          </a:prstGeom>
          <a:ln w="9525">
            <a:round/>
          </a:ln>
        </p:spPr>
        <p:txBody>
          <a:bodyPr lIns="91439" tIns="45719" rIns="91439" bIns="45719" anchor="t">
            <a:noAutofit/>
          </a:bodyPr>
          <a:lstStyle/>
          <a:p>
            <a:pPr/>
          </a:p>
        </p:txBody>
      </p:sp>
      <p:sp>
        <p:nvSpPr>
          <p:cNvPr id="86" name="Shape 86"/>
          <p:cNvSpPr/>
          <p:nvPr>
            <p:ph type="pic" sz="half" idx="15"/>
          </p:nvPr>
        </p:nvSpPr>
        <p:spPr>
          <a:xfrm>
            <a:off x="979663" y="939800"/>
            <a:ext cx="5499101" cy="7861300"/>
          </a:xfrm>
          <a:prstGeom prst="rect">
            <a:avLst/>
          </a:prstGeom>
          <a:ln w="9525">
            <a:round/>
          </a:ln>
        </p:spPr>
        <p:txBody>
          <a:bodyPr lIns="91439" tIns="45719" rIns="91439" bIns="45719" anchor="t">
            <a:noAutofit/>
          </a:bodyPr>
          <a:lstStyle/>
          <a:p>
            <a:pPr/>
          </a:p>
        </p:txBody>
      </p:sp>
      <p:sp>
        <p:nvSpPr>
          <p:cNvPr id="87" name="Shape 8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825500"/>
            <a:ext cx="10464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270000" y="749300"/>
            <a:ext cx="10464800" cy="165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324600" y="9359900"/>
            <a:ext cx="368301" cy="431800"/>
          </a:xfrm>
          <a:prstGeom prst="rect">
            <a:avLst/>
          </a:prstGeom>
          <a:ln w="12700">
            <a:miter lim="400000"/>
          </a:ln>
        </p:spPr>
        <p:txBody>
          <a:bodyPr wrap="none" lIns="50800" tIns="50800" rIns="50800" bIns="50800">
            <a:spAutoFit/>
          </a:bodyPr>
          <a:lstStyle>
            <a:lvl1pPr>
              <a:defRPr b="1" i="0" sz="2000">
                <a:solidFill>
                  <a:srgbClr val="F3F1DF"/>
                </a:solidFill>
                <a:effectLst>
                  <a:outerShdw sx="100000" sy="100000" kx="0" ky="0" algn="b" rotWithShape="0" blurRad="25400" dist="12700" dir="16200000">
                    <a:srgbClr val="000000">
                      <a:alpha val="80000"/>
                    </a:srgbClr>
                  </a:outerShdw>
                </a:effectLst>
                <a:latin typeface="Palatino"/>
                <a:ea typeface="Palatino"/>
                <a:cs typeface="Palatino"/>
                <a:sym typeface="Palatino"/>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6800" u="none">
          <a:ln>
            <a:noFill/>
          </a:ln>
          <a:solidFill>
            <a:srgbClr val="BCB08F"/>
          </a:solidFill>
          <a:effectLst>
            <a:outerShdw sx="100000" sy="100000" kx="0" ky="0" algn="b" rotWithShape="0" blurRad="12700" dist="12700" dir="16200000">
              <a:srgbClr val="000000">
                <a:alpha val="50000"/>
              </a:srgbClr>
            </a:outerShdw>
          </a:effectLst>
          <a:uFillTx/>
          <a:latin typeface="+mn-lt"/>
          <a:ea typeface="+mn-ea"/>
          <a:cs typeface="+mn-cs"/>
          <a:sym typeface="Hoefler Text"/>
        </a:defRPr>
      </a:lvl9pPr>
    </p:titleStyle>
    <p:bodyStyle>
      <a:lvl1pPr marL="4826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1pPr>
      <a:lvl2pPr marL="9652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2pPr>
      <a:lvl3pPr marL="14478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3pPr>
      <a:lvl4pPr marL="19304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4pPr>
      <a:lvl5pPr marL="24130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5pPr>
      <a:lvl6pPr marL="28956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6pPr>
      <a:lvl7pPr marL="33782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7pPr>
      <a:lvl8pPr marL="38608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8pPr>
      <a:lvl9pPr marL="4343400" marR="0" indent="-482600" algn="l" defTabSz="584200" rtl="0" latinLnBrk="0">
        <a:lnSpc>
          <a:spcPct val="120000"/>
        </a:lnSpc>
        <a:spcBef>
          <a:spcPts val="3200"/>
        </a:spcBef>
        <a:spcAft>
          <a:spcPts val="0"/>
        </a:spcAft>
        <a:buClrTx/>
        <a:buSzPct val="50000"/>
        <a:buFontTx/>
        <a:buBlip>
          <a:blip r:embed="rId3"/>
        </a:buBlip>
        <a:tabLst/>
        <a:defRPr b="0" baseline="0" cap="none" i="1" spc="0" strike="noStrike" sz="4200" u="none">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lvl9pPr>
    </p:bodyStyle>
    <p:otherStyle>
      <a:lvl1pPr marL="0" marR="0" indent="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1pPr>
      <a:lvl2pPr marL="0" marR="0" indent="2286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2pPr>
      <a:lvl3pPr marL="0" marR="0" indent="4572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3pPr>
      <a:lvl4pPr marL="0" marR="0" indent="6858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4pPr>
      <a:lvl5pPr marL="0" marR="0" indent="9144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5pPr>
      <a:lvl6pPr marL="0" marR="0" indent="11430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6pPr>
      <a:lvl7pPr marL="0" marR="0" indent="13716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7pPr>
      <a:lvl8pPr marL="0" marR="0" indent="16002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8pPr>
      <a:lvl9pPr marL="0" marR="0" indent="1828800" algn="ctr" defTabSz="584200" rtl="0" latinLnBrk="0">
        <a:lnSpc>
          <a:spcPct val="100000"/>
        </a:lnSpc>
        <a:spcBef>
          <a:spcPts val="0"/>
        </a:spcBef>
        <a:spcAft>
          <a:spcPts val="0"/>
        </a:spcAft>
        <a:buClrTx/>
        <a:buSzTx/>
        <a:buFontTx/>
        <a:buNone/>
        <a:tabLst/>
        <a:defRPr b="1" baseline="0" cap="none" i="0" spc="0" strike="noStrike" sz="2000" u="none">
          <a:ln>
            <a:noFill/>
          </a:ln>
          <a:solidFill>
            <a:schemeClr val="tx1"/>
          </a:solidFill>
          <a:effectLst>
            <a:outerShdw sx="100000" sy="100000" kx="0" ky="0" algn="b" rotWithShape="0" blurRad="25400" dist="12700" dir="16200000">
              <a:srgbClr val="000000">
                <a:alpha val="80000"/>
              </a:srgbClr>
            </a:outerShdw>
          </a:effectLst>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4.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ctrTitle"/>
          </p:nvPr>
        </p:nvSpPr>
        <p:spPr>
          <a:prstGeom prst="rect">
            <a:avLst/>
          </a:prstGeom>
        </p:spPr>
        <p:txBody>
          <a:bodyPr/>
          <a:lstStyle/>
          <a:p>
            <a:pPr/>
            <a:r>
              <a:t>APUSH Review: Key Concept 9.2, Revised</a:t>
            </a:r>
          </a:p>
        </p:txBody>
      </p:sp>
      <p:sp>
        <p:nvSpPr>
          <p:cNvPr id="121" name="Shape 121"/>
          <p:cNvSpPr/>
          <p:nvPr>
            <p:ph type="subTitle" sz="quarter" idx="1"/>
          </p:nvPr>
        </p:nvSpPr>
        <p:spPr>
          <a:prstGeom prst="rect">
            <a:avLst/>
          </a:prstGeom>
        </p:spPr>
        <p:txBody>
          <a:bodyPr/>
          <a:lstStyle/>
          <a:p>
            <a:pPr/>
            <a:r>
              <a:t>Everything You Need To Know About Key Concept 9.2 To Succeed In APUSH</a:t>
            </a:r>
          </a:p>
        </p:txBody>
      </p:sp>
      <p:sp>
        <p:nvSpPr>
          <p:cNvPr id="122" name="Shape 122"/>
          <p:cNvSpPr/>
          <p:nvPr/>
        </p:nvSpPr>
        <p:spPr>
          <a:xfrm>
            <a:off x="2364085" y="1627286"/>
            <a:ext cx="8276630" cy="6499028"/>
          </a:xfrm>
          <a:prstGeom prst="ellipse">
            <a:avLst/>
          </a:prstGeom>
          <a:blipFill>
            <a:blip r:embed="rId2"/>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i="0" sz="3500">
                <a:solidFill>
                  <a:srgbClr val="F3F1DF"/>
                </a:solidFill>
              </a:defRPr>
            </a:lvl1pPr>
          </a:lstStyle>
          <a:p>
            <a:pPr>
              <a:defRPr>
                <a:effectLst/>
              </a:defRPr>
            </a:pPr>
            <a:r>
              <a:t>Shoutout Time! Jackson and everyone in Mrs. Anthony’s class, Mr. Sacco’s class from CA, Mrs. Wolfman’s class in Idaho, Mr. Hanrahan’s class in IL, Mrs. Beichner’s class, Mr. Potter’s class in WNY, Mrs. Marlar’s class in TX, and Mr. Lundequam’s class in Barron WI. Best of luck to you all, you are BRILLIANT and will do GREAT!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prstGeom prst="rect">
            <a:avLst/>
          </a:prstGeom>
        </p:spPr>
        <p:txBody>
          <a:bodyPr/>
          <a:lstStyle/>
          <a:p>
            <a:pPr/>
            <a:r>
              <a:t>Key Concept 9.2</a:t>
            </a:r>
          </a:p>
        </p:txBody>
      </p:sp>
      <p:sp>
        <p:nvSpPr>
          <p:cNvPr id="125" name="Shape 125"/>
          <p:cNvSpPr/>
          <p:nvPr>
            <p:ph type="body" idx="1"/>
          </p:nvPr>
        </p:nvSpPr>
        <p:spPr>
          <a:prstGeom prst="rect">
            <a:avLst/>
          </a:prstGeom>
        </p:spPr>
        <p:txBody>
          <a:bodyPr/>
          <a:lstStyle/>
          <a:p>
            <a:pPr>
              <a:buBlip>
                <a:blip r:embed="rId2"/>
              </a:buBlip>
              <a:defRPr i="0"/>
            </a:pPr>
            <a:r>
              <a:t>“Moving into the 21st century, the nation experienced significant technological, economic, and demographic changes.” page 86</a:t>
            </a:r>
          </a:p>
          <a:p>
            <a:pPr>
              <a:buBlip>
                <a:blip r:embed="rId2"/>
              </a:buBlip>
              <a:defRPr i="0"/>
            </a:pPr>
            <a:r>
              <a:t>Big Idea ?s:</a:t>
            </a:r>
          </a:p>
          <a:p>
            <a:pPr lvl="1">
              <a:buBlip>
                <a:blip r:embed="rId2"/>
              </a:buBlip>
              <a:defRPr i="0"/>
            </a:pPr>
            <a:r>
              <a:t>How has the economy changed since 1980?</a:t>
            </a:r>
          </a:p>
          <a:p>
            <a:pPr lvl="1">
              <a:buBlip>
                <a:blip r:embed="rId2"/>
              </a:buBlip>
              <a:defRPr i="0"/>
            </a:pPr>
            <a:r>
              <a:t>What are the impacts of internal migration and immigrants on the US?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2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5"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prstGeom prst="rect">
            <a:avLst/>
          </a:prstGeom>
        </p:spPr>
        <p:txBody>
          <a:bodyPr/>
          <a:lstStyle/>
          <a:p>
            <a:pPr/>
            <a:r>
              <a:t>Key Concept 9.2, I</a:t>
            </a:r>
          </a:p>
        </p:txBody>
      </p:sp>
      <p:sp>
        <p:nvSpPr>
          <p:cNvPr id="128" name="Shape 128"/>
          <p:cNvSpPr/>
          <p:nvPr>
            <p:ph type="body" idx="1"/>
          </p:nvPr>
        </p:nvSpPr>
        <p:spPr>
          <a:xfrm>
            <a:off x="762000" y="2755900"/>
            <a:ext cx="11480800" cy="6172200"/>
          </a:xfrm>
          <a:prstGeom prst="rect">
            <a:avLst/>
          </a:prstGeom>
        </p:spPr>
        <p:txBody>
          <a:bodyPr/>
          <a:lstStyle/>
          <a:p>
            <a:pPr marL="352043" indent="-352043" defTabSz="490727">
              <a:spcBef>
                <a:spcPts val="2300"/>
              </a:spcBef>
              <a:buBlip>
                <a:blip r:embed="rId2"/>
              </a:buBlip>
              <a:defRPr i="0" sz="3024">
                <a:effectLst>
                  <a:outerShdw sx="100000" sy="100000" kx="0" ky="0" algn="b" rotWithShape="0" blurRad="21336" dist="10668" dir="5400000">
                    <a:srgbClr val="FFFFFF"/>
                  </a:outerShdw>
                </a:effectLst>
              </a:defRPr>
            </a:pPr>
            <a:r>
              <a:t>“New developments in science and technology enhanced the economy and transformed society, while manufacturing decreased.” page 86</a:t>
            </a:r>
          </a:p>
          <a:p>
            <a:pPr marL="352043" indent="-352043" defTabSz="490727">
              <a:spcBef>
                <a:spcPts val="2300"/>
              </a:spcBef>
              <a:buBlip>
                <a:blip r:embed="rId2"/>
              </a:buBlip>
              <a:defRPr i="0" sz="3024">
                <a:effectLst>
                  <a:outerShdw sx="100000" sy="100000" kx="0" ky="0" algn="b" rotWithShape="0" blurRad="21336" dist="10668" dir="5400000">
                    <a:srgbClr val="FFFFFF"/>
                  </a:outerShdw>
                </a:effectLst>
              </a:defRPr>
            </a:pPr>
            <a:r>
              <a:t>A: Why did American participation in worldwide economic opportunities increase? (Globalization)</a:t>
            </a:r>
          </a:p>
          <a:p>
            <a:pPr lvl="1" marL="704087" indent="-352043" defTabSz="490727">
              <a:spcBef>
                <a:spcPts val="2300"/>
              </a:spcBef>
              <a:buBlip>
                <a:blip r:embed="rId2"/>
              </a:buBlip>
              <a:defRPr i="0" sz="3024">
                <a:effectLst>
                  <a:outerShdw sx="100000" sy="100000" kx="0" ky="0" algn="b" rotWithShape="0" blurRad="21336" dist="10668" dir="5400000">
                    <a:srgbClr val="FFFFFF"/>
                  </a:outerShdw>
                </a:effectLst>
              </a:defRPr>
            </a:pPr>
            <a:r>
              <a:t>Economic productivity increased</a:t>
            </a:r>
          </a:p>
          <a:p>
            <a:pPr lvl="2" marL="1056131" indent="-352043" defTabSz="490727">
              <a:spcBef>
                <a:spcPts val="2300"/>
              </a:spcBef>
              <a:buBlip>
                <a:blip r:embed="rId2"/>
              </a:buBlip>
              <a:defRPr i="0" sz="3024">
                <a:effectLst>
                  <a:outerShdw sx="100000" sy="100000" kx="0" ky="0" algn="b" rotWithShape="0" blurRad="21336" dist="10668" dir="5400000">
                    <a:srgbClr val="FFFFFF"/>
                  </a:outerShdw>
                </a:effectLst>
              </a:defRPr>
            </a:pPr>
            <a:r>
              <a:t>Digital communications increased</a:t>
            </a:r>
          </a:p>
          <a:p>
            <a:pPr lvl="3" marL="1408175" indent="-352043" defTabSz="490727">
              <a:spcBef>
                <a:spcPts val="2300"/>
              </a:spcBef>
              <a:buBlip>
                <a:blip r:embed="rId2"/>
              </a:buBlip>
              <a:defRPr i="0" sz="3024">
                <a:effectLst>
                  <a:outerShdw sx="100000" sy="100000" kx="0" ky="0" algn="b" rotWithShape="0" blurRad="21336" dist="10668" dir="5400000">
                    <a:srgbClr val="FFFFFF"/>
                  </a:outerShdw>
                </a:effectLst>
              </a:defRPr>
            </a:pPr>
            <a:r>
              <a:t>Computers, email, phones, etc. connected the world instantly</a:t>
            </a:r>
          </a:p>
        </p:txBody>
      </p:sp>
      <p:pic>
        <p:nvPicPr>
          <p:cNvPr id="129" name="pasted-image.tiff"/>
          <p:cNvPicPr>
            <a:picLocks noChangeAspect="1"/>
          </p:cNvPicPr>
          <p:nvPr/>
        </p:nvPicPr>
        <p:blipFill>
          <a:blip r:embed="rId3">
            <a:extLst/>
          </a:blip>
          <a:stretch>
            <a:fillRect/>
          </a:stretch>
        </p:blipFill>
        <p:spPr>
          <a:xfrm>
            <a:off x="4211576" y="56264"/>
            <a:ext cx="4581648" cy="6872472"/>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2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28">
                                            <p:txEl>
                                              <p:pRg st="4" end="4"/>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2" fill="hold">
                                  <p:stCondLst>
                                    <p:cond delay="0"/>
                                  </p:stCondLst>
                                  <p:iterate type="el" backwards="0">
                                    <p:tmAbs val="0"/>
                                  </p:iterate>
                                  <p:childTnLst>
                                    <p:set>
                                      <p:cBhvr>
                                        <p:cTn id="27" fill="hold"/>
                                        <p:tgtEl>
                                          <p:spTgt spid="1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0" presetID="1" grpId="3" fill="hold">
                                  <p:stCondLst>
                                    <p:cond delay="0"/>
                                  </p:stCondLst>
                                  <p:iterate type="el" backwards="0">
                                    <p:tmAbs val="0"/>
                                  </p:iterate>
                                  <p:childTnLst>
                                    <p:set>
                                      <p:cBhvr>
                                        <p:cTn id="31" fill="hold">
                                          <p:stCondLst>
                                            <p:cond delay="0"/>
                                          </p:stCondLst>
                                        </p:cTn>
                                        <p:tgtEl>
                                          <p:spTgt spid="12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 grpId="3"/>
      <p:bldP build="p" bldLvl="5" animBg="1" rev="0" advAuto="0" spid="128" grpId="1"/>
      <p:bldP build="whole" bldLvl="1" animBg="1" rev="0" advAuto="0" spid="129"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prstGeom prst="rect">
            <a:avLst/>
          </a:prstGeom>
        </p:spPr>
        <p:txBody>
          <a:bodyPr/>
          <a:lstStyle/>
          <a:p>
            <a:pPr/>
            <a:r>
              <a:t>Key Concept 9.2, I</a:t>
            </a:r>
          </a:p>
        </p:txBody>
      </p:sp>
      <p:sp>
        <p:nvSpPr>
          <p:cNvPr id="132" name="Shape 132"/>
          <p:cNvSpPr/>
          <p:nvPr>
            <p:ph type="body" idx="1"/>
          </p:nvPr>
        </p:nvSpPr>
        <p:spPr>
          <a:xfrm>
            <a:off x="762000" y="2755900"/>
            <a:ext cx="11480800" cy="6172200"/>
          </a:xfrm>
          <a:prstGeom prst="rect">
            <a:avLst/>
          </a:prstGeom>
        </p:spPr>
        <p:txBody>
          <a:bodyPr/>
          <a:lstStyle/>
          <a:p>
            <a:pPr marL="360426" indent="-360426" defTabSz="502412">
              <a:spcBef>
                <a:spcPts val="2400"/>
              </a:spcBef>
              <a:buBlip>
                <a:blip r:embed="rId2"/>
              </a:buBlip>
              <a:defRPr i="0" sz="3096">
                <a:effectLst>
                  <a:outerShdw sx="100000" sy="100000" kx="0" ky="0" algn="b" rotWithShape="0" blurRad="21844" dist="10922" dir="5400000">
                    <a:srgbClr val="FFFFFF"/>
                  </a:outerShdw>
                </a:effectLst>
              </a:defRPr>
            </a:pPr>
            <a:r>
              <a:t>B. Impact of technological innovations?</a:t>
            </a:r>
          </a:p>
          <a:p>
            <a:pPr lvl="1" marL="720852" indent="-360426" defTabSz="502412">
              <a:spcBef>
                <a:spcPts val="2400"/>
              </a:spcBef>
              <a:buBlip>
                <a:blip r:embed="rId2"/>
              </a:buBlip>
              <a:defRPr i="0" sz="3096">
                <a:effectLst>
                  <a:outerShdw sx="100000" sy="100000" kx="0" ky="0" algn="b" rotWithShape="0" blurRad="21844" dist="10922" dir="5400000">
                    <a:srgbClr val="FFFFFF"/>
                  </a:outerShdw>
                </a:effectLst>
              </a:defRPr>
            </a:pPr>
            <a:r>
              <a:t>Increased access to information:</a:t>
            </a:r>
          </a:p>
          <a:p>
            <a:pPr lvl="2" marL="1081277" indent="-360426" defTabSz="502412">
              <a:spcBef>
                <a:spcPts val="2400"/>
              </a:spcBef>
              <a:buBlip>
                <a:blip r:embed="rId2"/>
              </a:buBlip>
              <a:defRPr i="0" sz="3096">
                <a:effectLst>
                  <a:outerShdw sx="100000" sy="100000" kx="0" ky="0" algn="b" rotWithShape="0" blurRad="21844" dist="10922" dir="5400000">
                    <a:srgbClr val="FFFFFF"/>
                  </a:outerShdw>
                </a:effectLst>
              </a:defRPr>
            </a:pPr>
            <a:r>
              <a:t>Many print newspapers shut down and are being replaced</a:t>
            </a:r>
          </a:p>
          <a:p>
            <a:pPr lvl="1" marL="720852" indent="-360426" defTabSz="502412">
              <a:spcBef>
                <a:spcPts val="2400"/>
              </a:spcBef>
              <a:buBlip>
                <a:blip r:embed="rId2"/>
              </a:buBlip>
              <a:defRPr i="0" sz="3096">
                <a:effectLst>
                  <a:outerShdw sx="100000" sy="100000" kx="0" ky="0" algn="b" rotWithShape="0" blurRad="21844" dist="10922" dir="5400000">
                    <a:srgbClr val="FFFFFF"/>
                  </a:outerShdw>
                </a:effectLst>
              </a:defRPr>
            </a:pPr>
            <a:r>
              <a:t>New social behaviors and networks</a:t>
            </a:r>
          </a:p>
          <a:p>
            <a:pPr marL="360426" indent="-360426" defTabSz="502412">
              <a:spcBef>
                <a:spcPts val="2400"/>
              </a:spcBef>
              <a:buBlip>
                <a:blip r:embed="rId2"/>
              </a:buBlip>
              <a:defRPr i="0" sz="3096">
                <a:effectLst>
                  <a:outerShdw sx="100000" sy="100000" kx="0" ky="0" algn="b" rotWithShape="0" blurRad="21844" dist="10922" dir="5400000">
                    <a:srgbClr val="FFFFFF"/>
                  </a:outerShdw>
                </a:effectLst>
              </a:defRPr>
            </a:pPr>
            <a:r>
              <a:t>C. Increase of service sector employment, decrease in manufacturing and union membership declined</a:t>
            </a:r>
          </a:p>
          <a:p>
            <a:pPr lvl="1" marL="720852" indent="-360426" defTabSz="502412">
              <a:spcBef>
                <a:spcPts val="2400"/>
              </a:spcBef>
              <a:buBlip>
                <a:blip r:embed="rId2"/>
              </a:buBlip>
              <a:defRPr i="0" sz="3096">
                <a:effectLst>
                  <a:outerShdw sx="100000" sy="100000" kx="0" ky="0" algn="b" rotWithShape="0" blurRad="21844" dist="10922" dir="5400000">
                    <a:srgbClr val="FFFFFF"/>
                  </a:outerShdw>
                </a:effectLst>
              </a:defRPr>
            </a:pPr>
            <a:r>
              <a:t>Rust Belt - Northern cities that lost manufacturing jobs - Buffalo, Cleveland, Detroit</a:t>
            </a:r>
          </a:p>
        </p:txBody>
      </p:sp>
      <p:pic>
        <p:nvPicPr>
          <p:cNvPr id="133" name="pasted-image.tiff"/>
          <p:cNvPicPr>
            <a:picLocks noChangeAspect="1"/>
          </p:cNvPicPr>
          <p:nvPr/>
        </p:nvPicPr>
        <p:blipFill>
          <a:blip r:embed="rId3">
            <a:extLst/>
          </a:blip>
          <a:stretch>
            <a:fillRect/>
          </a:stretch>
        </p:blipFill>
        <p:spPr>
          <a:xfrm>
            <a:off x="3344798" y="431800"/>
            <a:ext cx="6315204" cy="4736402"/>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3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32">
                                            <p:txEl>
                                              <p:pRg st="5" end="5"/>
                                            </p:txEl>
                                          </p:spTgt>
                                        </p:tgtEl>
                                        <p:attrNameLst>
                                          <p:attrName>style.visibility</p:attrName>
                                        </p:attrNameLst>
                                      </p:cBhvr>
                                      <p:to>
                                        <p:strVal val="visible"/>
                                      </p:to>
                                    </p:set>
                                  </p:childTnLst>
                                </p:cTn>
                              </p:par>
                            </p:childTnLst>
                          </p:cTn>
                        </p:par>
                        <p:par>
                          <p:cTn id="29" fill="hold">
                            <p:stCondLst>
                              <p:cond delay="0"/>
                            </p:stCondLst>
                            <p:childTnLst>
                              <p:par>
                                <p:cTn id="30" presetClass="entr" nodeType="afterEffect" presetSubtype="0" presetID="1" grpId="2" fill="hold">
                                  <p:stCondLst>
                                    <p:cond delay="0"/>
                                  </p:stCondLst>
                                  <p:iterate type="el" backwards="0">
                                    <p:tmAbs val="0"/>
                                  </p:iterate>
                                  <p:childTnLst>
                                    <p:set>
                                      <p:cBhvr>
                                        <p:cTn id="31" fill="hold"/>
                                        <p:tgtEl>
                                          <p:spTgt spid="13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xit" nodeType="clickEffect" presetSubtype="0" presetID="1" grpId="3" fill="hold">
                                  <p:stCondLst>
                                    <p:cond delay="0"/>
                                  </p:stCondLst>
                                  <p:iterate type="el" backwards="0">
                                    <p:tmAbs val="0"/>
                                  </p:iterate>
                                  <p:childTnLst>
                                    <p:set>
                                      <p:cBhvr>
                                        <p:cTn id="35" fill="hold">
                                          <p:stCondLst>
                                            <p:cond delay="0"/>
                                          </p:stCondLst>
                                        </p:cTn>
                                        <p:tgtEl>
                                          <p:spTgt spid="13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 grpId="3"/>
      <p:bldP build="whole" bldLvl="1" animBg="1" rev="0" advAuto="0" spid="133" grpId="2"/>
      <p:bldP build="p" bldLvl="5" animBg="1" rev="0" advAuto="0" spid="132"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prstGeom prst="rect">
            <a:avLst/>
          </a:prstGeom>
        </p:spPr>
        <p:txBody>
          <a:bodyPr/>
          <a:lstStyle/>
          <a:p>
            <a:pPr/>
            <a:r>
              <a:t>Key Concept 9.2, I</a:t>
            </a:r>
          </a:p>
        </p:txBody>
      </p:sp>
      <p:sp>
        <p:nvSpPr>
          <p:cNvPr id="136" name="Shape 136"/>
          <p:cNvSpPr/>
          <p:nvPr>
            <p:ph type="body" idx="1"/>
          </p:nvPr>
        </p:nvSpPr>
        <p:spPr>
          <a:xfrm>
            <a:off x="745066" y="2730500"/>
            <a:ext cx="11514667" cy="6223001"/>
          </a:xfrm>
          <a:prstGeom prst="rect">
            <a:avLst/>
          </a:prstGeom>
        </p:spPr>
        <p:txBody>
          <a:bodyPr/>
          <a:lstStyle/>
          <a:p>
            <a:pPr>
              <a:buBlip>
                <a:blip r:embed="rId2"/>
              </a:buBlip>
              <a:defRPr i="0"/>
            </a:pPr>
            <a:r>
              <a:t>D. Economy in post 1980:</a:t>
            </a:r>
          </a:p>
          <a:p>
            <a:pPr lvl="1">
              <a:buBlip>
                <a:blip r:embed="rId2"/>
              </a:buBlip>
              <a:defRPr i="0"/>
            </a:pPr>
            <a:r>
              <a:t>Wages stagnated (stopped) </a:t>
            </a:r>
          </a:p>
          <a:p>
            <a:pPr lvl="1">
              <a:buBlip>
                <a:blip r:embed="rId2"/>
              </a:buBlip>
              <a:defRPr i="0"/>
            </a:pPr>
            <a:r>
              <a:t>Increase in economic inequality</a:t>
            </a:r>
          </a:p>
        </p:txBody>
      </p:sp>
      <p:pic>
        <p:nvPicPr>
          <p:cNvPr id="137" name="pasted-image.tiff"/>
          <p:cNvPicPr>
            <a:picLocks noChangeAspect="1"/>
          </p:cNvPicPr>
          <p:nvPr/>
        </p:nvPicPr>
        <p:blipFill>
          <a:blip r:embed="rId3">
            <a:extLst/>
          </a:blip>
          <a:stretch>
            <a:fillRect/>
          </a:stretch>
        </p:blipFill>
        <p:spPr>
          <a:xfrm>
            <a:off x="1422400" y="1066800"/>
            <a:ext cx="10160000" cy="76200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1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xit" nodeType="clickEffect" presetSubtype="0" presetID="1" grpId="3" fill="hold">
                                  <p:stCondLst>
                                    <p:cond delay="0"/>
                                  </p:stCondLst>
                                  <p:iterate type="el" backwards="0">
                                    <p:tmAbs val="0"/>
                                  </p:iterate>
                                  <p:childTnLst>
                                    <p:set>
                                      <p:cBhvr>
                                        <p:cTn id="20" fill="hold">
                                          <p:stCondLst>
                                            <p:cond delay="0"/>
                                          </p:stCondLst>
                                        </p:cTn>
                                        <p:tgtEl>
                                          <p:spTgt spid="13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3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2"/>
      <p:bldP build="p" bldLvl="5" animBg="1" rev="0" advAuto="0" spid="136" grpId="1"/>
      <p:bldP build="whole" bldLvl="1" animBg="1" rev="0" advAuto="0" spid="137" grpId="3"/>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prstGeom prst="rect">
            <a:avLst/>
          </a:prstGeom>
        </p:spPr>
        <p:txBody>
          <a:bodyPr/>
          <a:lstStyle/>
          <a:p>
            <a:pPr/>
            <a:r>
              <a:t>Key Concept 9.2, II</a:t>
            </a:r>
          </a:p>
        </p:txBody>
      </p:sp>
      <p:sp>
        <p:nvSpPr>
          <p:cNvPr id="140" name="Shape 140"/>
          <p:cNvSpPr/>
          <p:nvPr>
            <p:ph type="body" idx="1"/>
          </p:nvPr>
        </p:nvSpPr>
        <p:spPr>
          <a:xfrm>
            <a:off x="762000" y="2755900"/>
            <a:ext cx="11480800" cy="6172200"/>
          </a:xfrm>
          <a:prstGeom prst="rect">
            <a:avLst/>
          </a:prstGeom>
        </p:spPr>
        <p:txBody>
          <a:bodyPr/>
          <a:lstStyle/>
          <a:p>
            <a:pPr marL="410718" indent="-410718" defTabSz="572516">
              <a:spcBef>
                <a:spcPts val="2700"/>
              </a:spcBef>
              <a:buBlip>
                <a:blip r:embed="rId2"/>
              </a:buBlip>
              <a:defRPr i="0" sz="3528">
                <a:effectLst>
                  <a:outerShdw sx="100000" sy="100000" kx="0" ky="0" algn="b" rotWithShape="0" blurRad="24892" dist="12446" dir="5400000">
                    <a:srgbClr val="FFFFFF"/>
                  </a:outerShdw>
                </a:effectLst>
              </a:defRPr>
            </a:pPr>
            <a:r>
              <a:t>“The U.S. population continued to undergo demographic shifts that had significant cultural and political consequences.” page 87</a:t>
            </a:r>
          </a:p>
          <a:p>
            <a:pPr marL="410718" indent="-410718" defTabSz="572516">
              <a:spcBef>
                <a:spcPts val="2700"/>
              </a:spcBef>
              <a:buBlip>
                <a:blip r:embed="rId2"/>
              </a:buBlip>
              <a:defRPr i="0" sz="3528">
                <a:effectLst>
                  <a:outerShdw sx="100000" sy="100000" kx="0" ky="0" algn="b" rotWithShape="0" blurRad="24892" dist="12446" dir="5400000">
                    <a:srgbClr val="FFFFFF"/>
                  </a:outerShdw>
                </a:effectLst>
              </a:defRPr>
            </a:pPr>
            <a:r>
              <a:t>A: Population growth in the South and West post 1980 (Sunbelt)</a:t>
            </a:r>
          </a:p>
          <a:p>
            <a:pPr lvl="1" marL="821436" indent="-410718" defTabSz="572516">
              <a:spcBef>
                <a:spcPts val="2700"/>
              </a:spcBef>
              <a:buBlip>
                <a:blip r:embed="rId2"/>
              </a:buBlip>
              <a:defRPr i="0" sz="3528">
                <a:effectLst>
                  <a:outerShdw sx="100000" sy="100000" kx="0" ky="0" algn="b" rotWithShape="0" blurRad="24892" dist="12446" dir="5400000">
                    <a:srgbClr val="FFFFFF"/>
                  </a:outerShdw>
                </a:effectLst>
              </a:defRPr>
            </a:pPr>
            <a:r>
              <a:t>Increase influence politically, economically, and culturally</a:t>
            </a:r>
          </a:p>
          <a:p>
            <a:pPr lvl="1" marL="821436" indent="-410718" defTabSz="572516">
              <a:spcBef>
                <a:spcPts val="2700"/>
              </a:spcBef>
              <a:buBlip>
                <a:blip r:embed="rId2"/>
              </a:buBlip>
              <a:defRPr i="0" sz="3528">
                <a:effectLst>
                  <a:outerShdw sx="100000" sy="100000" kx="0" ky="0" algn="b" rotWithShape="0" blurRad="24892" dist="12446" dir="5400000">
                    <a:srgbClr val="FFFFFF"/>
                  </a:outerShdw>
                </a:effectLst>
              </a:defRPr>
            </a:pPr>
            <a:r>
              <a:t>More representation in the House, more businesses</a:t>
            </a:r>
          </a:p>
        </p:txBody>
      </p:sp>
      <p:pic>
        <p:nvPicPr>
          <p:cNvPr id="141" name="pasted-image.tiff"/>
          <p:cNvPicPr>
            <a:picLocks noChangeAspect="1"/>
          </p:cNvPicPr>
          <p:nvPr/>
        </p:nvPicPr>
        <p:blipFill>
          <a:blip r:embed="rId3">
            <a:extLst/>
          </a:blip>
          <a:stretch>
            <a:fillRect/>
          </a:stretch>
        </p:blipFill>
        <p:spPr>
          <a:xfrm>
            <a:off x="1879600" y="57150"/>
            <a:ext cx="10160000" cy="62865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1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0">
                                            <p:txEl>
                                              <p:pRg st="3" end="3"/>
                                            </p:txEl>
                                          </p:spTgt>
                                        </p:tgtEl>
                                        <p:attrNameLst>
                                          <p:attrName>style.visibility</p:attrName>
                                        </p:attrNameLst>
                                      </p:cBhvr>
                                      <p:to>
                                        <p:strVal val="visible"/>
                                      </p:to>
                                    </p:set>
                                  </p:childTnLst>
                                </p:cTn>
                              </p:par>
                            </p:childTnLst>
                          </p:cTn>
                        </p:par>
                        <p:par>
                          <p:cTn id="25" fill="hold">
                            <p:stCondLst>
                              <p:cond delay="0"/>
                            </p:stCondLst>
                            <p:childTnLst>
                              <p:par>
                                <p:cTn id="26" presetClass="exit" nodeType="afterEffect" presetSubtype="0" presetID="1" grpId="3" fill="hold">
                                  <p:stCondLst>
                                    <p:cond delay="0"/>
                                  </p:stCondLst>
                                  <p:iterate type="el" backwards="0">
                                    <p:tmAbs val="0"/>
                                  </p:iterate>
                                  <p:childTnLst>
                                    <p:set>
                                      <p:cBhvr>
                                        <p:cTn id="27" fill="hold">
                                          <p:stCondLst>
                                            <p:cond delay="0"/>
                                          </p:stCondLst>
                                        </p:cTn>
                                        <p:tgtEl>
                                          <p:spTgt spid="14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0" grpId="1"/>
      <p:bldP build="whole" bldLvl="1" animBg="1" rev="0" advAuto="0" spid="141" grpId="2"/>
      <p:bldP build="whole" bldLvl="1" animBg="1" rev="0" advAuto="0" spid="141"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prstGeom prst="rect">
            <a:avLst/>
          </a:prstGeom>
        </p:spPr>
        <p:txBody>
          <a:bodyPr/>
          <a:lstStyle/>
          <a:p>
            <a:pPr/>
            <a:r>
              <a:t>Key Concept 9.2, II</a:t>
            </a:r>
          </a:p>
        </p:txBody>
      </p:sp>
      <p:sp>
        <p:nvSpPr>
          <p:cNvPr id="144" name="Shape 144"/>
          <p:cNvSpPr/>
          <p:nvPr>
            <p:ph type="body" idx="1"/>
          </p:nvPr>
        </p:nvSpPr>
        <p:spPr>
          <a:xfrm>
            <a:off x="762000" y="2755900"/>
            <a:ext cx="11480800" cy="6172200"/>
          </a:xfrm>
          <a:prstGeom prst="rect">
            <a:avLst/>
          </a:prstGeom>
        </p:spPr>
        <p:txBody>
          <a:bodyPr/>
          <a:lstStyle/>
          <a:p>
            <a:pPr marL="268223" indent="-268223" defTabSz="373887">
              <a:spcBef>
                <a:spcPts val="1700"/>
              </a:spcBef>
              <a:buBlip>
                <a:blip r:embed="rId2"/>
              </a:buBlip>
              <a:defRPr i="0" sz="2304">
                <a:effectLst>
                  <a:outerShdw sx="100000" sy="100000" kx="0" ky="0" algn="b" rotWithShape="0" blurRad="16256" dist="8128" dir="5400000">
                    <a:srgbClr val="FFFFFF"/>
                  </a:outerShdw>
                </a:effectLst>
              </a:defRPr>
            </a:pPr>
            <a:r>
              <a:t>B: Immigration from Latin America and Asia increased drastically</a:t>
            </a:r>
          </a:p>
          <a:p>
            <a:pPr lvl="1" marL="536447" indent="-268223" defTabSz="373887">
              <a:spcBef>
                <a:spcPts val="1700"/>
              </a:spcBef>
              <a:buBlip>
                <a:blip r:embed="rId2"/>
              </a:buBlip>
              <a:defRPr i="0" sz="2304">
                <a:effectLst>
                  <a:outerShdw sx="100000" sy="100000" kx="0" ky="0" algn="b" rotWithShape="0" blurRad="16256" dist="8128" dir="5400000">
                    <a:srgbClr val="FFFFFF"/>
                  </a:outerShdw>
                </a:effectLst>
              </a:defRPr>
            </a:pPr>
            <a:r>
              <a:t>Traditionally underrepresented groups</a:t>
            </a:r>
          </a:p>
          <a:p>
            <a:pPr lvl="1" marL="536447" indent="-268223" defTabSz="373887">
              <a:spcBef>
                <a:spcPts val="1700"/>
              </a:spcBef>
              <a:buBlip>
                <a:blip r:embed="rId2"/>
              </a:buBlip>
              <a:defRPr i="0" sz="2304">
                <a:effectLst>
                  <a:outerShdw sx="100000" sy="100000" kx="0" ky="0" algn="b" rotWithShape="0" blurRad="16256" dist="8128" dir="5400000">
                    <a:srgbClr val="FFFFFF"/>
                  </a:outerShdw>
                </a:effectLst>
              </a:defRPr>
            </a:pPr>
            <a:r>
              <a:t>Result of 1965 Immigration Act</a:t>
            </a:r>
          </a:p>
          <a:p>
            <a:pPr lvl="1" marL="536447" indent="-268223" defTabSz="373887">
              <a:spcBef>
                <a:spcPts val="1700"/>
              </a:spcBef>
              <a:buBlip>
                <a:blip r:embed="rId2"/>
              </a:buBlip>
              <a:defRPr i="0" sz="2304">
                <a:effectLst>
                  <a:outerShdw sx="100000" sy="100000" kx="0" ky="0" algn="b" rotWithShape="0" blurRad="16256" dist="8128" dir="5400000">
                    <a:srgbClr val="FFFFFF"/>
                  </a:outerShdw>
                </a:effectLst>
              </a:defRPr>
            </a:pPr>
            <a:r>
              <a:t>Helped supply the US with an important labor force</a:t>
            </a:r>
          </a:p>
          <a:p>
            <a:pPr marL="268223" indent="-268223" defTabSz="373887">
              <a:spcBef>
                <a:spcPts val="1700"/>
              </a:spcBef>
              <a:buBlip>
                <a:blip r:embed="rId2"/>
              </a:buBlip>
              <a:defRPr i="0" sz="2304">
                <a:effectLst>
                  <a:outerShdw sx="100000" sy="100000" kx="0" ky="0" algn="b" rotWithShape="0" blurRad="16256" dist="8128" dir="5400000">
                    <a:srgbClr val="FFFFFF"/>
                  </a:outerShdw>
                </a:effectLst>
              </a:defRPr>
            </a:pPr>
            <a:r>
              <a:t>C.Political debates continued over immigration policy, diversity, gender roles, and family structures::</a:t>
            </a:r>
          </a:p>
          <a:p>
            <a:pPr lvl="1" marL="536447" indent="-268223" defTabSz="373887">
              <a:spcBef>
                <a:spcPts val="1700"/>
              </a:spcBef>
              <a:buBlip>
                <a:blip r:embed="rId2"/>
              </a:buBlip>
              <a:defRPr i="0" sz="2304">
                <a:effectLst>
                  <a:outerShdw sx="100000" sy="100000" kx="0" ky="0" algn="b" rotWithShape="0" blurRad="16256" dist="8128" dir="5400000">
                    <a:srgbClr val="FFFFFF"/>
                  </a:outerShdw>
                </a:effectLst>
              </a:defRPr>
            </a:pPr>
            <a:r>
              <a:t>Immigration Reform and Control Act of 1986</a:t>
            </a:r>
          </a:p>
          <a:p>
            <a:pPr lvl="2" marL="804671" indent="-268223" defTabSz="373887">
              <a:spcBef>
                <a:spcPts val="1700"/>
              </a:spcBef>
              <a:buBlip>
                <a:blip r:embed="rId2"/>
              </a:buBlip>
              <a:defRPr i="0" sz="2304">
                <a:effectLst>
                  <a:outerShdw sx="100000" sy="100000" kx="0" ky="0" algn="b" rotWithShape="0" blurRad="16256" dist="8128" dir="5400000">
                    <a:srgbClr val="FFFFFF"/>
                  </a:outerShdw>
                </a:effectLst>
              </a:defRPr>
            </a:pPr>
            <a:r>
              <a:t>Penalties for employers that hire illegal immigrants</a:t>
            </a:r>
          </a:p>
          <a:p>
            <a:pPr lvl="1" marL="536447" indent="-268223" defTabSz="373887">
              <a:spcBef>
                <a:spcPts val="1700"/>
              </a:spcBef>
              <a:buBlip>
                <a:blip r:embed="rId2"/>
              </a:buBlip>
              <a:defRPr i="0" sz="2304">
                <a:effectLst>
                  <a:outerShdw sx="100000" sy="100000" kx="0" ky="0" algn="b" rotWithShape="0" blurRad="16256" dist="8128" dir="5400000">
                    <a:srgbClr val="FFFFFF"/>
                  </a:outerShdw>
                </a:effectLst>
              </a:defRPr>
            </a:pPr>
            <a:r>
              <a:t>Don’t Ask, Don’t Tell - banned openly gay individuals from serving in the military</a:t>
            </a:r>
          </a:p>
          <a:p>
            <a:pPr lvl="2" marL="804671" indent="-268223" defTabSz="373887">
              <a:spcBef>
                <a:spcPts val="1700"/>
              </a:spcBef>
              <a:buBlip>
                <a:blip r:embed="rId2"/>
              </a:buBlip>
              <a:defRPr i="0" sz="2304">
                <a:effectLst>
                  <a:outerShdw sx="100000" sy="100000" kx="0" ky="0" algn="b" rotWithShape="0" blurRad="16256" dist="8128" dir="5400000">
                    <a:srgbClr val="FFFFFF"/>
                  </a:outerShdw>
                </a:effectLst>
              </a:defRPr>
            </a:pPr>
            <a:r>
              <a:t>Overturned under Obama’s Administration </a:t>
            </a:r>
          </a:p>
        </p:txBody>
      </p:sp>
      <p:pic>
        <p:nvPicPr>
          <p:cNvPr id="145" name="pasted-image.tiff"/>
          <p:cNvPicPr>
            <a:picLocks noChangeAspect="1"/>
          </p:cNvPicPr>
          <p:nvPr/>
        </p:nvPicPr>
        <p:blipFill>
          <a:blip r:embed="rId3">
            <a:extLst/>
          </a:blip>
          <a:stretch>
            <a:fillRect/>
          </a:stretch>
        </p:blipFill>
        <p:spPr>
          <a:xfrm>
            <a:off x="1422400" y="400050"/>
            <a:ext cx="10160000" cy="67691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4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4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4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44">
                                            <p:txEl>
                                              <p:pRg st="8" end="8"/>
                                            </p:txEl>
                                          </p:spTgt>
                                        </p:tgtEl>
                                        <p:attrNameLst>
                                          <p:attrName>style.visibility</p:attrName>
                                        </p:attrNameLst>
                                      </p:cBhvr>
                                      <p:to>
                                        <p:strVal val="visible"/>
                                      </p:to>
                                    </p:set>
                                  </p:childTnLst>
                                </p:cTn>
                              </p:par>
                            </p:childTnLst>
                          </p:cTn>
                        </p:par>
                        <p:par>
                          <p:cTn id="41" fill="hold">
                            <p:stCondLst>
                              <p:cond delay="0"/>
                            </p:stCondLst>
                            <p:childTnLst>
                              <p:par>
                                <p:cTn id="42" presetClass="entr" nodeType="afterEffect" presetSubtype="0" presetID="1" grpId="2" fill="hold">
                                  <p:stCondLst>
                                    <p:cond delay="0"/>
                                  </p:stCondLst>
                                  <p:iterate type="el" backwards="0">
                                    <p:tmAbs val="0"/>
                                  </p:iterate>
                                  <p:childTnLst>
                                    <p:set>
                                      <p:cBhvr>
                                        <p:cTn id="43" fill="hold"/>
                                        <p:tgtEl>
                                          <p:spTgt spid="14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xit" nodeType="clickEffect" presetSubtype="0" presetID="1" grpId="3" fill="hold">
                                  <p:stCondLst>
                                    <p:cond delay="0"/>
                                  </p:stCondLst>
                                  <p:iterate type="el" backwards="0">
                                    <p:tmAbs val="0"/>
                                  </p:iterate>
                                  <p:childTnLst>
                                    <p:set>
                                      <p:cBhvr>
                                        <p:cTn id="47" fill="hold">
                                          <p:stCondLst>
                                            <p:cond delay="0"/>
                                          </p:stCondLst>
                                        </p:cTn>
                                        <p:tgtEl>
                                          <p:spTgt spid="1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4" grpId="1"/>
      <p:bldP build="whole" bldLvl="1" animBg="1" rev="0" advAuto="0" spid="145" grpId="2"/>
      <p:bldP build="whole" bldLvl="1" animBg="1" rev="0" advAuto="0" spid="145"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prstGeom prst="rect">
            <a:avLst/>
          </a:prstGeom>
        </p:spPr>
        <p:txBody>
          <a:bodyPr/>
          <a:lstStyle/>
          <a:p>
            <a:pPr/>
            <a:r>
              <a:t>Test Tips</a:t>
            </a:r>
          </a:p>
        </p:txBody>
      </p:sp>
      <p:sp>
        <p:nvSpPr>
          <p:cNvPr id="148" name="Shape 148"/>
          <p:cNvSpPr/>
          <p:nvPr>
            <p:ph type="body" idx="1"/>
          </p:nvPr>
        </p:nvSpPr>
        <p:spPr>
          <a:xfrm>
            <a:off x="762000" y="2755900"/>
            <a:ext cx="11480800" cy="6172200"/>
          </a:xfrm>
          <a:prstGeom prst="rect">
            <a:avLst/>
          </a:prstGeom>
        </p:spPr>
        <p:txBody>
          <a:bodyPr/>
          <a:lstStyle/>
          <a:p>
            <a:pPr marL="326897" indent="-326897" defTabSz="455675">
              <a:spcBef>
                <a:spcPts val="2100"/>
              </a:spcBef>
              <a:buBlip>
                <a:blip r:embed="rId2"/>
              </a:buBlip>
              <a:defRPr i="0" sz="2807">
                <a:effectLst>
                  <a:outerShdw sx="100000" sy="100000" kx="0" ky="0" algn="b" rotWithShape="0" blurRad="19812" dist="9906" dir="5400000">
                    <a:srgbClr val="FFFFFF"/>
                  </a:outerShdw>
                </a:effectLst>
              </a:defRPr>
            </a:pPr>
            <a:r>
              <a:t>Multiple-Choice and Short Answer:</a:t>
            </a:r>
          </a:p>
          <a:p>
            <a:pPr lvl="1" marL="653795" indent="-326897" defTabSz="455675">
              <a:spcBef>
                <a:spcPts val="2100"/>
              </a:spcBef>
              <a:buBlip>
                <a:blip r:embed="rId2"/>
              </a:buBlip>
              <a:defRPr i="0" sz="2807">
                <a:effectLst>
                  <a:outerShdw sx="100000" sy="100000" kx="0" ky="0" algn="b" rotWithShape="0" blurRad="19812" dist="9906" dir="5400000">
                    <a:srgbClr val="FFFFFF"/>
                  </a:outerShdw>
                </a:effectLst>
              </a:defRPr>
            </a:pPr>
            <a:r>
              <a:t>Impact of technology</a:t>
            </a:r>
          </a:p>
          <a:p>
            <a:pPr lvl="1" marL="653795" indent="-326897" defTabSz="455675">
              <a:spcBef>
                <a:spcPts val="2100"/>
              </a:spcBef>
              <a:buBlip>
                <a:blip r:embed="rId2"/>
              </a:buBlip>
              <a:defRPr i="0" sz="2807">
                <a:effectLst>
                  <a:outerShdw sx="100000" sy="100000" kx="0" ky="0" algn="b" rotWithShape="0" blurRad="19812" dist="9906" dir="5400000">
                    <a:srgbClr val="FFFFFF"/>
                  </a:outerShdw>
                </a:effectLst>
              </a:defRPr>
            </a:pPr>
            <a:r>
              <a:t>Demographic changes - Sun Belt, Rust Belt</a:t>
            </a:r>
          </a:p>
          <a:p>
            <a:pPr lvl="1" marL="653795" indent="-326897" defTabSz="455675">
              <a:spcBef>
                <a:spcPts val="2100"/>
              </a:spcBef>
              <a:buBlip>
                <a:blip r:embed="rId2"/>
              </a:buBlip>
              <a:defRPr i="0" sz="2807">
                <a:effectLst>
                  <a:outerShdw sx="100000" sy="100000" kx="0" ky="0" algn="b" rotWithShape="0" blurRad="19812" dist="9906" dir="5400000">
                    <a:srgbClr val="FFFFFF"/>
                  </a:outerShdw>
                </a:effectLst>
              </a:defRPr>
            </a:pPr>
            <a:r>
              <a:t>Economy since 1980</a:t>
            </a:r>
          </a:p>
          <a:p>
            <a:pPr marL="326897" indent="-326897" defTabSz="455675">
              <a:spcBef>
                <a:spcPts val="2100"/>
              </a:spcBef>
              <a:buBlip>
                <a:blip r:embed="rId2"/>
              </a:buBlip>
              <a:defRPr i="0" sz="2807">
                <a:effectLst>
                  <a:outerShdw sx="100000" sy="100000" kx="0" ky="0" algn="b" rotWithShape="0" blurRad="19812" dist="9906" dir="5400000">
                    <a:srgbClr val="FFFFFF"/>
                  </a:outerShdw>
                </a:effectLst>
              </a:defRPr>
            </a:pPr>
            <a:r>
              <a:t>Essays:</a:t>
            </a:r>
          </a:p>
          <a:p>
            <a:pPr lvl="1" marL="653795" indent="-326897" defTabSz="455675">
              <a:spcBef>
                <a:spcPts val="2100"/>
              </a:spcBef>
              <a:buBlip>
                <a:blip r:embed="rId2"/>
              </a:buBlip>
              <a:defRPr i="0" sz="2807">
                <a:effectLst>
                  <a:outerShdw sx="100000" sy="100000" kx="0" ky="0" algn="b" rotWithShape="0" blurRad="19812" dist="9906" dir="5400000">
                    <a:srgbClr val="FFFFFF"/>
                  </a:outerShdw>
                </a:effectLst>
              </a:defRPr>
            </a:pPr>
            <a:r>
              <a:t>Not exclusively on period 9</a:t>
            </a:r>
          </a:p>
          <a:p>
            <a:pPr lvl="1" marL="653795" indent="-326897" defTabSz="455675">
              <a:spcBef>
                <a:spcPts val="2100"/>
              </a:spcBef>
              <a:buBlip>
                <a:blip r:embed="rId2"/>
              </a:buBlip>
              <a:defRPr i="0" sz="2807">
                <a:effectLst>
                  <a:outerShdw sx="100000" sy="100000" kx="0" ky="0" algn="b" rotWithShape="0" blurRad="19812" dist="9906" dir="5400000">
                    <a:srgbClr val="FFFFFF"/>
                  </a:outerShdw>
                </a:effectLst>
              </a:defRPr>
            </a:pPr>
            <a:r>
              <a:t>Part of a larger theme</a:t>
            </a:r>
          </a:p>
          <a:p>
            <a:pPr lvl="2" marL="980693" indent="-326897" defTabSz="455675">
              <a:spcBef>
                <a:spcPts val="2100"/>
              </a:spcBef>
              <a:buBlip>
                <a:blip r:embed="rId2"/>
              </a:buBlip>
              <a:defRPr i="0" sz="2807">
                <a:effectLst>
                  <a:outerShdw sx="100000" sy="100000" kx="0" ky="0" algn="b" rotWithShape="0" blurRad="19812" dist="9906" dir="5400000">
                    <a:srgbClr val="FFFFFF"/>
                  </a:outerShdw>
                </a:effectLst>
              </a:defRPr>
            </a:pPr>
            <a:r>
              <a:t>Immigration post WWII</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48">
                                            <p:txEl>
                                              <p:pRg st="5" end="5"/>
                                            </p:txEl>
                                          </p:spTgt>
                                        </p:tgtEl>
                                        <p:attrNameLst>
                                          <p:attrName>style.visibility</p:attrName>
                                        </p:attrNameLst>
                                      </p:cBhvr>
                                      <p:to>
                                        <p:strVal val="visible"/>
                                      </p:to>
                                    </p:set>
                                  </p:childTnLst>
                                </p:cTn>
                              </p:par>
                            </p:childTnLst>
                          </p:cTn>
                        </p:par>
                        <p:par>
                          <p:cTn id="29" fill="hold">
                            <p:stCondLst>
                              <p:cond delay="0"/>
                            </p:stCondLst>
                            <p:childTnLst>
                              <p:par>
                                <p:cTn id="30" presetClass="entr" nodeType="afterEffect" presetSubtype="0" presetID="1" grpId="1" fill="hold">
                                  <p:stCondLst>
                                    <p:cond delay="0"/>
                                  </p:stCondLst>
                                  <p:iterate type="el" backwards="0">
                                    <p:tmAbs val="0"/>
                                  </p:iterate>
                                  <p:childTnLst>
                                    <p:set>
                                      <p:cBhvr>
                                        <p:cTn id="31" fill="hold"/>
                                        <p:tgtEl>
                                          <p:spTgt spid="148">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48">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8"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prstGeom prst="rect">
            <a:avLst/>
          </a:prstGeom>
        </p:spPr>
        <p:txBody>
          <a:bodyPr/>
          <a:lstStyle>
            <a:lvl1pPr defTabSz="443991">
              <a:defRPr sz="5168">
                <a:effectLst>
                  <a:outerShdw sx="100000" sy="100000" kx="0" ky="0" algn="b" rotWithShape="0" blurRad="9652" dist="9652" dir="16200000">
                    <a:srgbClr val="000000">
                      <a:alpha val="50000"/>
                    </a:srgbClr>
                  </a:outerShdw>
                </a:effectLst>
              </a:defRPr>
            </a:lvl1pPr>
          </a:lstStyle>
          <a:p>
            <a:pPr/>
            <a:r>
              <a:t>See You Back Here For Key Concept 9.3!</a:t>
            </a:r>
          </a:p>
        </p:txBody>
      </p:sp>
      <p:sp>
        <p:nvSpPr>
          <p:cNvPr id="151" name="Shape 151"/>
          <p:cNvSpPr/>
          <p:nvPr>
            <p:ph type="body" sz="half" idx="1"/>
          </p:nvPr>
        </p:nvSpPr>
        <p:spPr>
          <a:prstGeom prst="rect">
            <a:avLst/>
          </a:prstGeom>
        </p:spPr>
        <p:txBody>
          <a:bodyPr/>
          <a:lstStyle/>
          <a:p>
            <a:pPr>
              <a:buBlip>
                <a:blip r:embed="rId2"/>
              </a:buBlip>
              <a:defRPr i="0"/>
            </a:pPr>
            <a:r>
              <a:t>Thanks for watching</a:t>
            </a:r>
          </a:p>
          <a:p>
            <a:pPr>
              <a:buBlip>
                <a:blip r:embed="rId2"/>
              </a:buBlip>
              <a:defRPr i="0"/>
            </a:pPr>
            <a:r>
              <a:t>Best of luck!</a:t>
            </a:r>
          </a:p>
          <a:p>
            <a:pPr>
              <a:buBlip>
                <a:blip r:embed="rId2"/>
              </a:buBlip>
              <a:defRPr i="0"/>
            </a:pPr>
            <a:r>
              <a:t>Check out my massive review videos in the curriculum</a:t>
            </a:r>
          </a:p>
        </p:txBody>
      </p:sp>
      <p:pic>
        <p:nvPicPr>
          <p:cNvPr id="152" name="pasted-image.pdf"/>
          <p:cNvPicPr>
            <a:picLocks noChangeAspect="1"/>
          </p:cNvPicPr>
          <p:nvPr/>
        </p:nvPicPr>
        <p:blipFill>
          <a:blip r:embed="rId3">
            <a:extLst/>
          </a:blip>
          <a:stretch>
            <a:fillRect/>
          </a:stretch>
        </p:blipFill>
        <p:spPr>
          <a:xfrm>
            <a:off x="6623294" y="4075309"/>
            <a:ext cx="5701812" cy="3533382"/>
          </a:xfrm>
          <a:prstGeom prst="rect">
            <a:avLst/>
          </a:prstGeom>
          <a:ln w="12700">
            <a:miter lim="400000"/>
          </a:ln>
        </p:spPr>
      </p:pic>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