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-Johnny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pic" sz="quarter" idx="13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half" idx="15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.tif"/><Relationship Id="rId7" Type="http://schemas.openxmlformats.org/officeDocument/2006/relationships/image" Target="../media/image5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pc="268" sz="5376">
                <a:effectLst>
                  <a:outerShdw sx="100000" sy="100000" kx="0" ky="0" algn="b" rotWithShape="0" blurRad="21336" dist="10668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APUSH Review: Give Me Liberty!, Chapter 9, 4th Edition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Please check out the description for additional videos related to this chapter and other resources!</a:t>
            </a:r>
          </a:p>
        </p:txBody>
      </p:sp>
      <p:sp>
        <p:nvSpPr>
          <p:cNvPr id="123" name="Shape 123"/>
          <p:cNvSpPr/>
          <p:nvPr/>
        </p:nvSpPr>
        <p:spPr>
          <a:xfrm>
            <a:off x="872066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Market Revolution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3776133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Railroads</a:t>
            </a:r>
          </a:p>
        </p:txBody>
      </p:sp>
      <p:sp>
        <p:nvSpPr>
          <p:cNvPr id="125" name="Shape 125"/>
          <p:cNvSpPr/>
          <p:nvPr/>
        </p:nvSpPr>
        <p:spPr>
          <a:xfrm>
            <a:off x="6680200" y="482600"/>
            <a:ext cx="2556272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 sz="29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Steam Boats</a:t>
            </a:r>
          </a:p>
        </p:txBody>
      </p:sp>
      <p:sp>
        <p:nvSpPr>
          <p:cNvPr id="126" name="Shape 126"/>
          <p:cNvSpPr/>
          <p:nvPr/>
        </p:nvSpPr>
        <p:spPr>
          <a:xfrm>
            <a:off x="9694597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Adams-Onis Treaty</a:t>
            </a:r>
          </a:p>
        </p:txBody>
      </p:sp>
      <p:sp>
        <p:nvSpPr>
          <p:cNvPr id="127" name="Shape 127"/>
          <p:cNvSpPr/>
          <p:nvPr/>
        </p:nvSpPr>
        <p:spPr>
          <a:xfrm>
            <a:off x="872066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Eli Whitney</a:t>
            </a:r>
          </a:p>
        </p:txBody>
      </p:sp>
      <p:sp>
        <p:nvSpPr>
          <p:cNvPr id="128" name="Shape 128"/>
          <p:cNvSpPr/>
          <p:nvPr/>
        </p:nvSpPr>
        <p:spPr>
          <a:xfrm>
            <a:off x="3776133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Samuel Slater</a:t>
            </a:r>
          </a:p>
        </p:txBody>
      </p:sp>
      <p:sp>
        <p:nvSpPr>
          <p:cNvPr id="129" name="Shape 129"/>
          <p:cNvSpPr/>
          <p:nvPr/>
        </p:nvSpPr>
        <p:spPr>
          <a:xfrm>
            <a:off x="6735365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 sz="29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Irish and German Immigrants</a:t>
            </a:r>
          </a:p>
        </p:txBody>
      </p:sp>
      <p:sp>
        <p:nvSpPr>
          <p:cNvPr id="130" name="Shape 130"/>
          <p:cNvSpPr/>
          <p:nvPr/>
        </p:nvSpPr>
        <p:spPr>
          <a:xfrm>
            <a:off x="9694597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 sz="270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2nd Great Awakening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Free Individual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233679">
              <a:spcBef>
                <a:spcPts val="2000"/>
              </a:spcBef>
              <a:buSzTx/>
              <a:buNone/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Second Great Awakening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Religious revival aimed at low church attendance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Charles G. Finney - evangelist in NY State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Like the 1st Great Awakening, the 2nd saw an increase in religious sects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Unlike the 1st G.A., the 2nd preached free will by individuals</a:t>
            </a:r>
          </a:p>
          <a:p>
            <a:pPr marL="0" indent="0" algn="ctr" defTabSz="233679">
              <a:spcBef>
                <a:spcPts val="2000"/>
              </a:spcBef>
              <a:buSzTx/>
              <a:buNone/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Awakening’s Impact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Salvation could be attained through faith and good deeds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Greed was seen as selfish and a sin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Revivals were popular in areas affected by the Market Economy</a:t>
            </a:r>
          </a:p>
          <a:p>
            <a:pPr marL="0" indent="0" algn="ctr" defTabSz="233679">
              <a:spcBef>
                <a:spcPts val="2000"/>
              </a:spcBef>
              <a:buSzTx/>
              <a:buNone/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Emergence of Mormonism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Church of Latter-Day Saints - founded by Joseph Smith in NY</a:t>
            </a:r>
          </a:p>
          <a:p>
            <a:pPr lvl="1" marL="34544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Focus on family, rejection of alcohol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-Practice of polygamy upset Smith’s neighbors - he and his followers moved to IL, where he was murdered</a:t>
            </a:r>
          </a:p>
          <a:p>
            <a:pPr marL="172720" indent="-172720" defTabSz="233679">
              <a:spcBef>
                <a:spcPts val="2000"/>
              </a:spcBef>
              <a:buBlip>
                <a:blip r:embed="rId2"/>
              </a:buBlip>
              <a:defRPr sz="1440">
                <a:effectLst>
                  <a:outerShdw sx="100000" sy="100000" kx="0" ky="0" algn="b" rotWithShape="0" blurRad="10160" dist="508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Brigham Young led the Mormons to Utah</a:t>
            </a:r>
          </a:p>
        </p:txBody>
      </p:sp>
      <p:pic>
        <p:nvPicPr>
          <p:cNvPr id="17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1864" y="2460596"/>
            <a:ext cx="4608176" cy="334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76294" y="5874313"/>
            <a:ext cx="22225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  <p:bldP build="whole" bldLvl="1" animBg="1" rev="0" advAuto="0" spid="17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Limits of Prosperity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Liberty and Prosperity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John Jacob Astor - became wealthy by shipping furs all over the world</a:t>
            </a:r>
          </a:p>
          <a:p>
            <a:pPr lvl="1" marL="414527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$10 million at time of death ($100s of billions in today’s dollars)</a:t>
            </a:r>
          </a:p>
          <a:p>
            <a:pPr lvl="1" marL="414527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Example of a self-made man</a:t>
            </a:r>
          </a:p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Race and Opportunity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Blacks often lived in the poorest sections of cities and were subjected to violence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Richard Allen - founded the African Methodist Episcopal Church after being barred for praying at a white alter rail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Blacks were barred from skilled employment - competition with whites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Some states even barred free blacks from entering the state</a:t>
            </a:r>
          </a:p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Cult of Domesticity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Emerged out of the Market Economy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Women were expected to foster love and friendship - similar to “Republican Motherhood” from post Rev. War</a:t>
            </a:r>
          </a:p>
        </p:txBody>
      </p:sp>
      <p:pic>
        <p:nvPicPr>
          <p:cNvPr id="18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8428" y="2411439"/>
            <a:ext cx="2794001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2"/>
      <p:bldP build="p" bldLvl="5" animBg="1" rev="0" advAuto="0" spid="1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Limits of Prosperity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Women and Work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Married women could not sign contracts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Work outside the home was mostly limited to domestic servants, factory workers, and seamstresses 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Middle-class women were expected to remain at home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Early Labor Movement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Market Revolution increased the gap between the wealthy and poor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Those that couldn’t pay debts were sent to jail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Workingmen’s Parties - hoped to gain political support for free education and end to imprisonment for debt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“Liberty of Living”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Lowell Women went on strike in 1834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Market Revolution increased opportunities for white men, but limited opportunities for women and blacks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289909" y="2202984"/>
            <a:ext cx="12317170" cy="7192842"/>
          </a:xfrm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Market Revolution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Steel plow, McCormick reaper, cotton gin, interchangeable parts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Lowell Factory System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Irish and German Immigrants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Nativism - what is it? Reasons for?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Transcendentalism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2nd Great Awakening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18796" dist="939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Mormons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Chapter 10!</a:t>
            </a:r>
          </a:p>
        </p:txBody>
      </p:sp>
      <p:sp>
        <p:nvSpPr>
          <p:cNvPr id="189" name="Shape 18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Subscribe and share</a:t>
            </a:r>
          </a:p>
          <a:p>
            <a:pPr>
              <a:buBlip>
                <a:blip r:embed="rId2"/>
              </a:buBlip>
            </a:pPr>
            <a:r>
              <a:t>Check out other videos in the description</a:t>
            </a:r>
          </a:p>
          <a:p>
            <a:pPr>
              <a:buBlip>
                <a:blip r:embed="rId2"/>
              </a:buBlip>
            </a:pPr>
            <a:r>
              <a:t>Good luck in May!</a:t>
            </a:r>
          </a:p>
        </p:txBody>
      </p:sp>
      <p:pic>
        <p:nvPicPr>
          <p:cNvPr id="19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8897" y="3313260"/>
            <a:ext cx="4198606" cy="5095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Market Revolution - Economic changes which saw work done increasingly outside the home and improvements in transportation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Roads in the early 19th century were very primitive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Cincinnati to NYC = 50 days!</a:t>
            </a:r>
          </a:p>
          <a:p>
            <a:pPr marL="0" indent="0" algn="ctr" defTabSz="257047">
              <a:spcBef>
                <a:spcPts val="2200"/>
              </a:spcBef>
              <a:buSzTx/>
              <a:buNone/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Roads and Steamboats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New improvements - canal, railroad, telegraph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Originally, most roads were built by local and state governments, or private companies</a:t>
            </a:r>
          </a:p>
          <a:p>
            <a:pPr lvl="1" marL="379984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Federal government did NOT fund intrastate improvements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National Road - connected MD to the Old Northwest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Clermont - allowed for travel </a:t>
            </a:r>
            <a:r>
              <a:rPr i="1"/>
              <a:t>against</a:t>
            </a:r>
            <a:r>
              <a:t> the current</a:t>
            </a:r>
          </a:p>
          <a:p>
            <a:pPr marL="0" indent="0" algn="ctr" defTabSz="257047">
              <a:spcBef>
                <a:spcPts val="2200"/>
              </a:spcBef>
              <a:buSzTx/>
              <a:buNone/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Erie Canal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Albany to Buffalo, 363 miles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Connected NYC to Midwest  </a:t>
            </a:r>
          </a:p>
          <a:p>
            <a:pPr marL="189992" indent="-189992" defTabSz="257047">
              <a:spcBef>
                <a:spcPts val="2200"/>
              </a:spcBef>
              <a:buBlip>
                <a:blip r:embed="rId2"/>
              </a:buBlip>
              <a:defRPr sz="1584">
                <a:effectLst>
                  <a:outerShdw sx="100000" sy="100000" kx="0" ky="0" algn="b" rotWithShape="0" blurRad="11176" dist="558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Built by NY, no federal funding</a:t>
            </a:r>
          </a:p>
        </p:txBody>
      </p:sp>
      <p:pic>
        <p:nvPicPr>
          <p:cNvPr id="13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8687" y="5531373"/>
            <a:ext cx="4769644" cy="3800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1765" y="911318"/>
            <a:ext cx="7620001" cy="448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whole" bldLvl="1" animBg="1" rev="0" advAuto="0" spid="135" grpId="4"/>
      <p:bldP build="whole" bldLvl="1" animBg="1" rev="0" advAuto="0" spid="134" grpId="3"/>
      <p:bldP build="p" bldLvl="5" animBg="1" rev="0" advAuto="0" spid="1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Railroads and the Telegraph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B&amp;O Railroad - 1828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30,000 miles of RRs by 1860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Telegraph - 1844: “What hath god wrought?”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Massive increase in the spread of information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Rise of the West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Westward expansion increased rapidly after the War of 1812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Farmers moved to AL, MS, LA, and AR - cotton plantations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Free and forced migration of individuals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Adams-Onis Treaty of 1819 - US gained FL from Spain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Many prominent politicians were born on the east coast and moved to western states 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8823" y="3232723"/>
            <a:ext cx="3488234" cy="5167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3829" y="747436"/>
            <a:ext cx="2794001" cy="42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4787" y="2777892"/>
            <a:ext cx="2794001" cy="369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00745" y="2762920"/>
            <a:ext cx="3069820" cy="37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72521" y="2764644"/>
            <a:ext cx="3010600" cy="3722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whole" bldLvl="1" animBg="1" rev="0" advAuto="0" spid="141" grpId="4"/>
      <p:bldP build="whole" bldLvl="1" animBg="1" rev="0" advAuto="0" spid="143" grpId="6"/>
      <p:bldP build="whole" bldLvl="1" animBg="1" rev="0" advAuto="0" spid="142" grpId="5"/>
      <p:bldP build="whole" bldLvl="1" animBg="1" rev="0" advAuto="0" spid="139" grpId="2"/>
      <p:bldP build="p" bldLvl="5" animBg="1" rev="0" advAuto="0" spid="1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79729">
              <a:spcBef>
                <a:spcPts val="3300"/>
              </a:spcBef>
              <a:buSzTx/>
              <a:buNone/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Cotton Kingdom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Deep South (states just mentioned) had favorable climate for cotton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Cotton gin - drastically increased the demand for slavery and cotton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1808 - end of the International Slave Trade</a:t>
            </a:r>
          </a:p>
          <a:p>
            <a:pPr lvl="1" marL="56133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Increase in domestic slave trade - break up of families</a:t>
            </a:r>
          </a:p>
          <a:p>
            <a:pPr marL="0" indent="0" algn="ctr" defTabSz="379729">
              <a:spcBef>
                <a:spcPts val="3300"/>
              </a:spcBef>
              <a:buSzTx/>
              <a:buNone/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Unfree Westward Movement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Slave Coffles - forced march of slaves to the Deep South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Continued the breakup of families and communities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As the US expanded westward, so did cotton plantations in the South</a:t>
            </a:r>
          </a:p>
        </p:txBody>
      </p:sp>
      <p:pic>
        <p:nvPicPr>
          <p:cNvPr id="14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1603" y="3739863"/>
            <a:ext cx="2794001" cy="485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p" bldLvl="5" animBg="1" rev="0" advAuto="0" spid="1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79729">
              <a:spcBef>
                <a:spcPts val="3300"/>
              </a:spcBef>
              <a:buSzTx/>
              <a:buNone/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Market Society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Banking and transportation systems revolved around cotton</a:t>
            </a:r>
          </a:p>
          <a:p>
            <a:pPr lvl="1" marL="56133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Financed purchase of new plantations and slaves</a:t>
            </a:r>
          </a:p>
          <a:p>
            <a:pPr marL="0" indent="0" algn="ctr" defTabSz="379729">
              <a:spcBef>
                <a:spcPts val="3300"/>
              </a:spcBef>
              <a:buSzTx/>
              <a:buNone/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Commercial Farmers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Old NW and East became more interconnected than the South 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Key inventions:</a:t>
            </a:r>
          </a:p>
          <a:p>
            <a:pPr lvl="1" marL="56133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Steel Plow - John Deere - break ground for farming easily</a:t>
            </a:r>
          </a:p>
          <a:p>
            <a:pPr lvl="1" marL="56133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McCormick Reaper - increased harvest rate for farmers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40">
                <a:effectLst>
                  <a:outerShdw sx="100000" sy="100000" kx="0" ky="0" algn="b" rotWithShape="0" blurRad="1651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West produced wheat, eastern farmers focused on dairy, fruit, and veggies</a:t>
            </a:r>
          </a:p>
        </p:txBody>
      </p:sp>
      <p:pic>
        <p:nvPicPr>
          <p:cNvPr id="1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1814" y="2185151"/>
            <a:ext cx="2794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7689" y="1826021"/>
            <a:ext cx="7544556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4"/>
      <p:bldP build="whole" bldLvl="1" animBg="1" rev="0" advAuto="0" spid="151" grpId="2"/>
      <p:bldP build="p" bldLvl="5" animBg="1" rev="0" advAuto="0" spid="150" grpId="1"/>
      <p:bldP build="whole" bldLvl="1" animBg="1" rev="0" advAuto="0" spid="15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Growth of Cities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Growth of cities that became important in trade - CINCINNATI and St. Louis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Goods were produced more quickly as the process was broken down into several steps 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Factory System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Samuel Slater - “Father of the American Factory System”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Memorized plans for the Spinning Jenny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Lowell, MA - emergence of textile factories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Located along waterways 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Interchangeable Parts - Eli Whitney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Allowed for the mass-production of goods using identical parts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Factories in the first half of the 19t century were limited to mostly NE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3538" y="2337004"/>
            <a:ext cx="2857501" cy="323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6068" y="4629959"/>
            <a:ext cx="2794001" cy="360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3"/>
      <p:bldP build="p" bldLvl="5" animBg="1" rev="0" advAuto="0" spid="155" grpId="1"/>
      <p:bldP build="whole" bldLvl="1" animBg="1" rev="0" advAuto="0" spid="15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Industrial Worker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Leisure and work time became increasingly separated in city life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Wages were paid in hourly rates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“Mill Girls”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Lowell Factory employed farmers’ daughters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Single women, lived in boarding houses with rules regulating behavior</a:t>
            </a:r>
          </a:p>
          <a:p>
            <a:pPr lvl="2" marL="686561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Afforded an opportunity to make income on their own</a:t>
            </a:r>
          </a:p>
          <a:p>
            <a:pPr marL="0" indent="0" algn="ctr" defTabSz="309625">
              <a:spcBef>
                <a:spcPts val="2700"/>
              </a:spcBef>
              <a:buSzTx/>
              <a:buNone/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Growth of Immigration</a:t>
            </a:r>
          </a:p>
          <a:p>
            <a:pPr marL="228853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1840 - 1860: 4 million immigrants came to US - mostly Germans and Irish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Settled mostly in the North and Midwest</a:t>
            </a:r>
          </a:p>
          <a:p>
            <a:pPr lvl="1" marL="457707" indent="-228853" defTabSz="309625">
              <a:spcBef>
                <a:spcPts val="2700"/>
              </a:spcBef>
              <a:buBlip>
                <a:blip r:embed="rId2"/>
              </a:buBlip>
              <a:defRPr sz="1907">
                <a:effectLst>
                  <a:outerShdw sx="100000" sy="100000" kx="0" ky="0" algn="b" rotWithShape="0" blurRad="13461" dist="6730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Loss of land in Europe forced many to emigrate to the US</a:t>
            </a:r>
          </a:p>
        </p:txBody>
      </p:sp>
      <p:pic>
        <p:nvPicPr>
          <p:cNvPr id="16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5224" y="2389994"/>
            <a:ext cx="2397270" cy="360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New Economy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Irish and German Immigrants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Irish Potato Famine - 1 million Irish died, 1 million more emigrated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Irish immigrants built American infrastructure - canals and railroads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Irish settled in cities in the Northeast - NYC, Boston, etc.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Germans - craftsmen and farmers, settled on the frontier</a:t>
            </a:r>
          </a:p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Rise of Nativism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Hatred and fear of foreigners - heavy nativism against Catholics</a:t>
            </a:r>
          </a:p>
          <a:p>
            <a:pPr lvl="1" marL="414527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Parochial schools, fear of the pope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Immigrants often “stole” jobs and voted Democratic</a:t>
            </a:r>
          </a:p>
          <a:p>
            <a:pPr marL="0" indent="0" algn="ctr" defTabSz="280415">
              <a:spcBef>
                <a:spcPts val="2400"/>
              </a:spcBef>
              <a:buSzTx/>
              <a:buNone/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Transformation of Law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Corporation - owners are not liable for a company’s debts</a:t>
            </a:r>
          </a:p>
          <a:p>
            <a:pPr marL="207263" indent="-207263" defTabSz="280415">
              <a:spcBef>
                <a:spcPts val="2400"/>
              </a:spcBef>
              <a:buBlip>
                <a:blip r:embed="rId2"/>
              </a:buBlip>
              <a:defRPr sz="1727">
                <a:effectLst>
                  <a:outerShdw sx="100000" sy="100000" kx="0" ky="0" algn="b" rotWithShape="0" blurRad="12192" dist="609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Commonwealth v. Hunt - MA state supreme court upheld the legality of labor unions</a:t>
            </a:r>
          </a:p>
        </p:txBody>
      </p:sp>
      <p:pic>
        <p:nvPicPr>
          <p:cNvPr id="16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6288" y="2343861"/>
            <a:ext cx="2303715" cy="3183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Knownothing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3404" y="5607278"/>
            <a:ext cx="4064001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6" grpId="3"/>
      <p:bldP build="p" bldLvl="5" animBg="1" rev="0" advAuto="0" spid="1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Free Individual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300566" y="2214033"/>
            <a:ext cx="12403668" cy="7205135"/>
          </a:xfrm>
          <a:prstGeom prst="rect">
            <a:avLst/>
          </a:prstGeom>
        </p:spPr>
        <p:txBody>
          <a:bodyPr/>
          <a:lstStyle/>
          <a:p>
            <a:pPr marL="0" indent="0" algn="ctr" defTabSz="338835">
              <a:spcBef>
                <a:spcPts val="3000"/>
              </a:spcBef>
              <a:buSzTx/>
              <a:buNone/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West and Freedom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Manifest Destiny - John L. O’Sullivan - God-given right for US to expand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west provided opportunity for individuals and families to move in tough economic times</a:t>
            </a:r>
          </a:p>
          <a:p>
            <a:pPr lvl="1" marL="500887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Abundance of land, far from factory labor; opportunity for economic independence</a:t>
            </a:r>
          </a:p>
          <a:p>
            <a:pPr marL="0" indent="0" algn="ctr" defTabSz="338835">
              <a:spcBef>
                <a:spcPts val="3000"/>
              </a:spcBef>
              <a:buSzTx/>
              <a:buNone/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Transcendentalists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Focus on individual, rather than social traditions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Famous writers such as Emerson and Thoreau </a:t>
            </a:r>
          </a:p>
          <a:p>
            <a:pPr marL="0" indent="0" algn="ctr" defTabSz="338835">
              <a:spcBef>
                <a:spcPts val="3000"/>
              </a:spcBef>
              <a:buSzTx/>
              <a:buNone/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Individualism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Emerson criticized materialist possessions, argued to focus on nature</a:t>
            </a:r>
          </a:p>
          <a:p>
            <a:pPr marL="250443" indent="-250443" defTabSz="338835">
              <a:spcBef>
                <a:spcPts val="3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14732" dist="736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Thoreau escaped to nature for two years - </a:t>
            </a:r>
            <a:r>
              <a:rPr i="1"/>
              <a:t>Walden</a:t>
            </a: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6319" y="5019033"/>
            <a:ext cx="4159096" cy="316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2249" y="5184558"/>
            <a:ext cx="3175001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0" grpId="2"/>
      <p:bldP build="whole" bldLvl="1" animBg="1" rev="0" advAuto="0" spid="17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