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2286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4572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6858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9144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11430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13716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16002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18288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amp; Subtitle">
    <p:bg>
      <p:bgPr>
        <a:solidFill>
          <a:srgbClr val="222222"/>
        </a:solidFill>
      </p:bgPr>
    </p:bg>
    <p:spTree>
      <p:nvGrpSpPr>
        <p:cNvPr id="1" name=""/>
        <p:cNvGrpSpPr/>
        <p:nvPr/>
      </p:nvGrpSpPr>
      <p:grpSpPr>
        <a:xfrm>
          <a:off x="0" y="0"/>
          <a:ext cx="0" cy="0"/>
          <a:chOff x="0" y="0"/>
          <a:chExt cx="0" cy="0"/>
        </a:xfrm>
      </p:grpSpPr>
      <p:sp>
        <p:nvSpPr>
          <p:cNvPr id="12" name="Shape 12"/>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3" name="Shape 13"/>
          <p:cNvSpPr/>
          <p:nvPr>
            <p:ph type="title"/>
          </p:nvPr>
        </p:nvSpPr>
        <p:spPr>
          <a:xfrm>
            <a:off x="406400" y="6426200"/>
            <a:ext cx="12192000" cy="2705100"/>
          </a:xfrm>
          <a:prstGeom prst="rect">
            <a:avLst/>
          </a:prstGeom>
        </p:spPr>
        <p:txBody>
          <a:bodyPr/>
          <a:lstStyle>
            <a:lvl1pPr>
              <a:spcBef>
                <a:spcPts val="0"/>
              </a:spcBef>
              <a:defRPr sz="17000"/>
            </a:lvl1pPr>
          </a:lstStyle>
          <a:p>
            <a:pPr/>
            <a:r>
              <a:t>Title Text</a:t>
            </a:r>
          </a:p>
        </p:txBody>
      </p:sp>
      <p:sp>
        <p:nvSpPr>
          <p:cNvPr id="14" name="Shape 14"/>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15" name="Shape 15"/>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Bullets">
    <p:bg>
      <p:bgPr>
        <a:solidFill>
          <a:srgbClr val="222222"/>
        </a:solidFill>
      </p:bgPr>
    </p:bg>
    <p:spTree>
      <p:nvGrpSpPr>
        <p:cNvPr id="1" name=""/>
        <p:cNvGrpSpPr/>
        <p:nvPr/>
      </p:nvGrpSpPr>
      <p:grpSpPr>
        <a:xfrm>
          <a:off x="0" y="0"/>
          <a:ext cx="0" cy="0"/>
          <a:chOff x="0" y="0"/>
          <a:chExt cx="0" cy="0"/>
        </a:xfrm>
      </p:grpSpPr>
      <p:sp>
        <p:nvSpPr>
          <p:cNvPr id="102" name="Shape 102"/>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103" name="Shape 103"/>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Photo - 3 Up">
    <p:bg>
      <p:bgPr>
        <a:solidFill>
          <a:srgbClr val="222222"/>
        </a:solidFill>
      </p:bgPr>
    </p:bg>
    <p:spTree>
      <p:nvGrpSpPr>
        <p:cNvPr id="1" name=""/>
        <p:cNvGrpSpPr/>
        <p:nvPr/>
      </p:nvGrpSpPr>
      <p:grpSpPr>
        <a:xfrm>
          <a:off x="0" y="0"/>
          <a:ext cx="0" cy="0"/>
          <a:chOff x="0" y="0"/>
          <a:chExt cx="0" cy="0"/>
        </a:xfrm>
      </p:grpSpPr>
      <p:sp>
        <p:nvSpPr>
          <p:cNvPr id="111" name="Shape 111"/>
          <p:cNvSpPr/>
          <p:nvPr>
            <p:ph type="pic" sz="half" idx="13"/>
          </p:nvPr>
        </p:nvSpPr>
        <p:spPr>
          <a:xfrm>
            <a:off x="6503154" y="0"/>
            <a:ext cx="6502401" cy="4864100"/>
          </a:xfrm>
          <a:prstGeom prst="rect">
            <a:avLst/>
          </a:prstGeom>
        </p:spPr>
        <p:txBody>
          <a:bodyPr lIns="91439" tIns="45719" rIns="91439" bIns="45719">
            <a:noAutofit/>
          </a:bodyPr>
          <a:lstStyle/>
          <a:p>
            <a:pPr/>
          </a:p>
        </p:txBody>
      </p:sp>
      <p:sp>
        <p:nvSpPr>
          <p:cNvPr id="112" name="Shape 112"/>
          <p:cNvSpPr/>
          <p:nvPr>
            <p:ph type="pic" sz="half" idx="14"/>
          </p:nvPr>
        </p:nvSpPr>
        <p:spPr>
          <a:xfrm>
            <a:off x="6502400" y="4902200"/>
            <a:ext cx="6502400" cy="4864100"/>
          </a:xfrm>
          <a:prstGeom prst="rect">
            <a:avLst/>
          </a:prstGeom>
        </p:spPr>
        <p:txBody>
          <a:bodyPr lIns="91439" tIns="45719" rIns="91439" bIns="45719">
            <a:noAutofit/>
          </a:bodyPr>
          <a:lstStyle/>
          <a:p>
            <a:pPr/>
          </a:p>
        </p:txBody>
      </p:sp>
      <p:sp>
        <p:nvSpPr>
          <p:cNvPr id="113" name="Shape 113"/>
          <p:cNvSpPr/>
          <p:nvPr>
            <p:ph type="pic" idx="15"/>
          </p:nvPr>
        </p:nvSpPr>
        <p:spPr>
          <a:xfrm>
            <a:off x="0" y="0"/>
            <a:ext cx="6468534" cy="9753600"/>
          </a:xfrm>
          <a:prstGeom prst="rect">
            <a:avLst/>
          </a:prstGeom>
        </p:spPr>
        <p:txBody>
          <a:bodyPr lIns="91439" tIns="45719" rIns="91439" bIns="45719">
            <a:noAutofit/>
          </a:bodyPr>
          <a:lstStyle/>
          <a:p>
            <a:pPr/>
          </a:p>
        </p:txBody>
      </p:sp>
      <p:sp>
        <p:nvSpPr>
          <p:cNvPr id="114" name="Shape 1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Quote">
    <p:bg>
      <p:bgPr>
        <a:solidFill>
          <a:srgbClr val="222222"/>
        </a:solidFill>
      </p:bgPr>
    </p:bg>
    <p:spTree>
      <p:nvGrpSpPr>
        <p:cNvPr id="1" name=""/>
        <p:cNvGrpSpPr/>
        <p:nvPr/>
      </p:nvGrpSpPr>
      <p:grpSpPr>
        <a:xfrm>
          <a:off x="0" y="0"/>
          <a:ext cx="0" cy="0"/>
          <a:chOff x="0" y="0"/>
          <a:chExt cx="0" cy="0"/>
        </a:xfrm>
      </p:grpSpPr>
      <p:sp>
        <p:nvSpPr>
          <p:cNvPr id="121" name="Shape 121"/>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122" name="Shape 122"/>
          <p:cNvSpPr/>
          <p:nvPr>
            <p:ph type="body" sz="quarter" idx="13"/>
          </p:nvPr>
        </p:nvSpPr>
        <p:spPr>
          <a:xfrm>
            <a:off x="889000" y="2908300"/>
            <a:ext cx="11226800" cy="1297944"/>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Type a quote here.</a:t>
            </a:r>
          </a:p>
        </p:txBody>
      </p:sp>
      <p:sp>
        <p:nvSpPr>
          <p:cNvPr id="123" name="Shape 123"/>
          <p:cNvSpPr/>
          <p:nvPr>
            <p:ph type="body" sz="quarter" idx="14"/>
          </p:nvPr>
        </p:nvSpPr>
        <p:spPr>
          <a:xfrm>
            <a:off x="406400" y="7789333"/>
            <a:ext cx="12192000" cy="863604"/>
          </a:xfrm>
          <a:prstGeom prst="rect">
            <a:avLst/>
          </a:prstGeom>
        </p:spPr>
        <p:txBody>
          <a:bodyPr>
            <a:spAutoFit/>
          </a:bodyPr>
          <a:lstStyle>
            <a:lvl1pPr marL="0" indent="0" algn="r">
              <a:lnSpc>
                <a:spcPct val="80000"/>
              </a:lnSpc>
              <a:spcBef>
                <a:spcPts val="0"/>
              </a:spcBef>
              <a:buClrTx/>
              <a:buSzTx/>
              <a:buFontTx/>
              <a:buNone/>
              <a:defRPr sz="6000">
                <a:latin typeface="+mn-lt"/>
                <a:ea typeface="+mn-ea"/>
                <a:cs typeface="+mn-cs"/>
                <a:sym typeface="DIN Condensed"/>
              </a:defRPr>
            </a:lvl1pPr>
          </a:lstStyle>
          <a:p>
            <a:pPr/>
            <a:r>
              <a:t>Johnny Appleseed</a:t>
            </a:r>
          </a:p>
        </p:txBody>
      </p:sp>
      <p:sp>
        <p:nvSpPr>
          <p:cNvPr id="124" name="Shape 124"/>
          <p:cNvSpPr/>
          <p:nvPr>
            <p:ph type="body" sz="quarter" idx="15"/>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125" name="Shape 1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Alt">
    <p:bg>
      <p:bgPr>
        <a:solidFill>
          <a:schemeClr val="accent1"/>
        </a:solidFill>
      </p:bgPr>
    </p:bg>
    <p:spTree>
      <p:nvGrpSpPr>
        <p:cNvPr id="1" name=""/>
        <p:cNvGrpSpPr/>
        <p:nvPr/>
      </p:nvGrpSpPr>
      <p:grpSpPr>
        <a:xfrm>
          <a:off x="0" y="0"/>
          <a:ext cx="0" cy="0"/>
          <a:chOff x="0" y="0"/>
          <a:chExt cx="0" cy="0"/>
        </a:xfrm>
      </p:grpSpPr>
      <p:sp>
        <p:nvSpPr>
          <p:cNvPr id="132" name="Shape 132"/>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Type a quote here.</a:t>
            </a:r>
          </a:p>
        </p:txBody>
      </p:sp>
      <p:sp>
        <p:nvSpPr>
          <p:cNvPr id="133" name="Shape 133"/>
          <p:cNvSpPr/>
          <p:nvPr>
            <p:ph type="pic" idx="14"/>
          </p:nvPr>
        </p:nvSpPr>
        <p:spPr>
          <a:xfrm>
            <a:off x="0" y="0"/>
            <a:ext cx="5486400" cy="9753600"/>
          </a:xfrm>
          <a:prstGeom prst="rect">
            <a:avLst/>
          </a:prstGeom>
        </p:spPr>
        <p:txBody>
          <a:bodyPr lIns="91439" tIns="45719" rIns="91439" bIns="45719">
            <a:noAutofit/>
          </a:bodyPr>
          <a:lstStyle/>
          <a:p>
            <a:pPr/>
          </a:p>
        </p:txBody>
      </p:sp>
      <p:sp>
        <p:nvSpPr>
          <p:cNvPr id="134" name="Shape 134"/>
          <p:cNvSpPr/>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pPr/>
            <a:r>
              <a:t>Johnny Appleseed</a:t>
            </a:r>
          </a:p>
        </p:txBody>
      </p:sp>
      <p:sp>
        <p:nvSpPr>
          <p:cNvPr id="135" name="Shape 13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Photo">
    <p:bg>
      <p:bgPr>
        <a:solidFill>
          <a:srgbClr val="222222"/>
        </a:solidFill>
      </p:bgPr>
    </p:bg>
    <p:spTree>
      <p:nvGrpSpPr>
        <p:cNvPr id="1" name=""/>
        <p:cNvGrpSpPr/>
        <p:nvPr/>
      </p:nvGrpSpPr>
      <p:grpSpPr>
        <a:xfrm>
          <a:off x="0" y="0"/>
          <a:ext cx="0" cy="0"/>
          <a:chOff x="0" y="0"/>
          <a:chExt cx="0" cy="0"/>
        </a:xfrm>
      </p:grpSpPr>
      <p:sp>
        <p:nvSpPr>
          <p:cNvPr id="142" name="Shape 142"/>
          <p:cNvSpPr/>
          <p:nvPr>
            <p:ph type="pic" idx="13"/>
          </p:nvPr>
        </p:nvSpPr>
        <p:spPr>
          <a:xfrm>
            <a:off x="0" y="0"/>
            <a:ext cx="13004800" cy="9753600"/>
          </a:xfrm>
          <a:prstGeom prst="rect">
            <a:avLst/>
          </a:prstGeom>
        </p:spPr>
        <p:txBody>
          <a:bodyPr lIns="91439" tIns="45719" rIns="91439" bIns="45719">
            <a:noAutofit/>
          </a:bodyPr>
          <a:lstStyle/>
          <a:p>
            <a:pPr/>
          </a:p>
        </p:txBody>
      </p:sp>
      <p:sp>
        <p:nvSpPr>
          <p:cNvPr id="143" name="Shape 14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Blank">
    <p:bg>
      <p:bgPr>
        <a:solidFill>
          <a:srgbClr val="222222"/>
        </a:solidFill>
      </p:bgPr>
    </p:bg>
    <p:spTree>
      <p:nvGrpSpPr>
        <p:cNvPr id="1" name=""/>
        <p:cNvGrpSpPr/>
        <p:nvPr/>
      </p:nvGrpSpPr>
      <p:grpSpPr>
        <a:xfrm>
          <a:off x="0" y="0"/>
          <a:ext cx="0" cy="0"/>
          <a:chOff x="0" y="0"/>
          <a:chExt cx="0" cy="0"/>
        </a:xfrm>
      </p:grpSpPr>
      <p:sp>
        <p:nvSpPr>
          <p:cNvPr id="150" name="Shape 1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Blank Alt">
    <p:spTree>
      <p:nvGrpSpPr>
        <p:cNvPr id="1" name=""/>
        <p:cNvGrpSpPr/>
        <p:nvPr/>
      </p:nvGrpSpPr>
      <p:grpSpPr>
        <a:xfrm>
          <a:off x="0" y="0"/>
          <a:ext cx="0" cy="0"/>
          <a:chOff x="0" y="0"/>
          <a:chExt cx="0" cy="0"/>
        </a:xfrm>
      </p:grpSpPr>
      <p:sp>
        <p:nvSpPr>
          <p:cNvPr id="157" name="Shape 15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p:bg>
      <p:bgPr>
        <a:solidFill>
          <a:srgbClr val="222222"/>
        </a:solidFill>
      </p:bgPr>
    </p:bg>
    <p:spTree>
      <p:nvGrpSpPr>
        <p:cNvPr id="1" name=""/>
        <p:cNvGrpSpPr/>
        <p:nvPr/>
      </p:nvGrpSpPr>
      <p:grpSpPr>
        <a:xfrm>
          <a:off x="0" y="0"/>
          <a:ext cx="0" cy="0"/>
          <a:chOff x="0" y="0"/>
          <a:chExt cx="0" cy="0"/>
        </a:xfrm>
      </p:grpSpPr>
      <p:sp>
        <p:nvSpPr>
          <p:cNvPr id="22" name="Shape 22"/>
          <p:cNvSpPr/>
          <p:nvPr>
            <p:ph type="pic" idx="13"/>
          </p:nvPr>
        </p:nvSpPr>
        <p:spPr>
          <a:xfrm>
            <a:off x="0" y="0"/>
            <a:ext cx="13004800" cy="9753600"/>
          </a:xfrm>
          <a:prstGeom prst="rect">
            <a:avLst/>
          </a:prstGeom>
        </p:spPr>
        <p:txBody>
          <a:bodyPr lIns="91439" tIns="45719" rIns="91439" bIns="45719">
            <a:noAutofit/>
          </a:bodyPr>
          <a:lstStyle/>
          <a:p>
            <a:pPr/>
          </a:p>
        </p:txBody>
      </p:sp>
      <p:sp>
        <p:nvSpPr>
          <p:cNvPr id="23" name="Shape 23"/>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p>
        </p:txBody>
      </p:sp>
      <p:sp>
        <p:nvSpPr>
          <p:cNvPr id="24" name="Shape 24"/>
          <p:cNvSpPr/>
          <p:nvPr>
            <p:ph type="title"/>
          </p:nvPr>
        </p:nvSpPr>
        <p:spPr>
          <a:xfrm>
            <a:off x="406400" y="6426200"/>
            <a:ext cx="12192000" cy="2705100"/>
          </a:xfrm>
          <a:prstGeom prst="rect">
            <a:avLst/>
          </a:prstGeom>
        </p:spPr>
        <p:txBody>
          <a:bodyPr/>
          <a:lstStyle>
            <a:lvl1pPr>
              <a:spcBef>
                <a:spcPts val="0"/>
              </a:spcBef>
              <a:defRPr sz="17000"/>
            </a:lvl1pPr>
          </a:lstStyle>
          <a:p>
            <a:pPr/>
            <a:r>
              <a:t>Title Text</a:t>
            </a:r>
          </a:p>
        </p:txBody>
      </p:sp>
      <p:sp>
        <p:nvSpPr>
          <p:cNvPr id="25" name="Shape 25"/>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26" name="Shape 26"/>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 Alt">
    <p:spTree>
      <p:nvGrpSpPr>
        <p:cNvPr id="1" name=""/>
        <p:cNvGrpSpPr/>
        <p:nvPr/>
      </p:nvGrpSpPr>
      <p:grpSpPr>
        <a:xfrm>
          <a:off x="0" y="0"/>
          <a:ext cx="0" cy="0"/>
          <a:chOff x="0" y="0"/>
          <a:chExt cx="0" cy="0"/>
        </a:xfrm>
      </p:grpSpPr>
      <p:sp>
        <p:nvSpPr>
          <p:cNvPr id="33" name="Shape 33"/>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4" name="Shape 34"/>
          <p:cNvSpPr/>
          <p:nvPr>
            <p:ph type="title"/>
          </p:nvPr>
        </p:nvSpPr>
        <p:spPr>
          <a:xfrm>
            <a:off x="406400" y="6426200"/>
            <a:ext cx="12192000" cy="2705100"/>
          </a:xfrm>
          <a:prstGeom prst="rect">
            <a:avLst/>
          </a:prstGeom>
        </p:spPr>
        <p:txBody>
          <a:bodyPr/>
          <a:lstStyle>
            <a:lvl1pPr>
              <a:spcBef>
                <a:spcPts val="0"/>
              </a:spcBef>
              <a:defRPr sz="17000"/>
            </a:lvl1pPr>
          </a:lstStyle>
          <a:p>
            <a:pPr/>
            <a:r>
              <a:t>Title Text</a:t>
            </a:r>
          </a:p>
        </p:txBody>
      </p:sp>
      <p:sp>
        <p:nvSpPr>
          <p:cNvPr id="35" name="Shape 35"/>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36" name="Shape 36"/>
          <p:cNvSpPr/>
          <p:nvPr>
            <p:ph type="sldNum" sz="quarter" idx="2"/>
          </p:nvPr>
        </p:nvSpPr>
        <p:spPr>
          <a:xfrm>
            <a:off x="12161859" y="4191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bg>
      <p:bgPr>
        <a:solidFill>
          <a:srgbClr val="222222"/>
        </a:solidFill>
      </p:bgPr>
    </p:bg>
    <p:spTree>
      <p:nvGrpSpPr>
        <p:cNvPr id="1" name=""/>
        <p:cNvGrpSpPr/>
        <p:nvPr/>
      </p:nvGrpSpPr>
      <p:grpSpPr>
        <a:xfrm>
          <a:off x="0" y="0"/>
          <a:ext cx="0" cy="0"/>
          <a:chOff x="0" y="0"/>
          <a:chExt cx="0" cy="0"/>
        </a:xfrm>
      </p:grpSpPr>
      <p:sp>
        <p:nvSpPr>
          <p:cNvPr id="43" name="Shape 43"/>
          <p:cNvSpPr/>
          <p:nvPr>
            <p:ph type="title"/>
          </p:nvPr>
        </p:nvSpPr>
        <p:spPr>
          <a:xfrm>
            <a:off x="406400" y="4038600"/>
            <a:ext cx="12192000" cy="4521200"/>
          </a:xfrm>
          <a:prstGeom prst="rect">
            <a:avLst/>
          </a:prstGeom>
        </p:spPr>
        <p:txBody>
          <a:bodyPr/>
          <a:lstStyle>
            <a:lvl1pPr>
              <a:spcBef>
                <a:spcPts val="0"/>
              </a:spcBef>
              <a:defRPr sz="17000"/>
            </a:lvl1pPr>
          </a:lstStyle>
          <a:p>
            <a:pPr/>
            <a:r>
              <a:t>Title Text</a:t>
            </a:r>
          </a:p>
        </p:txBody>
      </p:sp>
      <p:sp>
        <p:nvSpPr>
          <p:cNvPr id="44" name="Shape 44"/>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p:bg>
      <p:bgPr>
        <a:solidFill>
          <a:srgbClr val="222222"/>
        </a:solidFill>
      </p:bgPr>
    </p:bg>
    <p:spTree>
      <p:nvGrpSpPr>
        <p:cNvPr id="1" name=""/>
        <p:cNvGrpSpPr/>
        <p:nvPr/>
      </p:nvGrpSpPr>
      <p:grpSpPr>
        <a:xfrm>
          <a:off x="0" y="0"/>
          <a:ext cx="0" cy="0"/>
          <a:chOff x="0" y="0"/>
          <a:chExt cx="0" cy="0"/>
        </a:xfrm>
      </p:grpSpPr>
      <p:sp>
        <p:nvSpPr>
          <p:cNvPr id="51" name="Shape 51"/>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52" name="Shape 52"/>
          <p:cNvSpPr/>
          <p:nvPr>
            <p:ph type="pic" idx="13"/>
          </p:nvPr>
        </p:nvSpPr>
        <p:spPr>
          <a:xfrm>
            <a:off x="0" y="0"/>
            <a:ext cx="5486400" cy="9753600"/>
          </a:xfrm>
          <a:prstGeom prst="rect">
            <a:avLst/>
          </a:prstGeom>
        </p:spPr>
        <p:txBody>
          <a:bodyPr lIns="91439" tIns="45719" rIns="91439" bIns="45719">
            <a:noAutofit/>
          </a:bodyPr>
          <a:lstStyle/>
          <a:p>
            <a:pPr/>
          </a:p>
        </p:txBody>
      </p:sp>
      <p:sp>
        <p:nvSpPr>
          <p:cNvPr id="53" name="Shape 53"/>
          <p:cNvSpPr/>
          <p:nvPr>
            <p:ph type="title"/>
          </p:nvPr>
        </p:nvSpPr>
        <p:spPr>
          <a:xfrm>
            <a:off x="5892800" y="6426200"/>
            <a:ext cx="6705600" cy="2705100"/>
          </a:xfrm>
          <a:prstGeom prst="rect">
            <a:avLst/>
          </a:prstGeom>
        </p:spPr>
        <p:txBody>
          <a:bodyPr/>
          <a:lstStyle>
            <a:lvl1pPr>
              <a:spcBef>
                <a:spcPts val="0"/>
              </a:spcBef>
              <a:defRPr sz="17000"/>
            </a:lvl1pPr>
          </a:lstStyle>
          <a:p>
            <a:pPr/>
            <a:r>
              <a:t>Title Text</a:t>
            </a:r>
          </a:p>
        </p:txBody>
      </p:sp>
      <p:sp>
        <p:nvSpPr>
          <p:cNvPr id="54" name="Shape 54"/>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55" name="Shape 55"/>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62" name="Shape 62"/>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63" name="Shape 63"/>
          <p:cNvSpPr/>
          <p:nvPr>
            <p:ph type="title"/>
          </p:nvPr>
        </p:nvSpPr>
        <p:spPr>
          <a:prstGeom prst="rect">
            <a:avLst/>
          </a:prstGeom>
        </p:spPr>
        <p:txBody>
          <a:bodyPr/>
          <a:lstStyle/>
          <a:p>
            <a:pPr/>
            <a:r>
              <a:t>Title Text</a:t>
            </a:r>
          </a:p>
        </p:txBody>
      </p:sp>
      <p:sp>
        <p:nvSpPr>
          <p:cNvPr id="64" name="Shape 6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bg>
      <p:bgPr>
        <a:solidFill>
          <a:srgbClr val="222222"/>
        </a:solidFill>
      </p:bgPr>
    </p:bg>
    <p:spTree>
      <p:nvGrpSpPr>
        <p:cNvPr id="1" name=""/>
        <p:cNvGrpSpPr/>
        <p:nvPr/>
      </p:nvGrpSpPr>
      <p:grpSpPr>
        <a:xfrm>
          <a:off x="0" y="0"/>
          <a:ext cx="0" cy="0"/>
          <a:chOff x="0" y="0"/>
          <a:chExt cx="0" cy="0"/>
        </a:xfrm>
      </p:grpSpPr>
      <p:sp>
        <p:nvSpPr>
          <p:cNvPr id="71" name="Shape 7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72" name="Shape 72"/>
          <p:cNvSpPr/>
          <p:nvPr>
            <p:ph type="title"/>
          </p:nvPr>
        </p:nvSpPr>
        <p:spPr>
          <a:prstGeom prst="rect">
            <a:avLst/>
          </a:prstGeom>
        </p:spPr>
        <p:txBody>
          <a:bodyPr/>
          <a:lstStyle/>
          <a:p>
            <a:pPr/>
            <a:r>
              <a:t>Title Text</a:t>
            </a:r>
          </a:p>
        </p:txBody>
      </p:sp>
      <p:sp>
        <p:nvSpPr>
          <p:cNvPr id="73" name="Shape 73"/>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74" name="Shape 7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Alt">
    <p:spTree>
      <p:nvGrpSpPr>
        <p:cNvPr id="1" name=""/>
        <p:cNvGrpSpPr/>
        <p:nvPr/>
      </p:nvGrpSpPr>
      <p:grpSpPr>
        <a:xfrm>
          <a:off x="0" y="0"/>
          <a:ext cx="0" cy="0"/>
          <a:chOff x="0" y="0"/>
          <a:chExt cx="0" cy="0"/>
        </a:xfrm>
      </p:grpSpPr>
      <p:sp>
        <p:nvSpPr>
          <p:cNvPr id="81" name="Shape 8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82" name="Shape 82"/>
          <p:cNvSpPr/>
          <p:nvPr>
            <p:ph type="title"/>
          </p:nvPr>
        </p:nvSpPr>
        <p:spPr>
          <a:prstGeom prst="rect">
            <a:avLst/>
          </a:prstGeom>
        </p:spPr>
        <p:txBody>
          <a:bodyPr/>
          <a:lstStyle/>
          <a:p>
            <a:pPr/>
            <a:r>
              <a:t>Title Text</a:t>
            </a:r>
          </a:p>
        </p:txBody>
      </p:sp>
      <p:sp>
        <p:nvSpPr>
          <p:cNvPr id="83" name="Shape 83"/>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84" name="Shape 8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bg>
      <p:bgPr>
        <a:solidFill>
          <a:srgbClr val="222222"/>
        </a:solidFill>
      </p:bgPr>
    </p:bg>
    <p:spTree>
      <p:nvGrpSpPr>
        <p:cNvPr id="1" name=""/>
        <p:cNvGrpSpPr/>
        <p:nvPr/>
      </p:nvGrpSpPr>
      <p:grpSpPr>
        <a:xfrm>
          <a:off x="0" y="0"/>
          <a:ext cx="0" cy="0"/>
          <a:chOff x="0" y="0"/>
          <a:chExt cx="0" cy="0"/>
        </a:xfrm>
      </p:grpSpPr>
      <p:sp>
        <p:nvSpPr>
          <p:cNvPr id="91" name="Shape 9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a:t>
            </a:r>
          </a:p>
        </p:txBody>
      </p:sp>
      <p:sp>
        <p:nvSpPr>
          <p:cNvPr id="92" name="Shape 92"/>
          <p:cNvSpPr/>
          <p:nvPr>
            <p:ph type="pic" sz="half" idx="14"/>
          </p:nvPr>
        </p:nvSpPr>
        <p:spPr>
          <a:xfrm>
            <a:off x="7112000" y="1536700"/>
            <a:ext cx="5486400" cy="7797800"/>
          </a:xfrm>
          <a:prstGeom prst="rect">
            <a:avLst/>
          </a:prstGeom>
        </p:spPr>
        <p:txBody>
          <a:bodyPr lIns="91439" tIns="45719" rIns="91439" bIns="45719">
            <a:noAutofit/>
          </a:bodyPr>
          <a:lstStyle/>
          <a:p>
            <a:pPr/>
          </a:p>
        </p:txBody>
      </p:sp>
      <p:sp>
        <p:nvSpPr>
          <p:cNvPr id="93" name="Shape 93"/>
          <p:cNvSpPr/>
          <p:nvPr>
            <p:ph type="title"/>
          </p:nvPr>
        </p:nvSpPr>
        <p:spPr>
          <a:xfrm>
            <a:off x="406400" y="1536700"/>
            <a:ext cx="6299200" cy="723900"/>
          </a:xfrm>
          <a:prstGeom prst="rect">
            <a:avLst/>
          </a:prstGeom>
        </p:spPr>
        <p:txBody>
          <a:bodyPr/>
          <a:lstStyle/>
          <a:p>
            <a:pPr/>
            <a:r>
              <a:t>Title Text</a:t>
            </a:r>
          </a:p>
        </p:txBody>
      </p:sp>
      <p:sp>
        <p:nvSpPr>
          <p:cNvPr id="94" name="Shape 94"/>
          <p:cNvSpPr/>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pPr/>
            <a:r>
              <a:t>Body Level One</a:t>
            </a:r>
          </a:p>
          <a:p>
            <a:pPr lvl="1"/>
            <a:r>
              <a:t>Body Level Two</a:t>
            </a:r>
          </a:p>
          <a:p>
            <a:pPr lvl="2"/>
            <a:r>
              <a:t>Body Level Three</a:t>
            </a:r>
          </a:p>
          <a:p>
            <a:pPr lvl="3"/>
            <a:r>
              <a:t>Body Level Four</a:t>
            </a:r>
          </a:p>
          <a:p>
            <a:pPr lvl="4"/>
            <a:r>
              <a:t>Body Level Five</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 name="Shape 3"/>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Shape 4"/>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hape 5"/>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1pPr>
      <a:lvl2pPr marL="0" marR="0" indent="2286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2pPr>
      <a:lvl3pPr marL="0" marR="0" indent="4572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3pPr>
      <a:lvl4pPr marL="0" marR="0" indent="6858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4pPr>
      <a:lvl5pPr marL="0" marR="0" indent="9144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5pPr>
      <a:lvl6pPr marL="0" marR="0" indent="11430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6pPr>
      <a:lvl7pPr marL="0" marR="0" indent="13716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7pPr>
      <a:lvl8pPr marL="0" marR="0" indent="16002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8pPr>
      <a:lvl9pPr marL="0" marR="0" indent="18288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9pPr>
    </p:titleStyle>
    <p:bodyStyle>
      <a:lvl1pPr marL="444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1pPr>
      <a:lvl2pPr marL="889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2pPr>
      <a:lvl3pPr marL="1333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3pPr>
      <a:lvl4pPr marL="1778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4pPr>
      <a:lvl5pPr marL="2222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5pPr>
      <a:lvl6pPr marL="2667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6pPr>
      <a:lvl7pPr marL="3111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7pPr>
      <a:lvl8pPr marL="3556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8pPr>
      <a:lvl9pPr marL="4000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1.tif"/><Relationship Id="rId4" Type="http://schemas.openxmlformats.org/officeDocument/2006/relationships/image" Target="../media/image2.tif"/></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tif"/></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tif"/></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ctrTitle"/>
          </p:nvPr>
        </p:nvSpPr>
        <p:spPr>
          <a:xfrm>
            <a:off x="406400" y="3816350"/>
            <a:ext cx="12192000" cy="2705100"/>
          </a:xfrm>
          <a:prstGeom prst="rect">
            <a:avLst/>
          </a:prstGeom>
        </p:spPr>
        <p:txBody>
          <a:bodyPr/>
          <a:lstStyle>
            <a:lvl1pPr defTabSz="297941">
              <a:defRPr sz="8670"/>
            </a:lvl1pPr>
          </a:lstStyle>
          <a:p>
            <a:pPr/>
            <a:r>
              <a:t>APUSH Review: Leveling Up Your Writing - The Thesis Statement</a:t>
            </a:r>
          </a:p>
        </p:txBody>
      </p:sp>
      <p:sp>
        <p:nvSpPr>
          <p:cNvPr id="167" name="Shape 167"/>
          <p:cNvSpPr/>
          <p:nvPr>
            <p:ph type="subTitle" sz="quarter" idx="1"/>
          </p:nvPr>
        </p:nvSpPr>
        <p:spPr>
          <a:xfrm>
            <a:off x="406400" y="6172200"/>
            <a:ext cx="12192000" cy="1803400"/>
          </a:xfrm>
          <a:prstGeom prst="rect">
            <a:avLst/>
          </a:prstGeom>
        </p:spPr>
        <p:txBody>
          <a:bodyPr/>
          <a:lstStyle>
            <a:lvl1pPr algn="ctr" defTabSz="473201">
              <a:spcBef>
                <a:spcPts val="1800"/>
              </a:spcBef>
              <a:defRPr sz="4374"/>
            </a:lvl1pPr>
          </a:lstStyle>
          <a:p>
            <a:pPr/>
            <a:r>
              <a:t>Everything You Need To Know About The Thesis Statement To Level Up Your APUSH Writing</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Sample Essay Topic #4 (Change and Continuity)</a:t>
            </a:r>
          </a:p>
        </p:txBody>
      </p:sp>
      <p:sp>
        <p:nvSpPr>
          <p:cNvPr id="213" name="Shape 213"/>
          <p:cNvSpPr/>
          <p:nvPr>
            <p:ph type="body" idx="1"/>
          </p:nvPr>
        </p:nvSpPr>
        <p:spPr>
          <a:xfrm>
            <a:off x="25400" y="1244600"/>
            <a:ext cx="7798595" cy="8496300"/>
          </a:xfrm>
          <a:prstGeom prst="rect">
            <a:avLst/>
          </a:prstGeom>
        </p:spPr>
        <p:txBody>
          <a:bodyPr/>
          <a:lstStyle/>
          <a:p>
            <a:pPr marL="382270" indent="-382270" defTabSz="502412">
              <a:spcBef>
                <a:spcPts val="2400"/>
              </a:spcBef>
              <a:defRPr sz="2924"/>
            </a:pPr>
            <a:r>
              <a:t>Analyze major changes and continuities in the social and economic experiences of African Americans who migrated from the rural South to urban areas in the North in the period 1910 - 1930. (APUSH Course Description)</a:t>
            </a:r>
          </a:p>
          <a:p>
            <a:pPr marL="382270" indent="-382270" defTabSz="502412">
              <a:spcBef>
                <a:spcPts val="2400"/>
              </a:spcBef>
              <a:defRPr sz="2924"/>
            </a:pPr>
            <a:r>
              <a:t>What is the prompt asking?</a:t>
            </a:r>
          </a:p>
          <a:p>
            <a:pPr lvl="1" marL="764540" indent="-382270" defTabSz="502412">
              <a:spcBef>
                <a:spcPts val="2400"/>
              </a:spcBef>
              <a:defRPr sz="2924"/>
            </a:pPr>
            <a:r>
              <a:t>What changed and remained the same socially and economically for African American migrants between 1910 and 1930?</a:t>
            </a:r>
          </a:p>
          <a:p>
            <a:pPr marL="382270" indent="-382270" defTabSz="502412">
              <a:spcBef>
                <a:spcPts val="2400"/>
              </a:spcBef>
              <a:defRPr sz="2924"/>
            </a:pPr>
            <a:r>
              <a:t>What skill(s) are needed?</a:t>
            </a:r>
          </a:p>
          <a:p>
            <a:pPr lvl="1" marL="764540" indent="-382270" defTabSz="502412">
              <a:spcBef>
                <a:spcPts val="2400"/>
              </a:spcBef>
              <a:defRPr sz="2924"/>
            </a:pPr>
            <a:r>
              <a:t>CCOT (What changed and remained the same within a time period)</a:t>
            </a:r>
          </a:p>
        </p:txBody>
      </p:sp>
      <p:sp>
        <p:nvSpPr>
          <p:cNvPr id="214" name="Shape 214"/>
          <p:cNvSpPr/>
          <p:nvPr/>
        </p:nvSpPr>
        <p:spPr>
          <a:xfrm>
            <a:off x="6324600" y="4705350"/>
            <a:ext cx="6730142" cy="0"/>
          </a:xfrm>
          <a:prstGeom prst="line">
            <a:avLst/>
          </a:prstGeom>
          <a:ln w="25400">
            <a:solidFill>
              <a:schemeClr val="accent1"/>
            </a:solidFill>
            <a:miter lim="400000"/>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215" name="Shape 215"/>
          <p:cNvSpPr/>
          <p:nvPr/>
        </p:nvSpPr>
        <p:spPr>
          <a:xfrm>
            <a:off x="9853679" y="4070350"/>
            <a:ext cx="1856384" cy="5461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cap="all" sz="2800">
                <a:solidFill>
                  <a:srgbClr val="FFFFFF"/>
                </a:solidFill>
                <a:latin typeface="+mn-lt"/>
                <a:ea typeface="+mn-ea"/>
                <a:cs typeface="+mn-cs"/>
                <a:sym typeface="DIN Condensed"/>
              </a:defRPr>
            </a:lvl1pPr>
          </a:lstStyle>
          <a:p>
            <a:pPr/>
            <a:r>
              <a:t>Continuity</a:t>
            </a:r>
          </a:p>
        </p:txBody>
      </p:sp>
      <p:sp>
        <p:nvSpPr>
          <p:cNvPr id="216" name="Shape 216"/>
          <p:cNvSpPr/>
          <p:nvPr/>
        </p:nvSpPr>
        <p:spPr>
          <a:xfrm>
            <a:off x="6551679" y="4794249"/>
            <a:ext cx="1856384" cy="5461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cap="all" sz="2800">
                <a:solidFill>
                  <a:srgbClr val="FFFFFF"/>
                </a:solidFill>
                <a:latin typeface="+mn-lt"/>
                <a:ea typeface="+mn-ea"/>
                <a:cs typeface="+mn-cs"/>
                <a:sym typeface="DIN Condensed"/>
              </a:defRPr>
            </a:lvl1pPr>
          </a:lstStyle>
          <a:p>
            <a:pPr/>
            <a:r>
              <a:t>Change</a:t>
            </a:r>
          </a:p>
        </p:txBody>
      </p:sp>
      <p:sp>
        <p:nvSpPr>
          <p:cNvPr id="217" name="Shape 217"/>
          <p:cNvSpPr/>
          <p:nvPr/>
        </p:nvSpPr>
        <p:spPr>
          <a:xfrm>
            <a:off x="11098279" y="4794249"/>
            <a:ext cx="1856384" cy="5461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cap="all" sz="2800">
                <a:solidFill>
                  <a:srgbClr val="FFFFFF"/>
                </a:solidFill>
                <a:latin typeface="+mn-lt"/>
                <a:ea typeface="+mn-ea"/>
                <a:cs typeface="+mn-cs"/>
                <a:sym typeface="DIN Condensed"/>
              </a:defRPr>
            </a:lvl1pPr>
          </a:lstStyle>
          <a:p>
            <a:pPr/>
            <a:r>
              <a:t>Change</a:t>
            </a:r>
          </a:p>
        </p:txBody>
      </p:sp>
      <p:sp>
        <p:nvSpPr>
          <p:cNvPr id="218" name="Shape 218"/>
          <p:cNvSpPr/>
          <p:nvPr/>
        </p:nvSpPr>
        <p:spPr>
          <a:xfrm>
            <a:off x="7542279" y="4070350"/>
            <a:ext cx="1856384" cy="5461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cap="all" sz="2800">
                <a:solidFill>
                  <a:srgbClr val="FFFFFF"/>
                </a:solidFill>
                <a:latin typeface="+mn-lt"/>
                <a:ea typeface="+mn-ea"/>
                <a:cs typeface="+mn-cs"/>
                <a:sym typeface="DIN Condensed"/>
              </a:defRPr>
            </a:lvl1pPr>
          </a:lstStyle>
          <a:p>
            <a:pPr/>
            <a:r>
              <a:t>Continuity</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1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1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2" fill="hold">
                                  <p:stCondLst>
                                    <p:cond delay="0"/>
                                  </p:stCondLst>
                                  <p:iterate type="el" backwards="0">
                                    <p:tmAbs val="0"/>
                                  </p:iterate>
                                  <p:childTnLst>
                                    <p:set>
                                      <p:cBhvr>
                                        <p:cTn id="28" fill="hold"/>
                                        <p:tgtEl>
                                          <p:spTgt spid="215"/>
                                        </p:tgtEl>
                                        <p:attrNameLst>
                                          <p:attrName>style.visibility</p:attrName>
                                        </p:attrNameLst>
                                      </p:cBhvr>
                                      <p:to>
                                        <p:strVal val="visible"/>
                                      </p:to>
                                    </p:set>
                                  </p:childTnLst>
                                </p:cTn>
                              </p:par>
                            </p:childTnLst>
                          </p:cTn>
                        </p:par>
                        <p:par>
                          <p:cTn id="29" fill="hold">
                            <p:stCondLst>
                              <p:cond delay="0"/>
                            </p:stCondLst>
                            <p:childTnLst>
                              <p:par>
                                <p:cTn id="30" presetClass="entr" nodeType="afterEffect" presetSubtype="0" presetID="1" grpId="3" fill="hold">
                                  <p:stCondLst>
                                    <p:cond delay="0"/>
                                  </p:stCondLst>
                                  <p:iterate type="el" backwards="0">
                                    <p:tmAbs val="0"/>
                                  </p:iterate>
                                  <p:childTnLst>
                                    <p:set>
                                      <p:cBhvr>
                                        <p:cTn id="31" fill="hold"/>
                                        <p:tgtEl>
                                          <p:spTgt spid="218"/>
                                        </p:tgtEl>
                                        <p:attrNameLst>
                                          <p:attrName>style.visibility</p:attrName>
                                        </p:attrNameLst>
                                      </p:cBhvr>
                                      <p:to>
                                        <p:strVal val="visible"/>
                                      </p:to>
                                    </p:set>
                                  </p:childTnLst>
                                </p:cTn>
                              </p:par>
                            </p:childTnLst>
                          </p:cTn>
                        </p:par>
                        <p:par>
                          <p:cTn id="32" fill="hold">
                            <p:stCondLst>
                              <p:cond delay="0"/>
                            </p:stCondLst>
                            <p:childTnLst>
                              <p:par>
                                <p:cTn id="33" presetClass="entr" nodeType="afterEffect" presetSubtype="0" presetID="1" grpId="4" fill="hold">
                                  <p:stCondLst>
                                    <p:cond delay="0"/>
                                  </p:stCondLst>
                                  <p:iterate type="el" backwards="0">
                                    <p:tmAbs val="0"/>
                                  </p:iterate>
                                  <p:childTnLst>
                                    <p:set>
                                      <p:cBhvr>
                                        <p:cTn id="34" fill="hold"/>
                                        <p:tgtEl>
                                          <p:spTgt spid="214"/>
                                        </p:tgtEl>
                                        <p:attrNameLst>
                                          <p:attrName>style.visibility</p:attrName>
                                        </p:attrNameLst>
                                      </p:cBhvr>
                                      <p:to>
                                        <p:strVal val="visible"/>
                                      </p:to>
                                    </p:set>
                                  </p:childTnLst>
                                </p:cTn>
                              </p:par>
                            </p:childTnLst>
                          </p:cTn>
                        </p:par>
                        <p:par>
                          <p:cTn id="35" fill="hold">
                            <p:stCondLst>
                              <p:cond delay="0"/>
                            </p:stCondLst>
                            <p:childTnLst>
                              <p:par>
                                <p:cTn id="36" presetClass="entr" nodeType="afterEffect" presetSubtype="0" presetID="1" grpId="5" fill="hold">
                                  <p:stCondLst>
                                    <p:cond delay="0"/>
                                  </p:stCondLst>
                                  <p:iterate type="el" backwards="0">
                                    <p:tmAbs val="0"/>
                                  </p:iterate>
                                  <p:childTnLst>
                                    <p:set>
                                      <p:cBhvr>
                                        <p:cTn id="37" fill="hold"/>
                                        <p:tgtEl>
                                          <p:spTgt spid="216"/>
                                        </p:tgtEl>
                                        <p:attrNameLst>
                                          <p:attrName>style.visibility</p:attrName>
                                        </p:attrNameLst>
                                      </p:cBhvr>
                                      <p:to>
                                        <p:strVal val="visible"/>
                                      </p:to>
                                    </p:set>
                                  </p:childTnLst>
                                </p:cTn>
                              </p:par>
                            </p:childTnLst>
                          </p:cTn>
                        </p:par>
                        <p:par>
                          <p:cTn id="38" fill="hold">
                            <p:stCondLst>
                              <p:cond delay="0"/>
                            </p:stCondLst>
                            <p:childTnLst>
                              <p:par>
                                <p:cTn id="39" presetClass="entr" nodeType="afterEffect" presetSubtype="0" presetID="1" grpId="6" fill="hold">
                                  <p:stCondLst>
                                    <p:cond delay="0"/>
                                  </p:stCondLst>
                                  <p:iterate type="el" backwards="0">
                                    <p:tmAbs val="0"/>
                                  </p:iterate>
                                  <p:childTnLst>
                                    <p:set>
                                      <p:cBhvr>
                                        <p:cTn id="40" fill="hold"/>
                                        <p:tgtEl>
                                          <p:spTgt spid="21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5" grpId="2"/>
      <p:bldP build="p" bldLvl="5" animBg="1" rev="0" advAuto="0" spid="213" grpId="1"/>
      <p:bldP build="whole" bldLvl="1" animBg="1" rev="0" advAuto="0" spid="214" grpId="4"/>
      <p:bldP build="whole" bldLvl="1" animBg="1" rev="0" advAuto="0" spid="216" grpId="5"/>
      <p:bldP build="whole" bldLvl="1" animBg="1" rev="0" advAuto="0" spid="217" grpId="6"/>
      <p:bldP build="whole" bldLvl="1" animBg="1" rev="0" advAuto="0" spid="218" grpId="3"/>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Sample Essay Topic #4 Introduction</a:t>
            </a:r>
          </a:p>
        </p:txBody>
      </p:sp>
      <p:sp>
        <p:nvSpPr>
          <p:cNvPr id="221" name="Shape 221"/>
          <p:cNvSpPr/>
          <p:nvPr>
            <p:ph type="body" idx="1"/>
          </p:nvPr>
        </p:nvSpPr>
        <p:spPr>
          <a:xfrm>
            <a:off x="25400" y="1244600"/>
            <a:ext cx="6342163" cy="8496300"/>
          </a:xfrm>
          <a:prstGeom prst="rect">
            <a:avLst/>
          </a:prstGeom>
        </p:spPr>
        <p:txBody>
          <a:bodyPr/>
          <a:lstStyle/>
          <a:p>
            <a:pPr marL="293370" indent="-293370" defTabSz="385572">
              <a:spcBef>
                <a:spcPts val="1800"/>
              </a:spcBef>
              <a:defRPr sz="2244"/>
            </a:pPr>
            <a:r>
              <a:t>Background Sentences (2-3)</a:t>
            </a:r>
          </a:p>
          <a:p>
            <a:pPr lvl="1" marL="586740" indent="-293370" defTabSz="385572">
              <a:spcBef>
                <a:spcPts val="1800"/>
              </a:spcBef>
              <a:defRPr sz="2244"/>
            </a:pPr>
            <a:r>
              <a:t>In the early 20th century a large number of African Americans began to move from the rural South to the urban North hoping to escape the violence and looking for increased social and economic opportunities. This “First Great Migration,” as it became known saw millions of African Americans migrants transplant individuals and families to the North.</a:t>
            </a:r>
          </a:p>
          <a:p>
            <a:pPr marL="293370" indent="-293370" defTabSz="385572">
              <a:spcBef>
                <a:spcPts val="1800"/>
              </a:spcBef>
              <a:defRPr sz="2244"/>
            </a:pPr>
            <a:r>
              <a:t>Thesis Statement:</a:t>
            </a:r>
          </a:p>
          <a:p>
            <a:pPr lvl="1" marL="586740" indent="-293370" defTabSz="385572">
              <a:spcBef>
                <a:spcPts val="1800"/>
              </a:spcBef>
              <a:defRPr sz="2244"/>
            </a:pPr>
            <a:r>
              <a:t>Although new types of economic opportunities were available in the industrial North not available on Southern plantations, African Americans still faced many social and economic obstacles including: rampant discrimination, segregation - in jobs and homes, and racism between 1910 and 1930. </a:t>
            </a:r>
          </a:p>
        </p:txBody>
      </p:sp>
      <p:pic>
        <p:nvPicPr>
          <p:cNvPr id="222" name="pasted-image.png"/>
          <p:cNvPicPr>
            <a:picLocks noChangeAspect="1"/>
          </p:cNvPicPr>
          <p:nvPr/>
        </p:nvPicPr>
        <p:blipFill>
          <a:blip r:embed="rId2">
            <a:extLst/>
          </a:blip>
          <a:stretch>
            <a:fillRect/>
          </a:stretch>
        </p:blipFill>
        <p:spPr>
          <a:xfrm>
            <a:off x="6629400" y="3234189"/>
            <a:ext cx="6185104" cy="4205872"/>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2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2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21">
                                            <p:txEl>
                                              <p:pRg st="3" end="3"/>
                                            </p:txEl>
                                          </p:spTgt>
                                        </p:tgtEl>
                                        <p:attrNameLst>
                                          <p:attrName>style.visibility</p:attrName>
                                        </p:attrNameLst>
                                      </p:cBhvr>
                                      <p:to>
                                        <p:strVal val="visible"/>
                                      </p:to>
                                    </p:set>
                                  </p:childTnLst>
                                </p:cTn>
                              </p:par>
                            </p:childTnLst>
                          </p:cTn>
                        </p:par>
                        <p:par>
                          <p:cTn id="21" fill="hold">
                            <p:stCondLst>
                              <p:cond delay="0"/>
                            </p:stCondLst>
                            <p:childTnLst>
                              <p:par>
                                <p:cTn id="22" presetClass="entr" nodeType="afterEffect" presetSubtype="0" presetID="1" grpId="2" fill="hold">
                                  <p:stCondLst>
                                    <p:cond delay="0"/>
                                  </p:stCondLst>
                                  <p:iterate type="el" backwards="0">
                                    <p:tmAbs val="0"/>
                                  </p:iterate>
                                  <p:childTnLst>
                                    <p:set>
                                      <p:cBhvr>
                                        <p:cTn id="23" fill="hold"/>
                                        <p:tgtEl>
                                          <p:spTgt spid="2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1" grpId="1"/>
      <p:bldP build="whole" bldLvl="1" animBg="1" rev="0" advAuto="0" spid="222" grpId="2"/>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Shape 224"/>
          <p:cNvSpPr/>
          <p:nvPr>
            <p:ph type="title"/>
          </p:nvPr>
        </p:nvSpPr>
        <p:spPr>
          <a:xfrm>
            <a:off x="3352800" y="311150"/>
            <a:ext cx="6299200" cy="723900"/>
          </a:xfrm>
          <a:prstGeom prst="rect">
            <a:avLst/>
          </a:prstGeom>
        </p:spPr>
        <p:txBody>
          <a:bodyPr/>
          <a:lstStyle>
            <a:lvl1pPr algn="ctr" defTabSz="467359">
              <a:spcBef>
                <a:spcPts val="2200"/>
              </a:spcBef>
              <a:defRPr sz="4800"/>
            </a:lvl1pPr>
          </a:lstStyle>
          <a:p>
            <a:pPr/>
            <a:r>
              <a:t>Thanks For Watching!</a:t>
            </a:r>
          </a:p>
        </p:txBody>
      </p:sp>
      <p:sp>
        <p:nvSpPr>
          <p:cNvPr id="225" name="Shape 225"/>
          <p:cNvSpPr/>
          <p:nvPr>
            <p:ph type="body" sz="half" idx="1"/>
          </p:nvPr>
        </p:nvSpPr>
        <p:spPr>
          <a:prstGeom prst="rect">
            <a:avLst/>
          </a:prstGeom>
        </p:spPr>
        <p:txBody>
          <a:bodyPr/>
          <a:lstStyle/>
          <a:p>
            <a:pPr/>
            <a:r>
              <a:t>Check out my course that WILL improve your APUSH writing</a:t>
            </a:r>
          </a:p>
          <a:p>
            <a:pPr lvl="1"/>
            <a:r>
              <a:t>Correlates with the DBQ and LE rubrics</a:t>
            </a:r>
          </a:p>
          <a:p>
            <a:pPr/>
            <a:r>
              <a:t>Test your skills of quality thesis points and more</a:t>
            </a:r>
          </a:p>
          <a:p>
            <a:pPr/>
            <a:r>
              <a:t>Good luck in May!</a:t>
            </a:r>
          </a:p>
        </p:txBody>
      </p:sp>
      <p:grpSp>
        <p:nvGrpSpPr>
          <p:cNvPr id="230" name="Group 230"/>
          <p:cNvGrpSpPr/>
          <p:nvPr/>
        </p:nvGrpSpPr>
        <p:grpSpPr>
          <a:xfrm>
            <a:off x="6490128" y="3479854"/>
            <a:ext cx="6730143" cy="1270001"/>
            <a:chOff x="0" y="0"/>
            <a:chExt cx="6730141" cy="1269999"/>
          </a:xfrm>
        </p:grpSpPr>
        <p:sp>
          <p:nvSpPr>
            <p:cNvPr id="226" name="Shape 226"/>
            <p:cNvSpPr/>
            <p:nvPr/>
          </p:nvSpPr>
          <p:spPr>
            <a:xfrm>
              <a:off x="0" y="635000"/>
              <a:ext cx="6730142" cy="0"/>
            </a:xfrm>
            <a:prstGeom prst="line">
              <a:avLst/>
            </a:prstGeom>
            <a:noFill/>
            <a:ln w="25400" cap="flat">
              <a:solidFill>
                <a:schemeClr val="accent1"/>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227" name="Shape 227"/>
            <p:cNvSpPr/>
            <p:nvPr/>
          </p:nvSpPr>
          <p:spPr>
            <a:xfrm>
              <a:off x="2436879" y="0"/>
              <a:ext cx="1856384" cy="5461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Event</a:t>
              </a:r>
            </a:p>
          </p:txBody>
        </p:sp>
        <p:sp>
          <p:nvSpPr>
            <p:cNvPr id="228" name="Shape 228"/>
            <p:cNvSpPr/>
            <p:nvPr/>
          </p:nvSpPr>
          <p:spPr>
            <a:xfrm>
              <a:off x="227079" y="723899"/>
              <a:ext cx="1856384" cy="5461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Changed/Same</a:t>
              </a:r>
            </a:p>
          </p:txBody>
        </p:sp>
        <p:sp>
          <p:nvSpPr>
            <p:cNvPr id="229" name="Shape 229"/>
            <p:cNvSpPr/>
            <p:nvPr/>
          </p:nvSpPr>
          <p:spPr>
            <a:xfrm>
              <a:off x="4773679" y="723899"/>
              <a:ext cx="1856384" cy="5461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Changed/Same</a:t>
              </a:r>
            </a:p>
          </p:txBody>
        </p:sp>
      </p:grpSp>
      <p:sp>
        <p:nvSpPr>
          <p:cNvPr id="231" name="Shape 231"/>
          <p:cNvSpPr/>
          <p:nvPr/>
        </p:nvSpPr>
        <p:spPr>
          <a:xfrm>
            <a:off x="9241333" y="1284463"/>
            <a:ext cx="2142134" cy="1945978"/>
          </a:xfrm>
          <a:prstGeom prst="ellipse">
            <a:avLst/>
          </a:prstGeom>
          <a:ln w="63500">
            <a:solidFill>
              <a:srgbClr val="FFFFFF"/>
            </a:solidFill>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232" name="Shape 232"/>
          <p:cNvSpPr/>
          <p:nvPr/>
        </p:nvSpPr>
        <p:spPr>
          <a:xfrm>
            <a:off x="7772400" y="1284463"/>
            <a:ext cx="2142134" cy="1945978"/>
          </a:xfrm>
          <a:prstGeom prst="ellipse">
            <a:avLst/>
          </a:prstGeom>
          <a:ln w="63500">
            <a:solidFill>
              <a:srgbClr val="FFFFFF"/>
            </a:solidFill>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grpSp>
        <p:nvGrpSpPr>
          <p:cNvPr id="240" name="Group 240"/>
          <p:cNvGrpSpPr/>
          <p:nvPr/>
        </p:nvGrpSpPr>
        <p:grpSpPr>
          <a:xfrm>
            <a:off x="6713735" y="5013731"/>
            <a:ext cx="5732662" cy="2337794"/>
            <a:chOff x="0" y="0"/>
            <a:chExt cx="5732660" cy="2337792"/>
          </a:xfrm>
        </p:grpSpPr>
        <p:sp>
          <p:nvSpPr>
            <p:cNvPr id="233" name="Shape 233"/>
            <p:cNvSpPr/>
            <p:nvPr/>
          </p:nvSpPr>
          <p:spPr>
            <a:xfrm>
              <a:off x="3175000" y="381992"/>
              <a:ext cx="2557661" cy="1573808"/>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4100">
                  <a:solidFill>
                    <a:srgbClr val="FFFFFF"/>
                  </a:solidFill>
                  <a:latin typeface="+mn-lt"/>
                  <a:ea typeface="+mn-ea"/>
                  <a:cs typeface="+mn-cs"/>
                  <a:sym typeface="DIN Condensed"/>
                </a:defRPr>
              </a:lvl1pPr>
            </a:lstStyle>
            <a:p>
              <a:pPr/>
              <a:r>
                <a:t>Event</a:t>
              </a:r>
            </a:p>
          </p:txBody>
        </p:sp>
        <p:sp>
          <p:nvSpPr>
            <p:cNvPr id="234" name="Shape 234"/>
            <p:cNvSpPr/>
            <p:nvPr/>
          </p:nvSpPr>
          <p:spPr>
            <a:xfrm>
              <a:off x="0" y="0"/>
              <a:ext cx="1270000" cy="723900"/>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Cause</a:t>
              </a:r>
            </a:p>
          </p:txBody>
        </p:sp>
        <p:sp>
          <p:nvSpPr>
            <p:cNvPr id="235" name="Shape 235"/>
            <p:cNvSpPr/>
            <p:nvPr/>
          </p:nvSpPr>
          <p:spPr>
            <a:xfrm>
              <a:off x="0" y="806946"/>
              <a:ext cx="1270000" cy="7239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Cause</a:t>
              </a:r>
            </a:p>
          </p:txBody>
        </p:sp>
        <p:sp>
          <p:nvSpPr>
            <p:cNvPr id="236" name="Shape 236"/>
            <p:cNvSpPr/>
            <p:nvPr/>
          </p:nvSpPr>
          <p:spPr>
            <a:xfrm>
              <a:off x="0" y="1613892"/>
              <a:ext cx="1270000" cy="7239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Cause</a:t>
              </a:r>
            </a:p>
          </p:txBody>
        </p:sp>
        <p:sp>
          <p:nvSpPr>
            <p:cNvPr id="237" name="Shape 237"/>
            <p:cNvSpPr/>
            <p:nvPr/>
          </p:nvSpPr>
          <p:spPr>
            <a:xfrm>
              <a:off x="1295399" y="457200"/>
              <a:ext cx="1857131" cy="425847"/>
            </a:xfrm>
            <a:prstGeom prst="line">
              <a:avLst/>
            </a:prstGeom>
            <a:noFill/>
            <a:ln w="76200" cap="flat">
              <a:solidFill>
                <a:schemeClr val="accent1"/>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238" name="Shape 238"/>
            <p:cNvSpPr/>
            <p:nvPr/>
          </p:nvSpPr>
          <p:spPr>
            <a:xfrm flipV="1">
              <a:off x="1295400" y="1356255"/>
              <a:ext cx="1859133" cy="624945"/>
            </a:xfrm>
            <a:prstGeom prst="line">
              <a:avLst/>
            </a:prstGeom>
            <a:noFill/>
            <a:ln w="76200" cap="flat">
              <a:solidFill>
                <a:schemeClr val="accent1"/>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239" name="Shape 239"/>
            <p:cNvSpPr/>
            <p:nvPr/>
          </p:nvSpPr>
          <p:spPr>
            <a:xfrm>
              <a:off x="1295400" y="1168400"/>
              <a:ext cx="1848615" cy="0"/>
            </a:xfrm>
            <a:prstGeom prst="line">
              <a:avLst/>
            </a:prstGeom>
            <a:noFill/>
            <a:ln w="76200" cap="flat">
              <a:solidFill>
                <a:schemeClr val="accent1"/>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grpSp>
      <p:sp>
        <p:nvSpPr>
          <p:cNvPr id="241" name="Shape 241"/>
          <p:cNvSpPr/>
          <p:nvPr/>
        </p:nvSpPr>
        <p:spPr>
          <a:xfrm>
            <a:off x="6214995" y="8439150"/>
            <a:ext cx="6730143" cy="0"/>
          </a:xfrm>
          <a:prstGeom prst="line">
            <a:avLst/>
          </a:prstGeom>
          <a:ln w="25400">
            <a:solidFill>
              <a:schemeClr val="accent1"/>
            </a:solidFill>
            <a:miter lim="400000"/>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242" name="Shape 242"/>
          <p:cNvSpPr/>
          <p:nvPr/>
        </p:nvSpPr>
        <p:spPr>
          <a:xfrm>
            <a:off x="9744075" y="7804150"/>
            <a:ext cx="1856384" cy="5461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cap="all" sz="2800">
                <a:solidFill>
                  <a:srgbClr val="FFFFFF"/>
                </a:solidFill>
                <a:latin typeface="+mn-lt"/>
                <a:ea typeface="+mn-ea"/>
                <a:cs typeface="+mn-cs"/>
                <a:sym typeface="DIN Condensed"/>
              </a:defRPr>
            </a:lvl1pPr>
          </a:lstStyle>
          <a:p>
            <a:pPr/>
            <a:r>
              <a:t>Continuity</a:t>
            </a:r>
          </a:p>
        </p:txBody>
      </p:sp>
      <p:sp>
        <p:nvSpPr>
          <p:cNvPr id="243" name="Shape 243"/>
          <p:cNvSpPr/>
          <p:nvPr/>
        </p:nvSpPr>
        <p:spPr>
          <a:xfrm>
            <a:off x="6442075" y="8528050"/>
            <a:ext cx="1856384" cy="5461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cap="all" sz="2800">
                <a:solidFill>
                  <a:srgbClr val="FFFFFF"/>
                </a:solidFill>
                <a:latin typeface="+mn-lt"/>
                <a:ea typeface="+mn-ea"/>
                <a:cs typeface="+mn-cs"/>
                <a:sym typeface="DIN Condensed"/>
              </a:defRPr>
            </a:lvl1pPr>
          </a:lstStyle>
          <a:p>
            <a:pPr/>
            <a:r>
              <a:t>Change</a:t>
            </a:r>
          </a:p>
        </p:txBody>
      </p:sp>
      <p:sp>
        <p:nvSpPr>
          <p:cNvPr id="244" name="Shape 244"/>
          <p:cNvSpPr/>
          <p:nvPr/>
        </p:nvSpPr>
        <p:spPr>
          <a:xfrm>
            <a:off x="10988675" y="8528050"/>
            <a:ext cx="1856384" cy="5461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cap="all" sz="2800">
                <a:solidFill>
                  <a:srgbClr val="FFFFFF"/>
                </a:solidFill>
                <a:latin typeface="+mn-lt"/>
                <a:ea typeface="+mn-ea"/>
                <a:cs typeface="+mn-cs"/>
                <a:sym typeface="DIN Condensed"/>
              </a:defRPr>
            </a:lvl1pPr>
          </a:lstStyle>
          <a:p>
            <a:pPr/>
            <a:r>
              <a:t>Change</a:t>
            </a:r>
          </a:p>
        </p:txBody>
      </p:sp>
      <p:sp>
        <p:nvSpPr>
          <p:cNvPr id="245" name="Shape 245"/>
          <p:cNvSpPr/>
          <p:nvPr/>
        </p:nvSpPr>
        <p:spPr>
          <a:xfrm>
            <a:off x="7432675" y="7804150"/>
            <a:ext cx="1856384" cy="5461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cap="all" sz="2800">
                <a:solidFill>
                  <a:srgbClr val="FFFFFF"/>
                </a:solidFill>
                <a:latin typeface="+mn-lt"/>
                <a:ea typeface="+mn-ea"/>
                <a:cs typeface="+mn-cs"/>
                <a:sym typeface="DIN Condensed"/>
              </a:defRPr>
            </a:lvl1pPr>
          </a:lstStyle>
          <a:p>
            <a:pPr/>
            <a:r>
              <a:t>Continuity</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2"/>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245"/>
                                        </p:tgtEl>
                                        <p:attrNameLst>
                                          <p:attrName>style.visibility</p:attrName>
                                        </p:attrNameLst>
                                      </p:cBhvr>
                                      <p:to>
                                        <p:strVal val="visible"/>
                                      </p:to>
                                    </p:set>
                                  </p:childTnLst>
                                </p:cTn>
                              </p:par>
                            </p:childTnLst>
                          </p:cTn>
                        </p:par>
                        <p:par>
                          <p:cTn id="10" fill="hold">
                            <p:stCondLst>
                              <p:cond delay="0"/>
                            </p:stCondLst>
                            <p:childTnLst>
                              <p:par>
                                <p:cTn id="11" presetClass="entr" nodeType="afterEffect" presetSubtype="0" presetID="1" grpId="3" fill="hold">
                                  <p:stCondLst>
                                    <p:cond delay="0"/>
                                  </p:stCondLst>
                                  <p:iterate type="el" backwards="0">
                                    <p:tmAbs val="0"/>
                                  </p:iterate>
                                  <p:childTnLst>
                                    <p:set>
                                      <p:cBhvr>
                                        <p:cTn id="12" fill="hold"/>
                                        <p:tgtEl>
                                          <p:spTgt spid="241"/>
                                        </p:tgtEl>
                                        <p:attrNameLst>
                                          <p:attrName>style.visibility</p:attrName>
                                        </p:attrNameLst>
                                      </p:cBhvr>
                                      <p:to>
                                        <p:strVal val="visible"/>
                                      </p:to>
                                    </p:set>
                                  </p:childTnLst>
                                </p:cTn>
                              </p:par>
                            </p:childTnLst>
                          </p:cTn>
                        </p:par>
                        <p:par>
                          <p:cTn id="13" fill="hold">
                            <p:stCondLst>
                              <p:cond delay="0"/>
                            </p:stCondLst>
                            <p:childTnLst>
                              <p:par>
                                <p:cTn id="14" presetClass="entr" nodeType="afterEffect" presetSubtype="0" presetID="1" grpId="4" fill="hold">
                                  <p:stCondLst>
                                    <p:cond delay="0"/>
                                  </p:stCondLst>
                                  <p:iterate type="el" backwards="0">
                                    <p:tmAbs val="0"/>
                                  </p:iterate>
                                  <p:childTnLst>
                                    <p:set>
                                      <p:cBhvr>
                                        <p:cTn id="15" fill="hold"/>
                                        <p:tgtEl>
                                          <p:spTgt spid="243"/>
                                        </p:tgtEl>
                                        <p:attrNameLst>
                                          <p:attrName>style.visibility</p:attrName>
                                        </p:attrNameLst>
                                      </p:cBhvr>
                                      <p:to>
                                        <p:strVal val="visible"/>
                                      </p:to>
                                    </p:set>
                                  </p:childTnLst>
                                </p:cTn>
                              </p:par>
                            </p:childTnLst>
                          </p:cTn>
                        </p:par>
                        <p:par>
                          <p:cTn id="16" fill="hold">
                            <p:stCondLst>
                              <p:cond delay="0"/>
                            </p:stCondLst>
                            <p:childTnLst>
                              <p:par>
                                <p:cTn id="17" presetClass="entr" nodeType="afterEffect" presetSubtype="0" presetID="1" grpId="5" fill="hold">
                                  <p:stCondLst>
                                    <p:cond delay="0"/>
                                  </p:stCondLst>
                                  <p:iterate type="el" backwards="0">
                                    <p:tmAbs val="0"/>
                                  </p:iterate>
                                  <p:childTnLst>
                                    <p:set>
                                      <p:cBhvr>
                                        <p:cTn id="18" fill="hold"/>
                                        <p:tgtEl>
                                          <p:spTgt spid="244"/>
                                        </p:tgtEl>
                                        <p:attrNameLst>
                                          <p:attrName>style.visibility</p:attrName>
                                        </p:attrNameLst>
                                      </p:cBhvr>
                                      <p:to>
                                        <p:strVal val="visible"/>
                                      </p:to>
                                    </p:set>
                                  </p:childTnLst>
                                </p:cTn>
                              </p:par>
                            </p:childTnLst>
                          </p:cTn>
                        </p:par>
                        <p:par>
                          <p:cTn id="19" fill="hold">
                            <p:stCondLst>
                              <p:cond delay="0"/>
                            </p:stCondLst>
                            <p:childTnLst>
                              <p:par>
                                <p:cTn id="20" presetClass="entr" nodeType="afterEffect" presetSubtype="0" presetID="1" grpId="6" fill="hold">
                                  <p:stCondLst>
                                    <p:cond delay="0"/>
                                  </p:stCondLst>
                                  <p:iterate type="el" backwards="0">
                                    <p:tmAbs val="0"/>
                                  </p:iterate>
                                  <p:childTnLst>
                                    <p:set>
                                      <p:cBhvr>
                                        <p:cTn id="21" fill="hold"/>
                                        <p:tgtEl>
                                          <p:spTgt spid="232"/>
                                        </p:tgtEl>
                                        <p:attrNameLst>
                                          <p:attrName>style.visibility</p:attrName>
                                        </p:attrNameLst>
                                      </p:cBhvr>
                                      <p:to>
                                        <p:strVal val="visible"/>
                                      </p:to>
                                    </p:set>
                                  </p:childTnLst>
                                </p:cTn>
                              </p:par>
                            </p:childTnLst>
                          </p:cTn>
                        </p:par>
                        <p:par>
                          <p:cTn id="22" fill="hold">
                            <p:stCondLst>
                              <p:cond delay="0"/>
                            </p:stCondLst>
                            <p:childTnLst>
                              <p:par>
                                <p:cTn id="23" presetClass="entr" nodeType="afterEffect" presetSubtype="0" presetID="1" grpId="7" fill="hold">
                                  <p:stCondLst>
                                    <p:cond delay="0"/>
                                  </p:stCondLst>
                                  <p:iterate type="el" backwards="0">
                                    <p:tmAbs val="0"/>
                                  </p:iterate>
                                  <p:childTnLst>
                                    <p:set>
                                      <p:cBhvr>
                                        <p:cTn id="24" fill="hold"/>
                                        <p:tgtEl>
                                          <p:spTgt spid="2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1" grpId="3"/>
      <p:bldP build="whole" bldLvl="1" animBg="1" rev="0" advAuto="0" spid="242" grpId="1"/>
      <p:bldP build="whole" bldLvl="1" animBg="1" rev="0" advAuto="0" spid="245" grpId="2"/>
      <p:bldP build="whole" bldLvl="1" animBg="1" rev="0" advAuto="0" spid="243" grpId="4"/>
      <p:bldP build="whole" bldLvl="1" animBg="1" rev="0" advAuto="0" spid="244" grpId="5"/>
      <p:bldP build="whole" bldLvl="1" animBg="1" rev="0" advAuto="0" spid="231" grpId="7"/>
      <p:bldP build="whole" bldLvl="1" animBg="1" rev="0" advAuto="0" spid="232" grpId="6"/>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The Intro Paragraph</a:t>
            </a:r>
          </a:p>
        </p:txBody>
      </p:sp>
      <p:sp>
        <p:nvSpPr>
          <p:cNvPr id="170" name="Shape 170"/>
          <p:cNvSpPr/>
          <p:nvPr>
            <p:ph type="body" idx="1"/>
          </p:nvPr>
        </p:nvSpPr>
        <p:spPr>
          <a:xfrm>
            <a:off x="25400" y="1244600"/>
            <a:ext cx="12954001" cy="8496300"/>
          </a:xfrm>
          <a:prstGeom prst="rect">
            <a:avLst/>
          </a:prstGeom>
        </p:spPr>
        <p:txBody>
          <a:bodyPr/>
          <a:lstStyle/>
          <a:p>
            <a:pPr/>
            <a:r>
              <a:t>Characteristics of Intro paragraphs:</a:t>
            </a:r>
          </a:p>
          <a:p>
            <a:pPr lvl="1"/>
            <a:r>
              <a:t>Usually 4 - 5 sentences total, including:</a:t>
            </a:r>
          </a:p>
          <a:p>
            <a:pPr lvl="2"/>
            <a:r>
              <a:t>2-3 background sentences</a:t>
            </a:r>
          </a:p>
          <a:p>
            <a:pPr lvl="2"/>
            <a:r>
              <a:t>Thesis statement</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0">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0"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The Thesis Statement - An Intro</a:t>
            </a:r>
          </a:p>
        </p:txBody>
      </p:sp>
      <p:sp>
        <p:nvSpPr>
          <p:cNvPr id="173" name="Shape 173"/>
          <p:cNvSpPr/>
          <p:nvPr>
            <p:ph type="body" idx="1"/>
          </p:nvPr>
        </p:nvSpPr>
        <p:spPr>
          <a:xfrm>
            <a:off x="25400" y="1244600"/>
            <a:ext cx="12954001" cy="8496300"/>
          </a:xfrm>
          <a:prstGeom prst="rect">
            <a:avLst/>
          </a:prstGeom>
        </p:spPr>
        <p:txBody>
          <a:bodyPr/>
          <a:lstStyle/>
          <a:p>
            <a:pPr marL="342264" indent="-342264" defTabSz="449833">
              <a:spcBef>
                <a:spcPts val="2100"/>
              </a:spcBef>
              <a:defRPr sz="2618"/>
            </a:pPr>
            <a:r>
              <a:t>What is a thesis statement?</a:t>
            </a:r>
          </a:p>
          <a:p>
            <a:pPr lvl="1" marL="684529" indent="-342264" defTabSz="449833">
              <a:spcBef>
                <a:spcPts val="2100"/>
              </a:spcBef>
              <a:defRPr sz="2618"/>
            </a:pPr>
            <a:r>
              <a:t>It summarizes your essay in a 1-2 sentence argument</a:t>
            </a:r>
          </a:p>
          <a:p>
            <a:pPr marL="342264" indent="-342264" defTabSz="449833">
              <a:spcBef>
                <a:spcPts val="2100"/>
              </a:spcBef>
              <a:defRPr sz="2618"/>
            </a:pPr>
            <a:r>
              <a:t>Where should it be located?</a:t>
            </a:r>
          </a:p>
          <a:p>
            <a:pPr lvl="1" marL="684529" indent="-342264" defTabSz="449833">
              <a:spcBef>
                <a:spcPts val="2100"/>
              </a:spcBef>
              <a:defRPr sz="2618"/>
            </a:pPr>
            <a:r>
              <a:t>Often in the first paragraph</a:t>
            </a:r>
          </a:p>
          <a:p>
            <a:pPr marL="342264" indent="-342264" defTabSz="449833">
              <a:spcBef>
                <a:spcPts val="2100"/>
              </a:spcBef>
              <a:defRPr sz="2618"/>
            </a:pPr>
            <a:r>
              <a:t>What are characteristics of a well-written thesis?</a:t>
            </a:r>
          </a:p>
          <a:p>
            <a:pPr lvl="1" marL="684529" indent="-342264" defTabSz="449833">
              <a:spcBef>
                <a:spcPts val="2100"/>
              </a:spcBef>
              <a:defRPr sz="2618"/>
            </a:pPr>
            <a:r>
              <a:t>Complex - not simply restating the prompt</a:t>
            </a:r>
          </a:p>
          <a:p>
            <a:pPr lvl="1" marL="684529" indent="-342264" defTabSz="449833">
              <a:spcBef>
                <a:spcPts val="2100"/>
              </a:spcBef>
              <a:defRPr sz="2618"/>
            </a:pPr>
            <a:r>
              <a:t>Answers the prompt clearly and addresses the targeted skill</a:t>
            </a:r>
          </a:p>
          <a:p>
            <a:pPr lvl="2" marL="1026794" indent="-342264" defTabSz="449833">
              <a:spcBef>
                <a:spcPts val="2100"/>
              </a:spcBef>
              <a:defRPr sz="2618"/>
            </a:pPr>
            <a:r>
              <a:t>(Comparison, Periodization, Causation, CCOT)</a:t>
            </a:r>
          </a:p>
          <a:p>
            <a:pPr marL="342264" indent="-342264" defTabSz="449833">
              <a:spcBef>
                <a:spcPts val="2100"/>
              </a:spcBef>
              <a:defRPr sz="2618"/>
            </a:pPr>
            <a:r>
              <a:t>How much is it worth?</a:t>
            </a:r>
          </a:p>
          <a:p>
            <a:pPr lvl="1" marL="684529" indent="-342264" defTabSz="449833">
              <a:spcBef>
                <a:spcPts val="2100"/>
              </a:spcBef>
              <a:defRPr sz="2618"/>
            </a:pPr>
            <a:r>
              <a:t>1 out of 6 points for the LE</a:t>
            </a:r>
          </a:p>
          <a:p>
            <a:pPr lvl="1" marL="684529" indent="-342264" defTabSz="449833">
              <a:spcBef>
                <a:spcPts val="2100"/>
              </a:spcBef>
              <a:defRPr sz="2618"/>
            </a:pPr>
            <a:r>
              <a:t>1 out of 7 points for the DBQ (1 additional point for developing and supporting the thesis)</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7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7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7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7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17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 fill="hold">
                                  <p:stCondLst>
                                    <p:cond delay="0"/>
                                  </p:stCondLst>
                                  <p:iterate type="el" backwards="0">
                                    <p:tmAbs val="0"/>
                                  </p:iterate>
                                  <p:childTnLst>
                                    <p:set>
                                      <p:cBhvr>
                                        <p:cTn id="44" fill="hold"/>
                                        <p:tgtEl>
                                          <p:spTgt spid="17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0" presetID="1" grpId="1" fill="hold">
                                  <p:stCondLst>
                                    <p:cond delay="0"/>
                                  </p:stCondLst>
                                  <p:iterate type="el" backwards="0">
                                    <p:tmAbs val="0"/>
                                  </p:iterate>
                                  <p:childTnLst>
                                    <p:set>
                                      <p:cBhvr>
                                        <p:cTn id="48" fill="hold"/>
                                        <p:tgtEl>
                                          <p:spTgt spid="173">
                                            <p:txEl>
                                              <p:pRg st="10" end="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3"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Sample Essay Topic #1 (Comparison)</a:t>
            </a:r>
          </a:p>
        </p:txBody>
      </p:sp>
      <p:sp>
        <p:nvSpPr>
          <p:cNvPr id="176" name="Shape 176"/>
          <p:cNvSpPr/>
          <p:nvPr>
            <p:ph type="body" idx="1"/>
          </p:nvPr>
        </p:nvSpPr>
        <p:spPr>
          <a:xfrm>
            <a:off x="25400" y="1244600"/>
            <a:ext cx="6469957" cy="8496300"/>
          </a:xfrm>
          <a:prstGeom prst="rect">
            <a:avLst/>
          </a:prstGeom>
        </p:spPr>
        <p:txBody>
          <a:bodyPr/>
          <a:lstStyle/>
          <a:p>
            <a:pPr marL="368934" indent="-368934" defTabSz="484886">
              <a:spcBef>
                <a:spcPts val="2300"/>
              </a:spcBef>
              <a:defRPr sz="2822"/>
            </a:pPr>
            <a:r>
              <a:t>Compare the goals and characteristics of English and Spanish colonization of the Americas between 1500 and 1754</a:t>
            </a:r>
          </a:p>
          <a:p>
            <a:pPr marL="368934" indent="-368934" defTabSz="484886">
              <a:spcBef>
                <a:spcPts val="2300"/>
              </a:spcBef>
              <a:defRPr sz="2822"/>
            </a:pPr>
            <a:r>
              <a:t>What is the prompt asking?</a:t>
            </a:r>
          </a:p>
          <a:p>
            <a:pPr lvl="1" marL="737869" indent="-368934" defTabSz="484886">
              <a:spcBef>
                <a:spcPts val="2300"/>
              </a:spcBef>
              <a:defRPr sz="2822"/>
            </a:pPr>
            <a:r>
              <a:t>How were goals and characteristics of European countries similar AND DIFFERENT (if it’s comparing, the contrasting is implied) in America</a:t>
            </a:r>
          </a:p>
          <a:p>
            <a:pPr marL="368934" indent="-368934" defTabSz="484886">
              <a:spcBef>
                <a:spcPts val="2300"/>
              </a:spcBef>
              <a:defRPr sz="2822"/>
            </a:pPr>
            <a:r>
              <a:t>What skill(s) are needed?</a:t>
            </a:r>
          </a:p>
          <a:p>
            <a:pPr lvl="1" marL="737869" indent="-368934" defTabSz="484886">
              <a:spcBef>
                <a:spcPts val="2300"/>
              </a:spcBef>
              <a:defRPr sz="2822"/>
            </a:pPr>
            <a:r>
              <a:t>Comparison (What are similarities, what are differences?)</a:t>
            </a:r>
          </a:p>
        </p:txBody>
      </p:sp>
      <p:pic>
        <p:nvPicPr>
          <p:cNvPr id="177" name="pasted-image.pdf"/>
          <p:cNvPicPr>
            <a:picLocks noChangeAspect="1"/>
          </p:cNvPicPr>
          <p:nvPr/>
        </p:nvPicPr>
        <p:blipFill>
          <a:blip r:embed="rId2">
            <a:extLst/>
          </a:blip>
          <a:stretch>
            <a:fillRect/>
          </a:stretch>
        </p:blipFill>
        <p:spPr>
          <a:xfrm>
            <a:off x="7457719" y="1113432"/>
            <a:ext cx="4964878" cy="2912468"/>
          </a:xfrm>
          <a:prstGeom prst="rect">
            <a:avLst/>
          </a:prstGeom>
          <a:ln w="12700">
            <a:miter lim="400000"/>
          </a:ln>
        </p:spPr>
      </p:pic>
      <p:pic>
        <p:nvPicPr>
          <p:cNvPr id="178" name="pasted-image.tiff"/>
          <p:cNvPicPr>
            <a:picLocks noChangeAspect="1"/>
          </p:cNvPicPr>
          <p:nvPr/>
        </p:nvPicPr>
        <p:blipFill>
          <a:blip r:embed="rId3">
            <a:extLst/>
          </a:blip>
          <a:stretch>
            <a:fillRect/>
          </a:stretch>
        </p:blipFill>
        <p:spPr>
          <a:xfrm>
            <a:off x="8320907" y="4679950"/>
            <a:ext cx="3238501" cy="1625600"/>
          </a:xfrm>
          <a:prstGeom prst="rect">
            <a:avLst/>
          </a:prstGeom>
          <a:ln w="12700">
            <a:miter lim="400000"/>
          </a:ln>
        </p:spPr>
      </p:pic>
      <p:pic>
        <p:nvPicPr>
          <p:cNvPr id="179" name="pasted-image.tiff"/>
          <p:cNvPicPr>
            <a:picLocks noChangeAspect="1"/>
          </p:cNvPicPr>
          <p:nvPr/>
        </p:nvPicPr>
        <p:blipFill>
          <a:blip r:embed="rId4">
            <a:extLst/>
          </a:blip>
          <a:stretch>
            <a:fillRect/>
          </a:stretch>
        </p:blipFill>
        <p:spPr>
          <a:xfrm>
            <a:off x="8331200" y="6597650"/>
            <a:ext cx="3217916" cy="2139915"/>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6">
                                            <p:txEl>
                                              <p:pRg st="2" end="2"/>
                                            </p:txEl>
                                          </p:spTgt>
                                        </p:tgtEl>
                                        <p:attrNameLst>
                                          <p:attrName>style.visibility</p:attrName>
                                        </p:attrNameLst>
                                      </p:cBhvr>
                                      <p:to>
                                        <p:strVal val="visible"/>
                                      </p:to>
                                    </p:set>
                                  </p:childTnLst>
                                </p:cTn>
                              </p:par>
                            </p:childTnLst>
                          </p:cTn>
                        </p:par>
                        <p:par>
                          <p:cTn id="17" fill="hold">
                            <p:stCondLst>
                              <p:cond delay="0"/>
                            </p:stCondLst>
                            <p:childTnLst>
                              <p:par>
                                <p:cTn id="18" presetClass="entr" nodeType="afterEffect" presetSubtype="0" presetID="1" grpId="2" fill="hold">
                                  <p:stCondLst>
                                    <p:cond delay="0"/>
                                  </p:stCondLst>
                                  <p:iterate type="el" backwards="0">
                                    <p:tmAbs val="0"/>
                                  </p:iterate>
                                  <p:childTnLst>
                                    <p:set>
                                      <p:cBhvr>
                                        <p:cTn id="19" fill="hold"/>
                                        <p:tgtEl>
                                          <p:spTgt spid="17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0" presetID="1" grpId="3" fill="hold">
                                  <p:stCondLst>
                                    <p:cond delay="0"/>
                                  </p:stCondLst>
                                  <p:iterate type="el" backwards="0">
                                    <p:tmAbs val="0"/>
                                  </p:iterate>
                                  <p:childTnLst>
                                    <p:set>
                                      <p:cBhvr>
                                        <p:cTn id="23" fill="hold"/>
                                        <p:tgtEl>
                                          <p:spTgt spid="178"/>
                                        </p:tgtEl>
                                        <p:attrNameLst>
                                          <p:attrName>style.visibility</p:attrName>
                                        </p:attrNameLst>
                                      </p:cBhvr>
                                      <p:to>
                                        <p:strVal val="visible"/>
                                      </p:to>
                                    </p:set>
                                  </p:childTnLst>
                                </p:cTn>
                              </p:par>
                            </p:childTnLst>
                          </p:cTn>
                        </p:par>
                        <p:par>
                          <p:cTn id="24" fill="hold">
                            <p:stCondLst>
                              <p:cond delay="0"/>
                            </p:stCondLst>
                            <p:childTnLst>
                              <p:par>
                                <p:cTn id="25" presetClass="entr" nodeType="afterEffect" presetSubtype="0" presetID="1" grpId="4" fill="hold">
                                  <p:stCondLst>
                                    <p:cond delay="0"/>
                                  </p:stCondLst>
                                  <p:iterate type="el" backwards="0">
                                    <p:tmAbs val="0"/>
                                  </p:iterate>
                                  <p:childTnLst>
                                    <p:set>
                                      <p:cBhvr>
                                        <p:cTn id="26" fill="hold"/>
                                        <p:tgtEl>
                                          <p:spTgt spid="1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1" fill="hold">
                                  <p:stCondLst>
                                    <p:cond delay="0"/>
                                  </p:stCondLst>
                                  <p:iterate type="el" backwards="0">
                                    <p:tmAbs val="0"/>
                                  </p:iterate>
                                  <p:childTnLst>
                                    <p:set>
                                      <p:cBhvr>
                                        <p:cTn id="30" fill="hold"/>
                                        <p:tgtEl>
                                          <p:spTgt spid="17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1" fill="hold">
                                  <p:stCondLst>
                                    <p:cond delay="0"/>
                                  </p:stCondLst>
                                  <p:iterate type="el" backwards="0">
                                    <p:tmAbs val="0"/>
                                  </p:iterate>
                                  <p:childTnLst>
                                    <p:set>
                                      <p:cBhvr>
                                        <p:cTn id="34" fill="hold"/>
                                        <p:tgtEl>
                                          <p:spTgt spid="176">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7" grpId="2"/>
      <p:bldP build="whole" bldLvl="1" animBg="1" rev="0" advAuto="0" spid="178" grpId="3"/>
      <p:bldP build="whole" bldLvl="1" animBg="1" rev="0" advAuto="0" spid="179" grpId="4"/>
      <p:bldP build="p" bldLvl="5" animBg="1" rev="0" advAuto="0" spid="176"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Sample Essay Topic #1 Introduction</a:t>
            </a:r>
          </a:p>
        </p:txBody>
      </p:sp>
      <p:sp>
        <p:nvSpPr>
          <p:cNvPr id="182" name="Shape 182"/>
          <p:cNvSpPr/>
          <p:nvPr>
            <p:ph type="body" idx="1"/>
          </p:nvPr>
        </p:nvSpPr>
        <p:spPr>
          <a:xfrm>
            <a:off x="25400" y="1244600"/>
            <a:ext cx="7486651" cy="8496300"/>
          </a:xfrm>
          <a:prstGeom prst="rect">
            <a:avLst/>
          </a:prstGeom>
        </p:spPr>
        <p:txBody>
          <a:bodyPr/>
          <a:lstStyle/>
          <a:p>
            <a:pPr marL="373379" indent="-373379" defTabSz="490727">
              <a:spcBef>
                <a:spcPts val="2300"/>
              </a:spcBef>
              <a:defRPr sz="2856"/>
            </a:pPr>
            <a:r>
              <a:t>Background Sentences (2-3)</a:t>
            </a:r>
          </a:p>
          <a:p>
            <a:pPr lvl="1" marL="746759" indent="-373379" defTabSz="490727">
              <a:spcBef>
                <a:spcPts val="2300"/>
              </a:spcBef>
              <a:defRPr sz="2856"/>
            </a:pPr>
            <a:r>
              <a:t>New technology such as the caravel emerged in the 16th century that allowed explorers to travel great distances at a faster rate. Coupled with the desire to achieve great wealth, European countries began to colonize the Americas.</a:t>
            </a:r>
          </a:p>
          <a:p>
            <a:pPr marL="373379" indent="-373379" defTabSz="490727">
              <a:spcBef>
                <a:spcPts val="2300"/>
              </a:spcBef>
              <a:defRPr sz="2856"/>
            </a:pPr>
            <a:r>
              <a:t>Thesis Statement:</a:t>
            </a:r>
          </a:p>
          <a:p>
            <a:pPr lvl="1" marL="746759" indent="-373379" defTabSz="490727">
              <a:spcBef>
                <a:spcPts val="2300"/>
              </a:spcBef>
              <a:defRPr sz="2856"/>
            </a:pPr>
            <a:r>
              <a:t>England and Spain shared a similar goal of achieving wealth in the Americas through colonization, but differed in their means of achieving it as well as the characteristics of their colonies. </a:t>
            </a:r>
          </a:p>
        </p:txBody>
      </p:sp>
      <p:pic>
        <p:nvPicPr>
          <p:cNvPr id="183" name="pasted-image.tiff"/>
          <p:cNvPicPr>
            <a:picLocks noChangeAspect="1"/>
          </p:cNvPicPr>
          <p:nvPr/>
        </p:nvPicPr>
        <p:blipFill>
          <a:blip r:embed="rId2">
            <a:extLst/>
          </a:blip>
          <a:stretch>
            <a:fillRect/>
          </a:stretch>
        </p:blipFill>
        <p:spPr>
          <a:xfrm>
            <a:off x="7956049" y="2816743"/>
            <a:ext cx="4604251" cy="4120114"/>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2" fill="hold">
                                  <p:stCondLst>
                                    <p:cond delay="0"/>
                                  </p:stCondLst>
                                  <p:iterate type="el" backwards="0">
                                    <p:tmAbs val="0"/>
                                  </p:iterate>
                                  <p:childTnLst>
                                    <p:set>
                                      <p:cBhvr>
                                        <p:cTn id="16" fill="hold"/>
                                        <p:tgtEl>
                                          <p:spTgt spid="18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82">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3" grpId="2"/>
      <p:bldP build="p" bldLvl="5" animBg="1" rev="0" advAuto="0" spid="182"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Shape 185"/>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Sample Essay Topic #2 (Periodization)</a:t>
            </a:r>
          </a:p>
        </p:txBody>
      </p:sp>
      <p:sp>
        <p:nvSpPr>
          <p:cNvPr id="186" name="Shape 186"/>
          <p:cNvSpPr/>
          <p:nvPr>
            <p:ph type="body" idx="1"/>
          </p:nvPr>
        </p:nvSpPr>
        <p:spPr>
          <a:xfrm>
            <a:off x="25400" y="1244600"/>
            <a:ext cx="8161240" cy="8496300"/>
          </a:xfrm>
          <a:prstGeom prst="rect">
            <a:avLst/>
          </a:prstGeom>
        </p:spPr>
        <p:txBody>
          <a:bodyPr/>
          <a:lstStyle/>
          <a:p>
            <a:pPr marL="382270" indent="-382270" defTabSz="502412">
              <a:spcBef>
                <a:spcPts val="2400"/>
              </a:spcBef>
              <a:defRPr sz="2924"/>
            </a:pPr>
            <a:r>
              <a:t>Evaluate the extent to which the Seven Years’ War (French and Indian War, 1754 - 1763) marked a turning point in American relations with Great Britain, analyzing what changed and what stayed the same for the period before the war to the period after it. (2015 Exam)</a:t>
            </a:r>
          </a:p>
          <a:p>
            <a:pPr marL="382270" indent="-382270" defTabSz="502412">
              <a:spcBef>
                <a:spcPts val="2400"/>
              </a:spcBef>
              <a:defRPr sz="2924"/>
            </a:pPr>
            <a:r>
              <a:t>What is the prompt asking?</a:t>
            </a:r>
          </a:p>
          <a:p>
            <a:pPr lvl="1" marL="764540" indent="-382270" defTabSz="502412">
              <a:spcBef>
                <a:spcPts val="2400"/>
              </a:spcBef>
              <a:defRPr sz="2924"/>
            </a:pPr>
            <a:r>
              <a:t>How, if at all, was the 7 Years’ War a turning point in American-British relations?</a:t>
            </a:r>
          </a:p>
          <a:p>
            <a:pPr marL="382270" indent="-382270" defTabSz="502412">
              <a:spcBef>
                <a:spcPts val="2400"/>
              </a:spcBef>
              <a:defRPr sz="2924"/>
            </a:pPr>
            <a:r>
              <a:t>What skill(s) are needed?</a:t>
            </a:r>
          </a:p>
          <a:p>
            <a:pPr lvl="1" marL="764540" indent="-382270" defTabSz="502412">
              <a:spcBef>
                <a:spcPts val="2400"/>
              </a:spcBef>
              <a:defRPr sz="2924"/>
            </a:pPr>
            <a:r>
              <a:t>Periodization (explaining relationship before AND after the war)</a:t>
            </a:r>
          </a:p>
        </p:txBody>
      </p:sp>
      <p:grpSp>
        <p:nvGrpSpPr>
          <p:cNvPr id="191" name="Group 191"/>
          <p:cNvGrpSpPr/>
          <p:nvPr/>
        </p:nvGrpSpPr>
        <p:grpSpPr>
          <a:xfrm>
            <a:off x="6222999" y="4603750"/>
            <a:ext cx="6730143" cy="1270000"/>
            <a:chOff x="0" y="0"/>
            <a:chExt cx="6730141" cy="1269999"/>
          </a:xfrm>
        </p:grpSpPr>
        <p:sp>
          <p:nvSpPr>
            <p:cNvPr id="187" name="Shape 187"/>
            <p:cNvSpPr/>
            <p:nvPr/>
          </p:nvSpPr>
          <p:spPr>
            <a:xfrm>
              <a:off x="0" y="635000"/>
              <a:ext cx="6730142" cy="0"/>
            </a:xfrm>
            <a:prstGeom prst="line">
              <a:avLst/>
            </a:prstGeom>
            <a:noFill/>
            <a:ln w="25400" cap="flat">
              <a:solidFill>
                <a:schemeClr val="accent1"/>
              </a:solidFill>
              <a:prstDash val="solid"/>
              <a:miter lim="400000"/>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188" name="Shape 188"/>
            <p:cNvSpPr/>
            <p:nvPr/>
          </p:nvSpPr>
          <p:spPr>
            <a:xfrm>
              <a:off x="2436879" y="0"/>
              <a:ext cx="1856384" cy="5461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7 Years’ War</a:t>
              </a:r>
            </a:p>
          </p:txBody>
        </p:sp>
        <p:sp>
          <p:nvSpPr>
            <p:cNvPr id="189" name="Shape 189"/>
            <p:cNvSpPr/>
            <p:nvPr/>
          </p:nvSpPr>
          <p:spPr>
            <a:xfrm>
              <a:off x="227079" y="723899"/>
              <a:ext cx="1856384" cy="5461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Changed/Same</a:t>
              </a:r>
            </a:p>
          </p:txBody>
        </p:sp>
        <p:sp>
          <p:nvSpPr>
            <p:cNvPr id="190" name="Shape 190"/>
            <p:cNvSpPr/>
            <p:nvPr/>
          </p:nvSpPr>
          <p:spPr>
            <a:xfrm>
              <a:off x="4773679" y="723899"/>
              <a:ext cx="1856384" cy="5461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Changed/Same</a:t>
              </a: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86">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6"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Sample Essay Topic #2 Introduction</a:t>
            </a:r>
          </a:p>
        </p:txBody>
      </p:sp>
      <p:sp>
        <p:nvSpPr>
          <p:cNvPr id="194" name="Shape 194"/>
          <p:cNvSpPr/>
          <p:nvPr>
            <p:ph type="body" idx="1"/>
          </p:nvPr>
        </p:nvSpPr>
        <p:spPr>
          <a:xfrm>
            <a:off x="25400" y="1244600"/>
            <a:ext cx="7800679" cy="8496300"/>
          </a:xfrm>
          <a:prstGeom prst="rect">
            <a:avLst/>
          </a:prstGeom>
        </p:spPr>
        <p:txBody>
          <a:bodyPr/>
          <a:lstStyle/>
          <a:p>
            <a:pPr marL="324485" indent="-324485" defTabSz="426466">
              <a:spcBef>
                <a:spcPts val="2000"/>
              </a:spcBef>
              <a:defRPr sz="2482"/>
            </a:pPr>
            <a:r>
              <a:t>Background Sentences (2-3)</a:t>
            </a:r>
          </a:p>
          <a:p>
            <a:pPr lvl="1" marL="648970" indent="-324485" defTabSz="426466">
              <a:spcBef>
                <a:spcPts val="2000"/>
              </a:spcBef>
              <a:defRPr sz="2482"/>
            </a:pPr>
            <a:r>
              <a:t>In 1763, the 7 Years’ War concluded and drastically changed the makeup of North America. Great Britain extended its control of the continent, and their enemy, the French, were removed. Ironically, the victory brought new challenges to the British Empire. Seeking revenue to help offset the costs of the war, the British took a more “hands on” approach to its colonies.  </a:t>
            </a:r>
          </a:p>
          <a:p>
            <a:pPr marL="324485" indent="-324485" defTabSz="426466">
              <a:spcBef>
                <a:spcPts val="2000"/>
              </a:spcBef>
              <a:defRPr sz="2482"/>
            </a:pPr>
            <a:r>
              <a:t>Thesis Statement:</a:t>
            </a:r>
          </a:p>
          <a:p>
            <a:pPr lvl="1" marL="648970" indent="-324485" defTabSz="426466">
              <a:spcBef>
                <a:spcPts val="2000"/>
              </a:spcBef>
              <a:defRPr sz="2482"/>
            </a:pPr>
            <a:r>
              <a:t>With this approach, Britain implemented more strict economic policies and limited colonial expansion to the land for which they fought. This ended an era known as salutary neglect, and marked a turning point in the relationship between the British and the American colonists. </a:t>
            </a:r>
          </a:p>
        </p:txBody>
      </p:sp>
      <p:pic>
        <p:nvPicPr>
          <p:cNvPr id="195" name="pasted-image.png"/>
          <p:cNvPicPr>
            <a:picLocks noChangeAspect="1"/>
          </p:cNvPicPr>
          <p:nvPr/>
        </p:nvPicPr>
        <p:blipFill>
          <a:blip r:embed="rId2">
            <a:extLst/>
          </a:blip>
          <a:stretch>
            <a:fillRect/>
          </a:stretch>
        </p:blipFill>
        <p:spPr>
          <a:xfrm>
            <a:off x="8343900" y="2971800"/>
            <a:ext cx="3932682" cy="5041900"/>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4">
                                            <p:txEl>
                                              <p:pRg st="3" end="3"/>
                                            </p:txEl>
                                          </p:spTgt>
                                        </p:tgtEl>
                                        <p:attrNameLst>
                                          <p:attrName>style.visibility</p:attrName>
                                        </p:attrNameLst>
                                      </p:cBhvr>
                                      <p:to>
                                        <p:strVal val="visible"/>
                                      </p:to>
                                    </p:set>
                                  </p:childTnLst>
                                </p:cTn>
                              </p:par>
                            </p:childTnLst>
                          </p:cTn>
                        </p:par>
                        <p:par>
                          <p:cTn id="21" fill="hold">
                            <p:stCondLst>
                              <p:cond delay="0"/>
                            </p:stCondLst>
                            <p:childTnLst>
                              <p:par>
                                <p:cTn id="22" presetClass="entr" nodeType="afterEffect" presetSubtype="0" presetID="1" grpId="2" fill="hold">
                                  <p:stCondLst>
                                    <p:cond delay="0"/>
                                  </p:stCondLst>
                                  <p:iterate type="el" backwards="0">
                                    <p:tmAbs val="0"/>
                                  </p:iterate>
                                  <p:childTnLst>
                                    <p:set>
                                      <p:cBhvr>
                                        <p:cTn id="23" fill="hold"/>
                                        <p:tgtEl>
                                          <p:spTgt spid="19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5" grpId="2"/>
      <p:bldP build="p" bldLvl="5" animBg="1" rev="0" advAuto="0" spid="194"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Sample Essay Topic #3 (Causation)</a:t>
            </a:r>
          </a:p>
        </p:txBody>
      </p:sp>
      <p:sp>
        <p:nvSpPr>
          <p:cNvPr id="198" name="Shape 198"/>
          <p:cNvSpPr/>
          <p:nvPr>
            <p:ph type="body" idx="1"/>
          </p:nvPr>
        </p:nvSpPr>
        <p:spPr>
          <a:xfrm>
            <a:off x="25400" y="1244600"/>
            <a:ext cx="12954001" cy="8496300"/>
          </a:xfrm>
          <a:prstGeom prst="rect">
            <a:avLst/>
          </a:prstGeom>
        </p:spPr>
        <p:txBody>
          <a:bodyPr/>
          <a:lstStyle/>
          <a:p>
            <a:pPr/>
            <a:r>
              <a:t>Explain the reasons why a new conservatism rose to prominence in the United States between 1960 and 1989. (2015 Exam)</a:t>
            </a:r>
          </a:p>
          <a:p>
            <a:pPr/>
            <a:r>
              <a:t>What is the prompt asking?</a:t>
            </a:r>
          </a:p>
          <a:p>
            <a:pPr lvl="1"/>
            <a:r>
              <a:t>List and describe why new conservatism occurred </a:t>
            </a:r>
          </a:p>
          <a:p>
            <a:pPr/>
            <a:r>
              <a:t>What skill(s) are needed?</a:t>
            </a:r>
          </a:p>
          <a:p>
            <a:pPr lvl="1"/>
            <a:r>
              <a:t>Causation (why something occurred)</a:t>
            </a:r>
          </a:p>
        </p:txBody>
      </p:sp>
      <p:grpSp>
        <p:nvGrpSpPr>
          <p:cNvPr id="206" name="Group 206"/>
          <p:cNvGrpSpPr/>
          <p:nvPr/>
        </p:nvGrpSpPr>
        <p:grpSpPr>
          <a:xfrm>
            <a:off x="3200400" y="7010400"/>
            <a:ext cx="5732661" cy="2337793"/>
            <a:chOff x="0" y="0"/>
            <a:chExt cx="5732660" cy="2337792"/>
          </a:xfrm>
        </p:grpSpPr>
        <p:sp>
          <p:nvSpPr>
            <p:cNvPr id="199" name="Shape 199"/>
            <p:cNvSpPr/>
            <p:nvPr/>
          </p:nvSpPr>
          <p:spPr>
            <a:xfrm>
              <a:off x="3175000" y="381992"/>
              <a:ext cx="2557661" cy="1573808"/>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4100">
                  <a:solidFill>
                    <a:srgbClr val="FFFFFF"/>
                  </a:solidFill>
                  <a:latin typeface="+mn-lt"/>
                  <a:ea typeface="+mn-ea"/>
                  <a:cs typeface="+mn-cs"/>
                  <a:sym typeface="DIN Condensed"/>
                </a:defRPr>
              </a:lvl1pPr>
            </a:lstStyle>
            <a:p>
              <a:pPr/>
              <a:r>
                <a:t>New Conservatism</a:t>
              </a:r>
            </a:p>
          </p:txBody>
        </p:sp>
        <p:sp>
          <p:nvSpPr>
            <p:cNvPr id="200" name="Shape 200"/>
            <p:cNvSpPr/>
            <p:nvPr/>
          </p:nvSpPr>
          <p:spPr>
            <a:xfrm>
              <a:off x="0" y="0"/>
              <a:ext cx="1270000" cy="723900"/>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Cause</a:t>
              </a:r>
            </a:p>
          </p:txBody>
        </p:sp>
        <p:sp>
          <p:nvSpPr>
            <p:cNvPr id="201" name="Shape 201"/>
            <p:cNvSpPr/>
            <p:nvPr/>
          </p:nvSpPr>
          <p:spPr>
            <a:xfrm>
              <a:off x="0" y="806946"/>
              <a:ext cx="1270000" cy="7239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Cause</a:t>
              </a:r>
            </a:p>
          </p:txBody>
        </p:sp>
        <p:sp>
          <p:nvSpPr>
            <p:cNvPr id="202" name="Shape 202"/>
            <p:cNvSpPr/>
            <p:nvPr/>
          </p:nvSpPr>
          <p:spPr>
            <a:xfrm>
              <a:off x="0" y="1613892"/>
              <a:ext cx="1270000" cy="7239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a:lnSpc>
                  <a:spcPct val="80000"/>
                </a:lnSpc>
                <a:spcBef>
                  <a:spcPts val="0"/>
                </a:spcBef>
                <a:defRPr cap="all" sz="2800">
                  <a:solidFill>
                    <a:srgbClr val="FFFFFF"/>
                  </a:solidFill>
                  <a:latin typeface="+mn-lt"/>
                  <a:ea typeface="+mn-ea"/>
                  <a:cs typeface="+mn-cs"/>
                  <a:sym typeface="DIN Condensed"/>
                </a:defRPr>
              </a:lvl1pPr>
            </a:lstStyle>
            <a:p>
              <a:pPr/>
              <a:r>
                <a:t>Cause</a:t>
              </a:r>
            </a:p>
          </p:txBody>
        </p:sp>
        <p:sp>
          <p:nvSpPr>
            <p:cNvPr id="203" name="Shape 203"/>
            <p:cNvSpPr/>
            <p:nvPr/>
          </p:nvSpPr>
          <p:spPr>
            <a:xfrm>
              <a:off x="1295399" y="457200"/>
              <a:ext cx="1857131" cy="425847"/>
            </a:xfrm>
            <a:prstGeom prst="line">
              <a:avLst/>
            </a:prstGeom>
            <a:noFill/>
            <a:ln w="76200" cap="flat">
              <a:solidFill>
                <a:schemeClr val="accent1"/>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204" name="Shape 204"/>
            <p:cNvSpPr/>
            <p:nvPr/>
          </p:nvSpPr>
          <p:spPr>
            <a:xfrm flipV="1">
              <a:off x="1295400" y="1356255"/>
              <a:ext cx="1859133" cy="624945"/>
            </a:xfrm>
            <a:prstGeom prst="line">
              <a:avLst/>
            </a:prstGeom>
            <a:noFill/>
            <a:ln w="76200" cap="flat">
              <a:solidFill>
                <a:schemeClr val="accent1"/>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sp>
          <p:nvSpPr>
            <p:cNvPr id="205" name="Shape 205"/>
            <p:cNvSpPr/>
            <p:nvPr/>
          </p:nvSpPr>
          <p:spPr>
            <a:xfrm>
              <a:off x="1295400" y="1168400"/>
              <a:ext cx="1848615" cy="0"/>
            </a:xfrm>
            <a:prstGeom prst="line">
              <a:avLst/>
            </a:prstGeom>
            <a:noFill/>
            <a:ln w="76200" cap="flat">
              <a:solidFill>
                <a:schemeClr val="accent1"/>
              </a:solidFill>
              <a:prstDash val="solid"/>
              <a:miter lim="400000"/>
              <a:tailEnd type="triangle" w="med" len="med"/>
            </a:ln>
            <a:effectLst/>
          </p:spPr>
          <p:txBody>
            <a:bodyPr wrap="square" lIns="50800" tIns="50800" rIns="50800" bIns="50800" numCol="1" anchor="ctr">
              <a:noAutofit/>
            </a:bodyPr>
            <a:lstStyle/>
            <a:p>
              <a:pPr algn="ctr">
                <a:lnSpc>
                  <a:spcPct val="80000"/>
                </a:lnSpc>
                <a:spcBef>
                  <a:spcPts val="0"/>
                </a:spcBef>
                <a:defRPr cap="all" sz="2800">
                  <a:latin typeface="+mn-lt"/>
                  <a:ea typeface="+mn-ea"/>
                  <a:cs typeface="+mn-cs"/>
                  <a:sym typeface="DIN Condensed"/>
                </a:defRPr>
              </a:pP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98">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8"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ph type="title"/>
          </p:nvPr>
        </p:nvSpPr>
        <p:spPr>
          <a:xfrm>
            <a:off x="406400" y="311150"/>
            <a:ext cx="12192000" cy="723900"/>
          </a:xfrm>
          <a:prstGeom prst="rect">
            <a:avLst/>
          </a:prstGeom>
        </p:spPr>
        <p:txBody>
          <a:bodyPr/>
          <a:lstStyle>
            <a:lvl1pPr algn="ctr" defTabSz="467359">
              <a:spcBef>
                <a:spcPts val="2200"/>
              </a:spcBef>
              <a:defRPr sz="4800"/>
            </a:lvl1pPr>
          </a:lstStyle>
          <a:p>
            <a:pPr/>
            <a:r>
              <a:t>Sample Essay Topic #3 Introduction</a:t>
            </a:r>
          </a:p>
        </p:txBody>
      </p:sp>
      <p:sp>
        <p:nvSpPr>
          <p:cNvPr id="209" name="Shape 209"/>
          <p:cNvSpPr/>
          <p:nvPr>
            <p:ph type="body" idx="1"/>
          </p:nvPr>
        </p:nvSpPr>
        <p:spPr>
          <a:xfrm>
            <a:off x="25400" y="1244600"/>
            <a:ext cx="8808543" cy="8496300"/>
          </a:xfrm>
          <a:prstGeom prst="rect">
            <a:avLst/>
          </a:prstGeom>
        </p:spPr>
        <p:txBody>
          <a:bodyPr/>
          <a:lstStyle/>
          <a:p>
            <a:pPr marL="386715" indent="-386715" defTabSz="508254">
              <a:spcBef>
                <a:spcPts val="2400"/>
              </a:spcBef>
              <a:defRPr sz="2958"/>
            </a:pPr>
            <a:r>
              <a:t>Background Sentences (2-3)</a:t>
            </a:r>
          </a:p>
          <a:p>
            <a:pPr lvl="1" marL="773430" indent="-386715" defTabSz="508254">
              <a:spcBef>
                <a:spcPts val="2400"/>
              </a:spcBef>
              <a:defRPr sz="2958"/>
            </a:pPr>
            <a:r>
              <a:t>Beginning with the New Deal and continuing through World War II and the early 1960s, the power of the federal government increased drastically. This belief in liberalism led many individuals to believe the government could remedy many of society’s issues. </a:t>
            </a:r>
          </a:p>
          <a:p>
            <a:pPr marL="386715" indent="-386715" defTabSz="508254">
              <a:spcBef>
                <a:spcPts val="2400"/>
              </a:spcBef>
              <a:defRPr sz="2958"/>
            </a:pPr>
            <a:r>
              <a:t>Thesis Statement:</a:t>
            </a:r>
          </a:p>
          <a:p>
            <a:pPr lvl="1" marL="773430" indent="-386715" defTabSz="508254">
              <a:spcBef>
                <a:spcPts val="2400"/>
              </a:spcBef>
              <a:defRPr sz="2958"/>
            </a:pPr>
            <a:r>
              <a:t>As a result of increased economic issues, foreign policy issues, and a desire for a smaller federal government, a wave of new conservatism began to emerge in 1960 and reached a high point under President Ronald Reagan. </a:t>
            </a:r>
          </a:p>
        </p:txBody>
      </p:sp>
      <p:pic>
        <p:nvPicPr>
          <p:cNvPr id="210" name="pasted-image.tiff"/>
          <p:cNvPicPr>
            <a:picLocks noChangeAspect="1"/>
          </p:cNvPicPr>
          <p:nvPr/>
        </p:nvPicPr>
        <p:blipFill>
          <a:blip r:embed="rId2">
            <a:extLst/>
          </a:blip>
          <a:stretch>
            <a:fillRect/>
          </a:stretch>
        </p:blipFill>
        <p:spPr>
          <a:xfrm>
            <a:off x="8864600" y="3221959"/>
            <a:ext cx="3633265" cy="4541582"/>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09">
                                            <p:txEl>
                                              <p:pRg st="3" end="3"/>
                                            </p:txEl>
                                          </p:spTgt>
                                        </p:tgtEl>
                                        <p:attrNameLst>
                                          <p:attrName>style.visibility</p:attrName>
                                        </p:attrNameLst>
                                      </p:cBhvr>
                                      <p:to>
                                        <p:strVal val="visible"/>
                                      </p:to>
                                    </p:set>
                                  </p:childTnLst>
                                </p:cTn>
                              </p:par>
                            </p:childTnLst>
                          </p:cTn>
                        </p:par>
                        <p:par>
                          <p:cTn id="21" fill="hold">
                            <p:stCondLst>
                              <p:cond delay="0"/>
                            </p:stCondLst>
                            <p:childTnLst>
                              <p:par>
                                <p:cTn id="22" presetClass="entr" nodeType="afterEffect" presetSubtype="0" presetID="1" grpId="2" fill="hold">
                                  <p:stCondLst>
                                    <p:cond delay="0"/>
                                  </p:stCondLst>
                                  <p:iterate type="el" backwards="0">
                                    <p:tmAbs val="0"/>
                                  </p:iterate>
                                  <p:childTnLst>
                                    <p:set>
                                      <p:cBhvr>
                                        <p:cTn id="23" fill="hold"/>
                                        <p:tgtEl>
                                          <p:spTgt spid="2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0" grpId="2"/>
      <p:bldP build="p" bldLvl="5" animBg="1" rev="0" advAuto="0" spid="209" grpId="1"/>
    </p:bldLst>
  </p:timing>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