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20039">
              <a:defRPr sz="5040"/>
            </a:lvl1pPr>
          </a:lstStyle>
          <a:p>
            <a:pPr/>
            <a:r>
              <a:t>APUSH Review: Breaking Down “King Andrew I” Political Cartoon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King Andrew I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2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6333" y="-29634"/>
            <a:ext cx="7037230" cy="97536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Document Analysis Questions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33866" y="2463800"/>
            <a:ext cx="13089467" cy="7298267"/>
          </a:xfrm>
          <a:prstGeom prst="rect">
            <a:avLst/>
          </a:prstGeom>
        </p:spPr>
        <p:txBody>
          <a:bodyPr/>
          <a:lstStyle/>
          <a:p>
            <a:pPr marL="0" marR="457200" indent="0">
              <a:spcBef>
                <a:spcPts val="0"/>
              </a:spcBef>
              <a:buSzTx/>
              <a:buNone/>
              <a:defRPr sz="3000"/>
            </a:pPr>
            <a:r>
              <a:t>1. What is the point of view of the cartoon? (Positive? Negative? How do you know?) </a:t>
            </a:r>
          </a:p>
          <a:p>
            <a:pPr lvl="1" marL="0" marR="457200" indent="228600">
              <a:spcBef>
                <a:spcPts val="0"/>
              </a:spcBef>
              <a:buSzTx/>
              <a:buNone/>
              <a:defRPr sz="3000"/>
            </a:pPr>
            <a:r>
              <a:t>The image depicts a negative image of Andrew Jackson. He is depicted as a King and is standing on top of the Constitution.</a:t>
            </a:r>
          </a:p>
          <a:p>
            <a:pPr marL="0" marR="457200" indent="0">
              <a:spcBef>
                <a:spcPts val="0"/>
              </a:spcBef>
              <a:buSzTx/>
              <a:buNone/>
              <a:defRPr sz="3000"/>
            </a:pPr>
            <a:r>
              <a:t>2. What political party would support the image above?</a:t>
            </a:r>
          </a:p>
          <a:p>
            <a:pPr lvl="1" marL="0" marR="457200" indent="228600">
              <a:spcBef>
                <a:spcPts val="0"/>
              </a:spcBef>
              <a:buSzTx/>
              <a:buNone/>
              <a:defRPr sz="3000"/>
            </a:pPr>
            <a:r>
              <a:t>The Whig Party. They were created in response to “King” Andrew Jackson, especially after he vetoed the 3rd BUS</a:t>
            </a:r>
          </a:p>
          <a:p>
            <a:pPr marL="0" marR="457200" indent="0">
              <a:spcBef>
                <a:spcPts val="0"/>
              </a:spcBef>
              <a:buSzTx/>
              <a:buNone/>
              <a:defRPr sz="3000"/>
            </a:pPr>
            <a:r>
              <a:t>3. What political party would oppose the image above? </a:t>
            </a:r>
          </a:p>
          <a:p>
            <a:pPr lvl="1" marL="0" marR="457200" indent="228600">
              <a:spcBef>
                <a:spcPts val="0"/>
              </a:spcBef>
              <a:buSzTx/>
              <a:buNone/>
              <a:defRPr sz="3000"/>
            </a:pPr>
            <a:r>
              <a:t>The Democratic Party.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Document Analysis Questions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33866" y="2463800"/>
            <a:ext cx="13089467" cy="7298267"/>
          </a:xfrm>
          <a:prstGeom prst="rect">
            <a:avLst/>
          </a:prstGeom>
        </p:spPr>
        <p:txBody>
          <a:bodyPr/>
          <a:lstStyle/>
          <a:p>
            <a:pPr marL="0" marR="443484" indent="0" defTabSz="443484">
              <a:spcBef>
                <a:spcPts val="0"/>
              </a:spcBef>
              <a:buSzTx/>
              <a:buNone/>
              <a:defRPr sz="2910"/>
            </a:pPr>
            <a:r>
              <a:t>4. Would the following people/groups agree or disagree with the depiction of Andrew Jackson in the image? Why?</a:t>
            </a:r>
          </a:p>
          <a:p>
            <a:pPr marL="443484" marR="443484" indent="-221742" defTabSz="443484">
              <a:spcBef>
                <a:spcPts val="0"/>
              </a:spcBef>
              <a:buSzTx/>
              <a:buNone/>
              <a:defRPr sz="2910"/>
            </a:pPr>
            <a:r>
              <a:t>•	Native Americans such as the Cherokees:</a:t>
            </a:r>
          </a:p>
          <a:p>
            <a:pPr lvl="3" marL="443484" marR="443484" indent="443484" defTabSz="443484">
              <a:spcBef>
                <a:spcPts val="0"/>
              </a:spcBef>
              <a:buSzTx/>
              <a:buNone/>
              <a:defRPr sz="2910"/>
            </a:pPr>
            <a:r>
              <a:t>They would agree. Jackson forced them to move West, in spite of the Supreme Court’s decision stating they did not have to. That is something a “king,” or someone who abuses their power would do</a:t>
            </a:r>
          </a:p>
          <a:p>
            <a:pPr marL="443484" marR="443484" indent="-221742" defTabSz="443484">
              <a:spcBef>
                <a:spcPts val="0"/>
              </a:spcBef>
              <a:buSzTx/>
              <a:buNone/>
              <a:defRPr sz="2910"/>
            </a:pPr>
            <a:r>
              <a:t>•	Individuals that opposed the BUS:</a:t>
            </a:r>
          </a:p>
          <a:p>
            <a:pPr lvl="3" marL="443484" marR="443484" indent="443484" defTabSz="443484">
              <a:spcBef>
                <a:spcPts val="0"/>
              </a:spcBef>
              <a:buSzTx/>
              <a:buNone/>
              <a:defRPr sz="2910"/>
            </a:pPr>
            <a:r>
              <a:t>They would disagree. They would appreciate Andrew Jackson vetoing the recharter BUS, even though the Supreme Court upheld the Constitutionality of it. </a:t>
            </a:r>
          </a:p>
          <a:p>
            <a:pPr marL="683704" marR="443484" indent="-461962" defTabSz="443484">
              <a:spcBef>
                <a:spcPts val="0"/>
              </a:spcBef>
              <a:buBlip>
                <a:blip r:embed="rId2"/>
              </a:buBlip>
              <a:defRPr sz="2910"/>
            </a:pPr>
            <a:r>
              <a:t>John C. Calhoun and his supporters: </a:t>
            </a:r>
          </a:p>
        </p:txBody>
      </p:sp>
      <p:pic>
        <p:nvPicPr>
          <p:cNvPr id="13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02765" y="2727837"/>
            <a:ext cx="4183969" cy="5971663"/>
          </a:xfrm>
          <a:prstGeom prst="rect">
            <a:avLst/>
          </a:prstGeom>
          <a:ln w="889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1121833" y="2404533"/>
            <a:ext cx="6765595" cy="4944336"/>
          </a:xfrm>
          <a:prstGeom prst="wedgeEllipseCallout">
            <a:avLst>
              <a:gd name="adj1" fmla="val 80229"/>
              <a:gd name="adj2" fmla="val -4987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I would agree with the depiction. Jackson threatened to hang me and others that wanted to nullify the tariffs of 1828 and 1832.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2"/>
      <p:bldP build="whole" bldLvl="1" animBg="1" rev="0" advAuto="0" spid="132" grpId="3"/>
      <p:bldP build="p" bldLvl="5" animBg="1" rev="0" advAuto="0" spid="1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Document Analysis Questions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33866" y="2463800"/>
            <a:ext cx="13089467" cy="7298267"/>
          </a:xfrm>
          <a:prstGeom prst="rect">
            <a:avLst/>
          </a:prstGeom>
        </p:spPr>
        <p:txBody>
          <a:bodyPr/>
          <a:lstStyle/>
          <a:p>
            <a:pPr marL="0" marR="448055" indent="0" defTabSz="448055">
              <a:spcBef>
                <a:spcPts val="0"/>
              </a:spcBef>
              <a:buSzTx/>
              <a:buNone/>
              <a:defRPr sz="2940"/>
            </a:pPr>
            <a:r>
              <a:t>5. What are </a:t>
            </a:r>
            <a:r>
              <a:rPr u="sng"/>
              <a:t>SPECIFIC</a:t>
            </a:r>
            <a:r>
              <a:t> historical examples that support the depiction of Andrew Jackson in the cartoon?</a:t>
            </a:r>
          </a:p>
          <a:p>
            <a:pPr lvl="2" marL="0" marR="448055" indent="448055" defTabSz="448055">
              <a:spcBef>
                <a:spcPts val="0"/>
              </a:spcBef>
              <a:buSzTx/>
              <a:buNone/>
              <a:defRPr sz="2940"/>
            </a:pPr>
            <a:r>
              <a:t>Jackson defying the Supreme Court and forcing Natives to move West; Jackson providing jobs to political supporters (spoil system); Jackson vetoing the BUS re-charter because he did not like it; etc.</a:t>
            </a:r>
          </a:p>
          <a:p>
            <a:pPr marL="0" marR="448055" indent="0" defTabSz="448055">
              <a:spcBef>
                <a:spcPts val="0"/>
              </a:spcBef>
              <a:buSzTx/>
              <a:buNone/>
              <a:defRPr sz="2940"/>
            </a:pPr>
          </a:p>
          <a:p>
            <a:pPr marL="0" marR="448055" indent="0" defTabSz="448055">
              <a:spcBef>
                <a:spcPts val="0"/>
              </a:spcBef>
              <a:buSzTx/>
              <a:buNone/>
              <a:defRPr sz="2940"/>
            </a:pPr>
            <a:r>
              <a:t>6. What are </a:t>
            </a:r>
            <a:r>
              <a:rPr u="sng"/>
              <a:t>SPECIFIC</a:t>
            </a:r>
            <a:r>
              <a:t> historical examples that do NOT support the depiction of Andrew Jackson in the cartoon? </a:t>
            </a:r>
          </a:p>
          <a:p>
            <a:pPr lvl="2" marL="0" marR="448055" indent="448055" defTabSz="448055">
              <a:spcBef>
                <a:spcPts val="0"/>
              </a:spcBef>
              <a:buSzTx/>
              <a:buNone/>
              <a:defRPr sz="2940"/>
            </a:pPr>
            <a:r>
              <a:t>Under Jackson, universal white male suffrage increased - eliminated property requirements for voting; Jackson was seen as a “Common Man” president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That’s It!</a:t>
            </a:r>
          </a:p>
        </p:txBody>
      </p:sp>
      <p:sp>
        <p:nvSpPr>
          <p:cNvPr id="138" name="Shape 13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See You Back For More Document Analysis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