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2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B71663-CB05-4422-87FA-B0C737CBF145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C9B1C2-888A-4B1A-B270-6D9BCFC711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26 Review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Munn v. Illinois</a:t>
            </a:r>
            <a:r>
              <a:rPr lang="en-US" dirty="0" smtClean="0"/>
              <a:t>: (1877)</a:t>
            </a:r>
          </a:p>
          <a:p>
            <a:pPr lvl="1"/>
            <a:r>
              <a:rPr lang="en-US" smtClean="0"/>
              <a:t>State </a:t>
            </a:r>
            <a:r>
              <a:rPr lang="en-US" smtClean="0"/>
              <a:t>governments </a:t>
            </a:r>
            <a:r>
              <a:rPr lang="en-US" dirty="0" smtClean="0"/>
              <a:t>can regulate industries when in best interest of public</a:t>
            </a:r>
            <a:endParaRPr lang="en-US" i="1" dirty="0" smtClean="0"/>
          </a:p>
          <a:p>
            <a:r>
              <a:rPr lang="en-US" i="1" dirty="0" smtClean="0"/>
              <a:t>Wabash Case</a:t>
            </a:r>
            <a:r>
              <a:rPr lang="en-US" dirty="0" smtClean="0"/>
              <a:t>: (1886)</a:t>
            </a:r>
          </a:p>
          <a:p>
            <a:pPr lvl="1"/>
            <a:r>
              <a:rPr lang="en-US" dirty="0" smtClean="0"/>
              <a:t>Yet again, states cannot regulate interstate commerce (overturned </a:t>
            </a:r>
            <a:r>
              <a:rPr lang="en-US" i="1" dirty="0" smtClean="0"/>
              <a:t>Munn</a:t>
            </a:r>
            <a:r>
              <a:rPr lang="en-US" dirty="0" smtClean="0"/>
              <a:t> decision)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Court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Greenback Labor Party:</a:t>
            </a:r>
          </a:p>
          <a:p>
            <a:pPr lvl="1"/>
            <a:r>
              <a:rPr lang="en-US" dirty="0" smtClean="0"/>
              <a:t>Wanted to increase supply of $</a:t>
            </a:r>
          </a:p>
          <a:p>
            <a:pPr lvl="1"/>
            <a:r>
              <a:rPr lang="en-US" dirty="0" smtClean="0"/>
              <a:t>Didn’t receive many votes, but ideas later absorbed</a:t>
            </a:r>
          </a:p>
          <a:p>
            <a:r>
              <a:rPr lang="en-US" dirty="0" smtClean="0"/>
              <a:t>Populist Party</a:t>
            </a:r>
          </a:p>
          <a:p>
            <a:pPr lvl="1"/>
            <a:r>
              <a:rPr lang="en-US" dirty="0" smtClean="0"/>
              <a:t>Absorbed some ideas from farmers</a:t>
            </a:r>
          </a:p>
          <a:p>
            <a:pPr lvl="1"/>
            <a:r>
              <a:rPr lang="en-US" b="1" dirty="0"/>
              <a:t>Omaha Platform </a:t>
            </a:r>
            <a:r>
              <a:rPr lang="en-US" dirty="0"/>
              <a:t>(written by </a:t>
            </a:r>
            <a:r>
              <a:rPr lang="en-US" b="1" dirty="0"/>
              <a:t>Ignatius </a:t>
            </a:r>
            <a:r>
              <a:rPr lang="en-US" b="1" dirty="0" smtClean="0"/>
              <a:t>Donnelly)</a:t>
            </a:r>
          </a:p>
          <a:p>
            <a:pPr lvl="2"/>
            <a:r>
              <a:rPr lang="en-US" sz="2400" dirty="0" smtClean="0"/>
              <a:t>Free </a:t>
            </a:r>
            <a:r>
              <a:rPr lang="en-US" sz="2400" dirty="0"/>
              <a:t>and unlimited coinage of silver at ratio of </a:t>
            </a:r>
            <a:r>
              <a:rPr lang="en-US" sz="2400" b="1" dirty="0" smtClean="0"/>
              <a:t> </a:t>
            </a:r>
          </a:p>
          <a:p>
            <a:pPr lvl="2"/>
            <a:r>
              <a:rPr lang="en-US" sz="2000" dirty="0" smtClean="0"/>
              <a:t>A </a:t>
            </a:r>
            <a:r>
              <a:rPr lang="en-US" sz="2000" dirty="0"/>
              <a:t>graduated income-tax (redistribute wealth)</a:t>
            </a:r>
          </a:p>
          <a:p>
            <a:pPr lvl="2"/>
            <a:r>
              <a:rPr lang="en-US" sz="2000" dirty="0" smtClean="0"/>
              <a:t>Gov’t </a:t>
            </a:r>
            <a:r>
              <a:rPr lang="en-US" sz="2000" dirty="0"/>
              <a:t>ownership of the telephone and telegraph, and railroads.</a:t>
            </a:r>
          </a:p>
          <a:p>
            <a:pPr lvl="2"/>
            <a:r>
              <a:rPr lang="en-US" sz="2000" dirty="0"/>
              <a:t>I</a:t>
            </a:r>
            <a:r>
              <a:rPr lang="en-US" sz="2000" dirty="0" smtClean="0"/>
              <a:t>nitiative</a:t>
            </a:r>
            <a:r>
              <a:rPr lang="en-US" sz="2000" dirty="0"/>
              <a:t>, referendum and recall</a:t>
            </a:r>
          </a:p>
          <a:p>
            <a:pPr lvl="2"/>
            <a:r>
              <a:rPr lang="en-US" sz="2000" dirty="0" smtClean="0"/>
              <a:t>Postal </a:t>
            </a:r>
            <a:r>
              <a:rPr lang="en-US" sz="2000" dirty="0"/>
              <a:t>savings banks (safe repository run by gov’t)</a:t>
            </a:r>
          </a:p>
          <a:p>
            <a:pPr lvl="2"/>
            <a:r>
              <a:rPr lang="en-US" sz="2000" dirty="0" smtClean="0"/>
              <a:t>Limiting </a:t>
            </a:r>
            <a:r>
              <a:rPr lang="en-US" sz="2000" dirty="0"/>
              <a:t>gov’t land grants to settlers rather than railroads </a:t>
            </a:r>
            <a:endParaRPr lang="en-US" sz="2000" dirty="0" smtClean="0"/>
          </a:p>
          <a:p>
            <a:pPr lvl="2"/>
            <a:r>
              <a:rPr lang="en-US" sz="2000" dirty="0" smtClean="0"/>
              <a:t>Direct </a:t>
            </a:r>
            <a:r>
              <a:rPr lang="en-US" sz="2000" dirty="0"/>
              <a:t>election of senators</a:t>
            </a:r>
          </a:p>
          <a:p>
            <a:pPr lvl="3"/>
            <a:r>
              <a:rPr lang="en-US" sz="1800" dirty="0" smtClean="0"/>
              <a:t>8-hour </a:t>
            </a:r>
            <a:r>
              <a:rPr lang="en-US" sz="1800" dirty="0"/>
              <a:t>work </a:t>
            </a:r>
            <a:r>
              <a:rPr lang="en-US" sz="1800" dirty="0" smtClean="0"/>
              <a:t>day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755073"/>
          </a:xfrm>
        </p:spPr>
        <p:txBody>
          <a:bodyPr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  <a:endParaRPr lang="en-US" dirty="0"/>
          </a:p>
        </p:txBody>
      </p:sp>
      <p:pic>
        <p:nvPicPr>
          <p:cNvPr id="5122" name="Picture 2" descr="https://encrypted-tbn0.gstatic.com/images?q=tbn:ANd9GcQDlCHD52WN9dlu00RHm7VJNKS3V2NFLZjjjnhqxoDoq2S4y3UY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3182"/>
            <a:ext cx="1905000" cy="254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03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Homestead Strike</a:t>
            </a:r>
          </a:p>
          <a:p>
            <a:pPr lvl="1"/>
            <a:r>
              <a:rPr lang="en-US" dirty="0" smtClean="0"/>
              <a:t>1892, Pittsburgh, PA at Carnegie’s steel plant</a:t>
            </a:r>
          </a:p>
          <a:p>
            <a:pPr lvl="1"/>
            <a:r>
              <a:rPr lang="en-US" dirty="0" smtClean="0"/>
              <a:t>State gov’t sided with owners, strike organizers were charged with various crimes</a:t>
            </a:r>
          </a:p>
          <a:p>
            <a:pPr lvl="1"/>
            <a:r>
              <a:rPr lang="en-US" dirty="0" smtClean="0"/>
              <a:t>Remember, when in doubt, the government sides with businesses in labor disputes (except when we get to TR)</a:t>
            </a:r>
          </a:p>
          <a:p>
            <a:r>
              <a:rPr lang="en-US" dirty="0" smtClean="0"/>
              <a:t>Pullman Strike</a:t>
            </a:r>
          </a:p>
          <a:p>
            <a:pPr lvl="1"/>
            <a:r>
              <a:rPr lang="en-US" dirty="0" smtClean="0"/>
              <a:t>Eugene V. Debs (Person not a court case)</a:t>
            </a:r>
          </a:p>
          <a:p>
            <a:pPr lvl="1"/>
            <a:r>
              <a:rPr lang="en-US" dirty="0" smtClean="0"/>
              <a:t>Federal gov’t sent in military, said strike interfered with US mail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Strikes</a:t>
            </a:r>
            <a:endParaRPr lang="en-US" dirty="0"/>
          </a:p>
        </p:txBody>
      </p:sp>
      <p:pic>
        <p:nvPicPr>
          <p:cNvPr id="6146" name="Picture 2" descr="http://media-3.web.britannica.com/eb-media/48/71048-004-230C29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9927"/>
            <a:ext cx="3990975" cy="30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3.gstatic.com/images?q=tbn:ANd9GcRZGwcC2NZbDCRA23S3qgmJiKzCKlAuBDHwNFeUSqPM1oPdx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457200"/>
            <a:ext cx="28956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Who would have guessed it, </a:t>
            </a:r>
            <a:r>
              <a:rPr lang="en-US" dirty="0" err="1" smtClean="0"/>
              <a:t>overspeculation</a:t>
            </a:r>
            <a:endParaRPr lang="en-US" dirty="0" smtClean="0"/>
          </a:p>
          <a:p>
            <a:pPr lvl="1"/>
            <a:r>
              <a:rPr lang="en-US" dirty="0" smtClean="0"/>
              <a:t>Stock-market crash</a:t>
            </a:r>
          </a:p>
          <a:p>
            <a:pPr lvl="1"/>
            <a:r>
              <a:rPr lang="en-US" dirty="0" smtClean="0"/>
              <a:t>Overproduction</a:t>
            </a:r>
          </a:p>
          <a:p>
            <a:pPr lvl="1"/>
            <a:r>
              <a:rPr lang="en-US" dirty="0" smtClean="0"/>
              <a:t>Basically, same as 1929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Gov’t repeals Sherman Silver Act</a:t>
            </a:r>
          </a:p>
          <a:p>
            <a:pPr lvl="1"/>
            <a:r>
              <a:rPr lang="en-US" dirty="0" smtClean="0"/>
              <a:t>William Jennings Bryan’s </a:t>
            </a:r>
            <a:r>
              <a:rPr lang="en-US" i="1" dirty="0" smtClean="0"/>
              <a:t>Cross of Gold</a:t>
            </a:r>
            <a:r>
              <a:rPr lang="en-US" dirty="0" smtClean="0"/>
              <a:t> (Like Henry Clay, he ran for President three times and lost!)</a:t>
            </a:r>
          </a:p>
          <a:p>
            <a:pPr lvl="1"/>
            <a:r>
              <a:rPr lang="en-US" i="1" dirty="0"/>
              <a:t>"We will answer their demands for a gold standard by saying to them: ‘You shall not press down upon the brow of labor this crown of thorns, you shall not crucify mankind upon a cross of gold."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of 1893</a:t>
            </a:r>
            <a:endParaRPr lang="en-US" dirty="0"/>
          </a:p>
        </p:txBody>
      </p:sp>
      <p:pic>
        <p:nvPicPr>
          <p:cNvPr id="7170" name="Picture 2" descr="https://encrypted-tbn1.gstatic.com/images?q=tbn:ANd9GcRiHM6tnNui1YIFjLadAzve-eeRcSr-sZSBFeCfPn8zZYv4Fs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2590800" cy="294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343400" y="406718"/>
            <a:ext cx="3733800" cy="1600200"/>
          </a:xfrm>
          <a:prstGeom prst="wedgeRoundRectCallout">
            <a:avLst>
              <a:gd name="adj1" fmla="val -63505"/>
              <a:gd name="adj2" fmla="val 607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WOOOOHOOOO! I’m back! APUSH, you can’t get rid of me!!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59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Populism </a:t>
            </a:r>
            <a:r>
              <a:rPr lang="en-US" dirty="0"/>
              <a:t>failed as a 3rd Party cause but had a political influence for 25 years after its defeat in the 1896 elections.</a:t>
            </a:r>
          </a:p>
          <a:p>
            <a:r>
              <a:rPr lang="en-US" dirty="0" smtClean="0"/>
              <a:t>Populist </a:t>
            </a:r>
            <a:r>
              <a:rPr lang="en-US" dirty="0"/>
              <a:t>ideas that carried forward during the Progressive Era (1900-1920):</a:t>
            </a:r>
          </a:p>
          <a:p>
            <a:pPr lvl="1"/>
            <a:r>
              <a:rPr lang="en-US" dirty="0" smtClean="0"/>
              <a:t>Railroad </a:t>
            </a:r>
            <a:r>
              <a:rPr lang="en-US" dirty="0"/>
              <a:t>legislation</a:t>
            </a:r>
          </a:p>
          <a:p>
            <a:pPr lvl="1"/>
            <a:r>
              <a:rPr lang="en-US" dirty="0" smtClean="0"/>
              <a:t>Graduated </a:t>
            </a:r>
            <a:r>
              <a:rPr lang="en-US" dirty="0"/>
              <a:t>income tax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election of Senators</a:t>
            </a:r>
          </a:p>
          <a:p>
            <a:pPr lvl="1"/>
            <a:r>
              <a:rPr lang="en-US" dirty="0" smtClean="0"/>
              <a:t>Initiative</a:t>
            </a:r>
            <a:r>
              <a:rPr lang="en-US" dirty="0"/>
              <a:t>, referendum and recall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Populism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</a:t>
            </a:r>
            <a:r>
              <a:rPr lang="en-US" sz="3200" dirty="0" smtClean="0"/>
              <a:t>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 smtClean="0"/>
              <a:t>Help spread the word</a:t>
            </a:r>
            <a:endParaRPr lang="en-US" sz="3200" dirty="0"/>
          </a:p>
          <a:p>
            <a:r>
              <a:rPr lang="en-US" dirty="0" smtClean="0"/>
              <a:t>Questions? Comments?</a:t>
            </a:r>
            <a:r>
              <a:rPr lang="en-US" dirty="0"/>
              <a:t> Ideas for videos?</a:t>
            </a:r>
          </a:p>
          <a:p>
            <a:pPr lvl="1"/>
            <a:r>
              <a:rPr lang="en-US" dirty="0" smtClean="0"/>
              <a:t>Email or leave in comments</a:t>
            </a:r>
          </a:p>
        </p:txBody>
      </p:sp>
      <p:sp>
        <p:nvSpPr>
          <p:cNvPr id="4" name="Down Arrow 3"/>
          <p:cNvSpPr/>
          <p:nvPr/>
        </p:nvSpPr>
        <p:spPr>
          <a:xfrm rot="663007">
            <a:off x="640013" y="4121726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8194" name="Picture 2" descr="https://encrypted-tbn3.gstatic.com/images?q=tbn:ANd9GcTqF4p7OuFaTWmiFyb5U1fX7IdLx5LMFP07YLbPOMOfoQYf9D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25" y="3429000"/>
            <a:ext cx="2606175" cy="307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6781800" y="3276600"/>
            <a:ext cx="2209800" cy="1950026"/>
          </a:xfrm>
          <a:prstGeom prst="wedgeRectCallout">
            <a:avLst>
              <a:gd name="adj1" fmla="val -86664"/>
              <a:gd name="adj2" fmla="val 78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Every time you don’t spread the word, I get uglier……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00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"Up to our own day American history has been in a large degree </a:t>
            </a:r>
            <a:r>
              <a:rPr lang="en-US" i="1" dirty="0" smtClean="0"/>
              <a:t>the history </a:t>
            </a:r>
            <a:r>
              <a:rPr lang="en-US" i="1" dirty="0"/>
              <a:t>of the colonization of the Great West. The existence of an area </a:t>
            </a:r>
            <a:r>
              <a:rPr lang="en-US" i="1" dirty="0" smtClean="0"/>
              <a:t>of free </a:t>
            </a:r>
            <a:r>
              <a:rPr lang="en-US" i="1" dirty="0"/>
              <a:t>land, its continuous recession, and the advance of </a:t>
            </a:r>
            <a:r>
              <a:rPr lang="en-US" i="1" dirty="0" smtClean="0"/>
              <a:t>American settlement </a:t>
            </a:r>
            <a:r>
              <a:rPr lang="en-US" i="1" dirty="0"/>
              <a:t>westward, explain American development."</a:t>
            </a:r>
          </a:p>
          <a:p>
            <a:r>
              <a:rPr lang="en-US" dirty="0" smtClean="0"/>
              <a:t>Argued </a:t>
            </a:r>
            <a:r>
              <a:rPr lang="en-US" dirty="0"/>
              <a:t>closing of the frontier had ended an era in </a:t>
            </a:r>
            <a:r>
              <a:rPr lang="en-US" dirty="0" smtClean="0"/>
              <a:t>American history</a:t>
            </a:r>
            <a:r>
              <a:rPr lang="en-US" dirty="0"/>
              <a:t>.</a:t>
            </a:r>
          </a:p>
          <a:p>
            <a:r>
              <a:rPr lang="en-US" dirty="0" smtClean="0"/>
              <a:t>Used </a:t>
            </a:r>
            <a:r>
              <a:rPr lang="en-US" dirty="0"/>
              <a:t>census report of 1890 to explain that settlement of </a:t>
            </a:r>
            <a:r>
              <a:rPr lang="en-US" dirty="0" smtClean="0"/>
              <a:t>the frontier had </a:t>
            </a:r>
            <a:r>
              <a:rPr lang="en-US" dirty="0"/>
              <a:t>created the American character and spurred </a:t>
            </a:r>
            <a:r>
              <a:rPr lang="en-US" dirty="0" smtClean="0"/>
              <a:t>American development.</a:t>
            </a:r>
          </a:p>
          <a:p>
            <a:r>
              <a:rPr lang="en-US" dirty="0" smtClean="0"/>
              <a:t>Frontier promoted democracy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Frederick Jackson Turner</a:t>
            </a:r>
            <a:endParaRPr lang="en-US" dirty="0"/>
          </a:p>
        </p:txBody>
      </p:sp>
      <p:pic>
        <p:nvPicPr>
          <p:cNvPr id="2050" name="Picture 2" descr="https://encrypted-tbn2.gstatic.com/images?q=tbn:ANd9GcTua0jiQV8NWqySiep8XLTS8QrFiXyDLxw0rHL1Xw0dI48klIVI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13855"/>
            <a:ext cx="2895600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Populations continued to dwindle due to disease, fighting, etc. </a:t>
            </a:r>
          </a:p>
          <a:p>
            <a:r>
              <a:rPr lang="en-US" dirty="0" smtClean="0"/>
              <a:t>Shrinking bison population affected Natives</a:t>
            </a:r>
          </a:p>
          <a:p>
            <a:pPr lvl="1"/>
            <a:r>
              <a:rPr lang="en-US" dirty="0" smtClean="0"/>
              <a:t>Nomadic lifestyle </a:t>
            </a:r>
          </a:p>
          <a:p>
            <a:pPr lvl="1"/>
            <a:r>
              <a:rPr lang="en-US" dirty="0" smtClean="0"/>
              <a:t>“Buffalo Bill” Cody </a:t>
            </a:r>
          </a:p>
          <a:p>
            <a:r>
              <a:rPr lang="en-US" dirty="0" smtClean="0"/>
              <a:t>US military and Natives engaged in several battles during the late 1800s</a:t>
            </a:r>
          </a:p>
          <a:p>
            <a:pPr lvl="1"/>
            <a:r>
              <a:rPr lang="en-US" dirty="0" smtClean="0"/>
              <a:t>Wounded Knee, Battle of Little Big Horn</a:t>
            </a:r>
          </a:p>
          <a:p>
            <a:r>
              <a:rPr lang="en-US" dirty="0" smtClean="0"/>
              <a:t>***Helen Hunt Jackson wrote </a:t>
            </a:r>
            <a:r>
              <a:rPr lang="en-US" i="1" dirty="0" smtClean="0"/>
              <a:t>A Century of Dishonor***</a:t>
            </a:r>
          </a:p>
          <a:p>
            <a:pPr lvl="1"/>
            <a:r>
              <a:rPr lang="en-US" dirty="0"/>
              <a:t>Chronicled record of </a:t>
            </a:r>
            <a:r>
              <a:rPr lang="en-US" dirty="0" smtClean="0"/>
              <a:t>government ruthlessness </a:t>
            </a:r>
            <a:r>
              <a:rPr lang="en-US" dirty="0"/>
              <a:t>and deceit </a:t>
            </a:r>
            <a:r>
              <a:rPr lang="en-US" dirty="0" smtClean="0"/>
              <a:t>toward Native Americans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pic>
        <p:nvPicPr>
          <p:cNvPr id="1028" name="Picture 4" descr="http://i43.tower.com/images/mm100647908/a-century-dishonor-classic-expose-plight-native-americans-helen-hunt-jackson-paperback-cover-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8655"/>
            <a:ext cx="2667000" cy="42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Dissolved many tribes as legal entities</a:t>
            </a:r>
          </a:p>
          <a:p>
            <a:r>
              <a:rPr lang="en-US" dirty="0" smtClean="0"/>
              <a:t>Wiped out tribal ownership of land</a:t>
            </a:r>
          </a:p>
          <a:p>
            <a:r>
              <a:rPr lang="en-US" dirty="0" smtClean="0"/>
              <a:t>Set up Indian family heads with 160 free acres</a:t>
            </a:r>
          </a:p>
          <a:p>
            <a:pPr algn="ctr">
              <a:buNone/>
            </a:pPr>
            <a:r>
              <a:rPr lang="en-US" b="1" i="1" u="sng" dirty="0" smtClean="0"/>
              <a:t>Impact</a:t>
            </a:r>
          </a:p>
          <a:p>
            <a:r>
              <a:rPr lang="en-US" dirty="0" smtClean="0"/>
              <a:t>Completely altered way of Natives’ lives</a:t>
            </a:r>
          </a:p>
          <a:p>
            <a:r>
              <a:rPr lang="en-US" dirty="0" smtClean="0"/>
              <a:t>Basically, this act tried to “Americanize” Natives, or tried to make them act “white” (Assimilation)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***Dawes Severity Act of 1887***</a:t>
            </a:r>
            <a:endParaRPr lang="en-US" dirty="0"/>
          </a:p>
        </p:txBody>
      </p:sp>
      <p:pic>
        <p:nvPicPr>
          <p:cNvPr id="3074" name="Picture 2" descr="http://upload.wikimedia.org/wikipedia/commons/thumb/b/bf/Indian_Land_for_Sale.jpg/220px-Indian_Land_for_S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095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v9Ali5l4lVGGMcT6Hx6wH0brhiJws0_b2uUM57DufOyfO6Y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0999"/>
            <a:ext cx="2743200" cy="356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Encouraged settlement of western land by:</a:t>
            </a:r>
          </a:p>
          <a:p>
            <a:pPr lvl="1"/>
            <a:r>
              <a:rPr lang="en-US" dirty="0" smtClean="0"/>
              <a:t>Granting 160 acres of land by living on it for five years, improving it, and paying small fee of $30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Impact of Act</a:t>
            </a:r>
          </a:p>
          <a:p>
            <a:r>
              <a:rPr lang="en-US" dirty="0" smtClean="0"/>
              <a:t>In theory, favorable to those who could not afford to buy land</a:t>
            </a:r>
          </a:p>
          <a:p>
            <a:r>
              <a:rPr lang="en-US" dirty="0" smtClean="0"/>
              <a:t>500,000 took advantage of it</a:t>
            </a:r>
          </a:p>
          <a:p>
            <a:r>
              <a:rPr lang="en-US" dirty="0" smtClean="0"/>
              <a:t>Land was not always the best: rain-scarce</a:t>
            </a:r>
          </a:p>
          <a:p>
            <a:r>
              <a:rPr lang="en-US" dirty="0" smtClean="0"/>
              <a:t>RR companies created phony people to acquire land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Homestead Act of 1862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0" y="762000"/>
            <a:ext cx="9144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239000" y="533400"/>
            <a:ext cx="9144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https://encrypted-tbn1.gstatic.com/images?q=tbn:ANd9GcQU6oHszKjWSxxmtrTQVMuNCEPtcY4dY3cJ2ivqeBCgnOwzG-8N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51" y="76200"/>
            <a:ext cx="2471003" cy="34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in Frederick Jackson Turner’s thesis</a:t>
            </a:r>
          </a:p>
          <a:p>
            <a:r>
              <a:rPr lang="en-US" dirty="0" smtClean="0"/>
              <a:t>For first time in US history, frontier line was no longer discernible</a:t>
            </a:r>
          </a:p>
          <a:p>
            <a:r>
              <a:rPr lang="en-US" b="1" i="1" u="sng" dirty="0" smtClean="0"/>
              <a:t>Safety-valve </a:t>
            </a:r>
            <a:r>
              <a:rPr lang="en-US" b="1" i="1" u="sng" dirty="0"/>
              <a:t>theory:</a:t>
            </a:r>
          </a:p>
          <a:p>
            <a:pPr lvl="1"/>
            <a:r>
              <a:rPr lang="en-US" dirty="0"/>
              <a:t>Supposedly, during depressions, city unemployed moved west to farm and prospered.</a:t>
            </a:r>
          </a:p>
          <a:p>
            <a:pPr lvl="1"/>
            <a:r>
              <a:rPr lang="en-US" dirty="0"/>
              <a:t>In reality, few city folk in eastern centers migrated to frontier during depressions.</a:t>
            </a:r>
          </a:p>
          <a:p>
            <a:pPr lvl="1"/>
            <a:r>
              <a:rPr lang="en-US" dirty="0"/>
              <a:t>In fact, near century’s end, many farmers moved to the city.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**1890 Census**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8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"Crop </a:t>
            </a:r>
            <a:r>
              <a:rPr lang="en-US" b="1" dirty="0"/>
              <a:t>lien" system: basis of the commercialization of </a:t>
            </a:r>
            <a:r>
              <a:rPr lang="en-US" b="1" dirty="0" smtClean="0"/>
              <a:t>southern </a:t>
            </a:r>
            <a:r>
              <a:rPr lang="en-US" dirty="0" smtClean="0"/>
              <a:t>agriculture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planter or merchant extended a line of credit (at </a:t>
            </a:r>
            <a:r>
              <a:rPr lang="en-US" dirty="0" smtClean="0"/>
              <a:t>high interest </a:t>
            </a:r>
            <a:r>
              <a:rPr lang="en-US" dirty="0"/>
              <a:t>rates) to a struggling farmer.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mpossible </a:t>
            </a:r>
            <a:r>
              <a:rPr lang="en-US" dirty="0"/>
              <a:t>for farmer to get out of debt.</a:t>
            </a:r>
          </a:p>
          <a:p>
            <a:pPr lvl="1"/>
            <a:r>
              <a:rPr lang="en-US" dirty="0" smtClean="0"/>
              <a:t>Resulted </a:t>
            </a:r>
            <a:r>
              <a:rPr lang="en-US" dirty="0"/>
              <a:t>in many poor white and black farmers </a:t>
            </a:r>
            <a:r>
              <a:rPr lang="en-US" dirty="0" smtClean="0"/>
              <a:t>becoming landless </a:t>
            </a:r>
            <a:r>
              <a:rPr lang="en-US" dirty="0"/>
              <a:t>tenant farmers or sharecroppers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Term To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of the 1890s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accomplishments, laws, and acts:</a:t>
            </a:r>
          </a:p>
          <a:p>
            <a:pPr lvl="1"/>
            <a:r>
              <a:rPr lang="en-US" dirty="0" smtClean="0"/>
              <a:t>Sherman anti-trust act (RR monopolies)</a:t>
            </a:r>
          </a:p>
          <a:p>
            <a:pPr lvl="1"/>
            <a:r>
              <a:rPr lang="en-US" dirty="0" smtClean="0"/>
              <a:t>Sherman Silver Purchase Act</a:t>
            </a:r>
          </a:p>
          <a:p>
            <a:pPr lvl="2"/>
            <a:r>
              <a:rPr lang="en-US" dirty="0" smtClean="0"/>
              <a:t>Increased supply of silver (Westerners liked it in hopes of inflating currency)</a:t>
            </a:r>
          </a:p>
          <a:p>
            <a:pPr lvl="2"/>
            <a:r>
              <a:rPr lang="en-US" dirty="0" smtClean="0"/>
              <a:t>Remember people who owe $ want inflated currency)</a:t>
            </a:r>
          </a:p>
          <a:p>
            <a:r>
              <a:rPr lang="en-US" dirty="0" smtClean="0"/>
              <a:t>The Grange:</a:t>
            </a:r>
          </a:p>
          <a:p>
            <a:pPr lvl="1"/>
            <a:r>
              <a:rPr lang="en-US" dirty="0" smtClean="0"/>
              <a:t>Provided social and economic opportunities for FARMERS</a:t>
            </a:r>
          </a:p>
          <a:p>
            <a:pPr lvl="1"/>
            <a:r>
              <a:rPr lang="en-US" dirty="0" smtClean="0"/>
              <a:t>Sought to end monopolies in RR, wanted government ownership of businesses</a:t>
            </a:r>
          </a:p>
          <a:p>
            <a:pPr lvl="1"/>
            <a:r>
              <a:rPr lang="en-US" dirty="0" smtClean="0"/>
              <a:t>Prelude to Populist party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Harrison1889 - 1893</a:t>
            </a:r>
            <a:endParaRPr lang="en-US" dirty="0"/>
          </a:p>
        </p:txBody>
      </p:sp>
      <p:pic>
        <p:nvPicPr>
          <p:cNvPr id="4098" name="Picture 2" descr="https://encrypted-tbn1.gstatic.com/images?q=tbn:ANd9GcTpC3yL8pq6-DPgzZhTnMs2NimdWXAALLPeD9ox3chiRCpFDe4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4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900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Chapter 26 Review Video</vt:lpstr>
      <vt:lpstr>Frederick Jackson Turner</vt:lpstr>
      <vt:lpstr>Native Americans</vt:lpstr>
      <vt:lpstr>***Dawes Severity Act of 1887***</vt:lpstr>
      <vt:lpstr>Homestead Act of 1862</vt:lpstr>
      <vt:lpstr>**1890 Census**</vt:lpstr>
      <vt:lpstr>One More Term To Know</vt:lpstr>
      <vt:lpstr>Politics of the 1890s</vt:lpstr>
      <vt:lpstr>Benjamin Harrison1889 - 1893</vt:lpstr>
      <vt:lpstr>Key Court Cases</vt:lpstr>
      <vt:lpstr>3rd parties</vt:lpstr>
      <vt:lpstr>Strikes</vt:lpstr>
      <vt:lpstr>Panic of 1893</vt:lpstr>
      <vt:lpstr>Legacy of Populism</vt:lpstr>
      <vt:lpstr>That’s it!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West and the Agricultural Revolution</dc:title>
  <dc:creator>Valued Acer Customer</dc:creator>
  <cp:lastModifiedBy>Adam Norris</cp:lastModifiedBy>
  <cp:revision>13</cp:revision>
  <dcterms:created xsi:type="dcterms:W3CDTF">2011-03-10T00:00:31Z</dcterms:created>
  <dcterms:modified xsi:type="dcterms:W3CDTF">2013-02-10T15:48:26Z</dcterms:modified>
</cp:coreProperties>
</file>