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73DAAD-A905-4B06-ACBF-707F610336EA}" type="datetimeFigureOut">
              <a:rPr lang="en-US" smtClean="0"/>
              <a:t>4/20/2013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F6508F-053F-411F-B93D-8AFE0D5770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36: The Cold War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1945 </a:t>
            </a:r>
            <a:r>
              <a:rPr lang="en-US" dirty="0" smtClean="0"/>
              <a:t>– 1952</a:t>
            </a:r>
          </a:p>
          <a:p>
            <a:endParaRPr lang="en-US" dirty="0"/>
          </a:p>
          <a:p>
            <a:r>
              <a:rPr lang="en-US" dirty="0" smtClean="0"/>
              <a:t>Brought to you by www.Apushreview.com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Communism v. Capitalism forever</a:t>
            </a:r>
          </a:p>
          <a:p>
            <a:r>
              <a:rPr lang="en-US" dirty="0" smtClean="0"/>
              <a:t>Soviet Resentment towards US over:</a:t>
            </a:r>
          </a:p>
          <a:p>
            <a:pPr lvl="1"/>
            <a:r>
              <a:rPr lang="en-US" dirty="0" smtClean="0"/>
              <a:t>Delays in opening second front in WWII</a:t>
            </a:r>
          </a:p>
          <a:p>
            <a:pPr lvl="1"/>
            <a:r>
              <a:rPr lang="en-US" dirty="0" smtClean="0"/>
              <a:t>Termination of lend-lease aid</a:t>
            </a:r>
          </a:p>
          <a:p>
            <a:pPr lvl="1"/>
            <a:r>
              <a:rPr lang="en-US" dirty="0" smtClean="0"/>
              <a:t>US development of A-bomb without Stalin’s help</a:t>
            </a:r>
            <a:endParaRPr lang="en-US" dirty="0"/>
          </a:p>
          <a:p>
            <a:r>
              <a:rPr lang="en-US" dirty="0" smtClean="0"/>
              <a:t>Stalin wanted friendly governments in Eastern Europe:</a:t>
            </a:r>
          </a:p>
          <a:p>
            <a:pPr lvl="1"/>
            <a:r>
              <a:rPr lang="en-US" dirty="0" smtClean="0"/>
              <a:t>Multiple invasions, dating back to Napoleon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 and the USSR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470907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1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Breton Woods, NH (1944) </a:t>
            </a:r>
          </a:p>
          <a:p>
            <a:pPr lvl="1"/>
            <a:r>
              <a:rPr lang="en-US" dirty="0" smtClean="0"/>
              <a:t>IMF: encouraged world trade </a:t>
            </a:r>
          </a:p>
          <a:p>
            <a:pPr lvl="1"/>
            <a:r>
              <a:rPr lang="en-US" dirty="0" smtClean="0"/>
              <a:t>World Bank: promote economic growth in war-ravaged and underdeveloped areas</a:t>
            </a:r>
          </a:p>
          <a:p>
            <a:pPr lvl="1"/>
            <a:r>
              <a:rPr lang="en-US" dirty="0" smtClean="0"/>
              <a:t>US supplied most of funding, USSR did not participate</a:t>
            </a:r>
            <a:endParaRPr lang="en-US" dirty="0"/>
          </a:p>
          <a:p>
            <a:r>
              <a:rPr lang="en-US" dirty="0" smtClean="0"/>
              <a:t>San Francisco meeting:</a:t>
            </a:r>
          </a:p>
          <a:p>
            <a:pPr lvl="1"/>
            <a:r>
              <a:rPr lang="en-US" dirty="0" smtClean="0"/>
              <a:t>UN established (5 permanent security council members)</a:t>
            </a:r>
          </a:p>
          <a:p>
            <a:pPr lvl="1"/>
            <a:r>
              <a:rPr lang="en-US" dirty="0" smtClean="0"/>
              <a:t>UN approved by Senate unlike League of Nations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the Postwar World</a:t>
            </a:r>
            <a:endParaRPr lang="en-US" dirty="0"/>
          </a:p>
        </p:txBody>
      </p:sp>
      <p:pic>
        <p:nvPicPr>
          <p:cNvPr id="1026" name="Picture 2" descr="http://www.wnd.com/images/UnitedNation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Nuremberg Trials</a:t>
            </a:r>
          </a:p>
          <a:p>
            <a:pPr lvl="1"/>
            <a:r>
              <a:rPr lang="en-US" dirty="0" smtClean="0"/>
              <a:t>Punished German Nazi Leaders (12 leaders were hanged, 7 served life sentences)</a:t>
            </a:r>
          </a:p>
          <a:p>
            <a:r>
              <a:rPr lang="en-US" dirty="0" smtClean="0"/>
              <a:t>4 countries controlled Germany</a:t>
            </a:r>
          </a:p>
          <a:p>
            <a:pPr lvl="1"/>
            <a:r>
              <a:rPr lang="en-US" dirty="0" smtClean="0"/>
              <a:t>US, England, France (Western Germany)</a:t>
            </a:r>
          </a:p>
          <a:p>
            <a:pPr lvl="1"/>
            <a:r>
              <a:rPr lang="en-US" dirty="0" smtClean="0"/>
              <a:t>Soviet Union (Eastern Germany)</a:t>
            </a:r>
            <a:endParaRPr lang="en-US" dirty="0"/>
          </a:p>
          <a:p>
            <a:r>
              <a:rPr lang="en-US" dirty="0" smtClean="0"/>
              <a:t>Berlin Airlift </a:t>
            </a:r>
          </a:p>
          <a:p>
            <a:pPr lvl="1"/>
            <a:r>
              <a:rPr lang="en-US" dirty="0" smtClean="0"/>
              <a:t>Soviet Union froze Western countries out of Berlin (also divided into 4 zones)</a:t>
            </a:r>
          </a:p>
          <a:p>
            <a:pPr lvl="1"/>
            <a:r>
              <a:rPr lang="en-US" dirty="0" smtClean="0"/>
              <a:t>US and allies fly planes with supplies</a:t>
            </a:r>
          </a:p>
          <a:p>
            <a:pPr lvl="1"/>
            <a:r>
              <a:rPr lang="en-US" dirty="0" smtClean="0"/>
              <a:t>Lasts roughly a year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 Germany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41910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 smtClean="0"/>
              <a:t>***George F. </a:t>
            </a:r>
            <a:r>
              <a:rPr lang="en-US" b="1" i="1" u="sng" dirty="0" smtClean="0"/>
              <a:t>Keenan</a:t>
            </a:r>
            <a:r>
              <a:rPr lang="en-US" b="1" i="1" u="sng" dirty="0" smtClean="0"/>
              <a:t>***</a:t>
            </a:r>
          </a:p>
          <a:p>
            <a:pPr lvl="1"/>
            <a:r>
              <a:rPr lang="en-US" dirty="0" smtClean="0"/>
              <a:t>Creator of “Containment”</a:t>
            </a:r>
          </a:p>
          <a:p>
            <a:pPr lvl="1"/>
            <a:r>
              <a:rPr lang="en-US" dirty="0" smtClean="0"/>
              <a:t>Belief that USSR wanted to expand and expansion must be stopped</a:t>
            </a:r>
          </a:p>
          <a:p>
            <a:r>
              <a:rPr lang="en-US" b="1" i="1" u="sng" dirty="0" smtClean="0"/>
              <a:t>***Truman Doctrine:***</a:t>
            </a:r>
          </a:p>
          <a:p>
            <a:pPr lvl="1"/>
            <a:r>
              <a:rPr lang="en-US" dirty="0" smtClean="0"/>
              <a:t>US provided </a:t>
            </a:r>
            <a:r>
              <a:rPr lang="en-US" dirty="0" smtClean="0"/>
              <a:t>$ and military aid (but not troops) </a:t>
            </a:r>
            <a:r>
              <a:rPr lang="en-US" dirty="0" smtClean="0"/>
              <a:t>to Greece and Turkey so they would not become Communist</a:t>
            </a:r>
          </a:p>
          <a:p>
            <a:pPr lvl="1"/>
            <a:r>
              <a:rPr lang="en-US" dirty="0" smtClean="0"/>
              <a:t>If Greece fell, Turkey may too </a:t>
            </a:r>
          </a:p>
          <a:p>
            <a:r>
              <a:rPr lang="en-US" dirty="0" smtClean="0"/>
              <a:t>Impact of Containment:</a:t>
            </a:r>
          </a:p>
          <a:p>
            <a:pPr lvl="1"/>
            <a:r>
              <a:rPr lang="en-US" dirty="0" smtClean="0"/>
              <a:t>Divided world into pro-Soviet and pro-US camps</a:t>
            </a:r>
          </a:p>
          <a:p>
            <a:pPr lvl="1"/>
            <a:r>
              <a:rPr lang="en-US" dirty="0" smtClean="0"/>
              <a:t>Set the foreign policy for decades to come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Cold War Congeals (Holy cow is this important stuff)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2130136"/>
            <a:ext cx="4195762" cy="41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Marshall Plan:</a:t>
            </a:r>
          </a:p>
          <a:p>
            <a:pPr lvl="1"/>
            <a:r>
              <a:rPr lang="en-US" dirty="0" smtClean="0"/>
              <a:t>Secretary of State George C. Marshall</a:t>
            </a:r>
          </a:p>
          <a:p>
            <a:pPr lvl="1"/>
            <a:r>
              <a:rPr lang="en-US" dirty="0" smtClean="0"/>
              <a:t>US would provide financial aid to countries</a:t>
            </a:r>
          </a:p>
          <a:p>
            <a:pPr lvl="2"/>
            <a:r>
              <a:rPr lang="en-US" dirty="0" smtClean="0"/>
              <a:t>(another way to keep Communism from spreading)</a:t>
            </a:r>
            <a:endParaRPr lang="en-US" dirty="0"/>
          </a:p>
          <a:p>
            <a:r>
              <a:rPr lang="en-US" dirty="0" smtClean="0"/>
              <a:t>Middle East:</a:t>
            </a:r>
          </a:p>
          <a:p>
            <a:pPr lvl="1"/>
            <a:r>
              <a:rPr lang="en-US" dirty="0" smtClean="0"/>
              <a:t>Truman recognized Israel on May 14, 1948 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Should Israel be born, the Arabs will lay </a:t>
            </a:r>
            <a:r>
              <a:rPr lang="en-US" dirty="0" smtClean="0"/>
              <a:t>siege </a:t>
            </a:r>
            <a:r>
              <a:rPr lang="en-US" dirty="0" smtClean="0"/>
              <a:t>to it until it dies of famine”</a:t>
            </a:r>
          </a:p>
          <a:p>
            <a:pPr lvl="2"/>
            <a:r>
              <a:rPr lang="en-US" dirty="0" smtClean="0"/>
              <a:t>Sign of things to come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5410200" cy="604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2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1947 National Security Act created:</a:t>
            </a:r>
          </a:p>
          <a:p>
            <a:pPr lvl="1"/>
            <a:r>
              <a:rPr lang="en-US" dirty="0" smtClean="0"/>
              <a:t>The Department of Defense</a:t>
            </a:r>
          </a:p>
          <a:p>
            <a:pPr lvl="1"/>
            <a:r>
              <a:rPr lang="en-US" dirty="0" smtClean="0"/>
              <a:t>National Security Council</a:t>
            </a:r>
          </a:p>
          <a:p>
            <a:pPr lvl="1"/>
            <a:r>
              <a:rPr lang="en-US" dirty="0" smtClean="0"/>
              <a:t>Central Intelligence Agency (CIA)</a:t>
            </a:r>
            <a:endParaRPr lang="en-US" dirty="0"/>
          </a:p>
          <a:p>
            <a:r>
              <a:rPr lang="en-US" dirty="0" smtClean="0"/>
              <a:t>“Voice of America”</a:t>
            </a:r>
          </a:p>
          <a:p>
            <a:pPr lvl="1"/>
            <a:r>
              <a:rPr lang="en-US" dirty="0" smtClean="0"/>
              <a:t>American radio broadcasts broadcasted beyond Iron Curtain</a:t>
            </a:r>
            <a:endParaRPr lang="en-US" dirty="0"/>
          </a:p>
          <a:p>
            <a:r>
              <a:rPr lang="en-US" dirty="0" smtClean="0"/>
              <a:t>NATO (April 4, 1949):</a:t>
            </a:r>
          </a:p>
          <a:p>
            <a:pPr lvl="1"/>
            <a:r>
              <a:rPr lang="en-US" dirty="0" smtClean="0"/>
              <a:t>US and 11 other members of Western Europe</a:t>
            </a:r>
          </a:p>
          <a:p>
            <a:pPr lvl="1"/>
            <a:r>
              <a:rPr lang="en-US" dirty="0" smtClean="0"/>
              <a:t>“An attack on one is an attack on all”</a:t>
            </a:r>
          </a:p>
          <a:p>
            <a:pPr lvl="1"/>
            <a:r>
              <a:rPr lang="en-US" dirty="0" smtClean="0"/>
              <a:t>Membership increased as years went </a:t>
            </a:r>
            <a:r>
              <a:rPr lang="en-US" dirty="0" smtClean="0"/>
              <a:t>on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Begins to Rearm</a:t>
            </a:r>
            <a:endParaRPr lang="en-US" dirty="0"/>
          </a:p>
        </p:txBody>
      </p:sp>
      <p:pic>
        <p:nvPicPr>
          <p:cNvPr id="2050" name="Picture 2" descr="https://lh6.googleusercontent.com/-4ZvZxl84yZM/TW1KMGMsdKI/AAAAAAAAAfA/vVu1BIY9iko/s1600/NATO_expan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4490"/>
            <a:ext cx="4419600" cy="474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8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star General MacArthur (Bonus Army </a:t>
            </a:r>
            <a:r>
              <a:rPr lang="en-US" dirty="0" err="1" smtClean="0"/>
              <a:t>squasher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charge of reconstruction of Japan</a:t>
            </a:r>
          </a:p>
          <a:p>
            <a:pPr lvl="2"/>
            <a:r>
              <a:rPr lang="en-US" dirty="0" smtClean="0"/>
              <a:t>Japan becomes one of leading industrial powers</a:t>
            </a:r>
            <a:endParaRPr lang="en-US" dirty="0"/>
          </a:p>
          <a:p>
            <a:r>
              <a:rPr lang="en-US" dirty="0" smtClean="0"/>
              <a:t>1949: China </a:t>
            </a:r>
            <a:r>
              <a:rPr lang="en-US" dirty="0" smtClean="0"/>
              <a:t>becomes Communist, Truman blamed, anti-Communism hysteria across US</a:t>
            </a:r>
          </a:p>
          <a:p>
            <a:r>
              <a:rPr lang="en-US" dirty="0" smtClean="0"/>
              <a:t>Soviet Union developed a-bomb as well</a:t>
            </a:r>
            <a:endParaRPr lang="en-US" dirty="0"/>
          </a:p>
          <a:p>
            <a:r>
              <a:rPr lang="en-US" dirty="0" smtClean="0"/>
              <a:t>1952: US develops H-bomb</a:t>
            </a:r>
          </a:p>
          <a:p>
            <a:r>
              <a:rPr lang="en-US" dirty="0" smtClean="0"/>
              <a:t>1953: USSR develops H-bomb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and Revolution in Asia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709"/>
            <a:ext cx="4916044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4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1947: Loyalty Program:</a:t>
            </a:r>
          </a:p>
          <a:p>
            <a:pPr lvl="1"/>
            <a:r>
              <a:rPr lang="en-US" dirty="0" smtClean="0"/>
              <a:t>3 million federal employees investigated </a:t>
            </a:r>
            <a:endParaRPr lang="en-US" dirty="0"/>
          </a:p>
          <a:p>
            <a:r>
              <a:rPr lang="en-US" dirty="0" smtClean="0"/>
              <a:t>Smith Act of 1940: (Pre-WWII)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peacetime anti-sedition law since 1798</a:t>
            </a:r>
          </a:p>
          <a:p>
            <a:r>
              <a:rPr lang="en-US" i="1" dirty="0" smtClean="0"/>
              <a:t>Dennis v. US</a:t>
            </a:r>
            <a:endParaRPr lang="en-US" dirty="0" smtClean="0"/>
          </a:p>
          <a:p>
            <a:pPr lvl="1"/>
            <a:r>
              <a:rPr lang="en-US" dirty="0" smtClean="0"/>
              <a:t>Upheld the Smith Act</a:t>
            </a:r>
          </a:p>
          <a:p>
            <a:r>
              <a:rPr lang="en-US" b="1" i="1" u="sng" dirty="0" smtClean="0"/>
              <a:t>**</a:t>
            </a:r>
            <a:r>
              <a:rPr lang="en-US" b="1" i="1" u="sng" dirty="0" smtClean="0"/>
              <a:t>Committee on Un-American Activities (HUAC)**</a:t>
            </a:r>
          </a:p>
          <a:p>
            <a:pPr lvl="1"/>
            <a:r>
              <a:rPr lang="en-US" dirty="0" smtClean="0"/>
              <a:t>Leading member, Richard Nixon accused Alger Hiss of being communist</a:t>
            </a:r>
          </a:p>
          <a:p>
            <a:r>
              <a:rPr lang="en-US" dirty="0" smtClean="0"/>
              <a:t>Many activities became associated with Communism: declining religious sentiment, increased sexual freedom, agitation for civil rights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Ferreting Out Alleged Communists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4519699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3890962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69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Convicted in 1951 of espionage</a:t>
            </a:r>
          </a:p>
          <a:p>
            <a:r>
              <a:rPr lang="en-US" dirty="0" smtClean="0"/>
              <a:t>1953: both were killed by electric chair</a:t>
            </a:r>
          </a:p>
          <a:p>
            <a:pPr lvl="1"/>
            <a:r>
              <a:rPr lang="en-US" dirty="0" smtClean="0"/>
              <a:t>Only people in American history executed in peacetime for espionage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Julius and Ethel Rosenberg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3759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4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way Democratic Race:</a:t>
            </a:r>
          </a:p>
          <a:p>
            <a:pPr lvl="1"/>
            <a:r>
              <a:rPr lang="en-US" dirty="0" smtClean="0"/>
              <a:t>Incumbent Harry S Truman</a:t>
            </a:r>
          </a:p>
          <a:p>
            <a:pPr lvl="1"/>
            <a:r>
              <a:rPr lang="en-US" dirty="0" smtClean="0"/>
              <a:t>Former VP Henry A. Wallace</a:t>
            </a:r>
          </a:p>
          <a:p>
            <a:pPr lvl="1"/>
            <a:r>
              <a:rPr lang="en-US" dirty="0" smtClean="0"/>
              <a:t>Strong Thurmond (SC Governor, later turned 100 years old as senator)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Dewey </a:t>
            </a:r>
            <a:r>
              <a:rPr lang="en-US" dirty="0" smtClean="0"/>
              <a:t>(R) was believed to have won election</a:t>
            </a:r>
          </a:p>
          <a:p>
            <a:pPr lvl="1"/>
            <a:r>
              <a:rPr lang="en-US" dirty="0" smtClean="0"/>
              <a:t>Truman surprisingly wins(303 – 189)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Divisions in 1948</a:t>
            </a:r>
            <a:endParaRPr lang="en-US" dirty="0"/>
          </a:p>
        </p:txBody>
      </p:sp>
      <p:pic>
        <p:nvPicPr>
          <p:cNvPr id="3074" name="Picture 2" descr="http://terrifictop10.files.wordpress.com/2012/11/election-of-1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486400" cy="41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After WWII, there was fear that the economy would falter </a:t>
            </a:r>
          </a:p>
          <a:p>
            <a:pPr lvl="1"/>
            <a:r>
              <a:rPr lang="en-US" dirty="0" smtClean="0"/>
              <a:t>Millions returning home from overseas</a:t>
            </a:r>
          </a:p>
          <a:p>
            <a:pPr lvl="2"/>
            <a:r>
              <a:rPr lang="en-US" dirty="0" smtClean="0"/>
              <a:t>What would they do for jobs?</a:t>
            </a:r>
            <a:endParaRPr lang="en-US" dirty="0"/>
          </a:p>
          <a:p>
            <a:r>
              <a:rPr lang="en-US" dirty="0" smtClean="0"/>
              <a:t>Taft-Hartley Act:</a:t>
            </a:r>
          </a:p>
          <a:p>
            <a:pPr lvl="1"/>
            <a:r>
              <a:rPr lang="en-US" dirty="0" smtClean="0"/>
              <a:t>Passed over Truman’s veto</a:t>
            </a:r>
          </a:p>
          <a:p>
            <a:pPr lvl="1"/>
            <a:r>
              <a:rPr lang="en-US" dirty="0" smtClean="0"/>
              <a:t>Outlawed “closed” shop (requiring companies to only hire union employees</a:t>
            </a:r>
          </a:p>
          <a:p>
            <a:pPr lvl="1"/>
            <a:r>
              <a:rPr lang="en-US" dirty="0" smtClean="0"/>
              <a:t>Reversed gains from Wagner Act</a:t>
            </a:r>
            <a:endParaRPr lang="en-US" dirty="0"/>
          </a:p>
          <a:p>
            <a:r>
              <a:rPr lang="en-US" dirty="0" smtClean="0"/>
              <a:t>GI Bill:</a:t>
            </a:r>
          </a:p>
          <a:p>
            <a:pPr lvl="1"/>
            <a:r>
              <a:rPr lang="en-US" dirty="0" smtClean="0"/>
              <a:t>Helped veterans attend schools (technical and vocational)</a:t>
            </a:r>
          </a:p>
          <a:p>
            <a:pPr lvl="1"/>
            <a:r>
              <a:rPr lang="en-US" dirty="0" smtClean="0"/>
              <a:t>Veteran’s Administration (VA): loans to veterans to buy homes, farms, and small businesses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Postwar Economic Anxieties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2971800" cy="446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964"/>
            <a:ext cx="3085913" cy="469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famous “</a:t>
            </a:r>
            <a:r>
              <a:rPr lang="en-US" dirty="0" smtClean="0"/>
              <a:t>Deals?”</a:t>
            </a:r>
            <a:endParaRPr lang="en-US" dirty="0" smtClean="0"/>
          </a:p>
          <a:p>
            <a:pPr lvl="1"/>
            <a:r>
              <a:rPr lang="en-US" dirty="0" smtClean="0"/>
              <a:t>Square Deal, New Deal</a:t>
            </a:r>
            <a:endParaRPr lang="en-US" dirty="0"/>
          </a:p>
          <a:p>
            <a:r>
              <a:rPr lang="en-US" dirty="0" smtClean="0"/>
              <a:t>Called for improved housing, higher minimum wage, extension of Social Security</a:t>
            </a:r>
          </a:p>
          <a:p>
            <a:r>
              <a:rPr lang="en-US" dirty="0" smtClean="0"/>
              <a:t>***Only major success came in raising minimum wage***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Truman’s “Fair Deal”</a:t>
            </a:r>
            <a:endParaRPr lang="en-US" dirty="0"/>
          </a:p>
        </p:txBody>
      </p:sp>
      <p:pic>
        <p:nvPicPr>
          <p:cNvPr id="6146" name="Picture 2" descr="https://encrypted-tbn0.gstatic.com/images?q=tbn:ANd9GcSu27wG2e7WcwD1LgUX52Im8lueqNEI4aFxPGAQPXpJYjI8C-2rf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3124200" cy="319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became involved (CONTAINMENT!)</a:t>
            </a:r>
          </a:p>
          <a:p>
            <a:r>
              <a:rPr lang="en-US" dirty="0" smtClean="0"/>
              <a:t>***National Security Council Memorandum Number 68, </a:t>
            </a:r>
            <a:r>
              <a:rPr lang="en-US" b="1" i="1" u="sng" dirty="0" smtClean="0">
                <a:solidFill>
                  <a:srgbClr val="FF0000"/>
                </a:solidFill>
              </a:rPr>
              <a:t>(NSC-68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***</a:t>
            </a:r>
          </a:p>
          <a:p>
            <a:pPr lvl="1"/>
            <a:r>
              <a:rPr lang="en-US" dirty="0" smtClean="0"/>
              <a:t>US should quadruple defense spending</a:t>
            </a:r>
          </a:p>
          <a:p>
            <a:pPr lvl="1"/>
            <a:r>
              <a:rPr lang="en-US" dirty="0" smtClean="0"/>
              <a:t>Helped define Cold War policies (MILITARIZATION)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Korea Volcano Erupts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743200" y="2667000"/>
            <a:ext cx="1524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1905000"/>
            <a:ext cx="10668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495800" y="1905000"/>
            <a:ext cx="1295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North and South exchange gains</a:t>
            </a:r>
          </a:p>
          <a:p>
            <a:r>
              <a:rPr lang="en-US" dirty="0" smtClean="0"/>
              <a:t>North retreats, China comes to its aid</a:t>
            </a:r>
          </a:p>
          <a:p>
            <a:r>
              <a:rPr lang="en-US" dirty="0" smtClean="0"/>
              <a:t>MacArthur (Bonus Army dude) wants to </a:t>
            </a:r>
            <a:r>
              <a:rPr lang="en-US" dirty="0" smtClean="0"/>
              <a:t>fight a large-scale war, Truman does not</a:t>
            </a:r>
            <a:endParaRPr lang="en-US" dirty="0" smtClean="0"/>
          </a:p>
          <a:p>
            <a:r>
              <a:rPr lang="en-US" dirty="0" smtClean="0"/>
              <a:t>MacArthur gets canned</a:t>
            </a:r>
          </a:p>
          <a:p>
            <a:endParaRPr lang="en-US" dirty="0" smtClean="0"/>
          </a:p>
          <a:p>
            <a:r>
              <a:rPr lang="en-US" dirty="0" smtClean="0"/>
              <a:t>Armistice </a:t>
            </a:r>
            <a:r>
              <a:rPr lang="en-US" dirty="0" smtClean="0"/>
              <a:t>ends the war, two sides separated at 38 parallel</a:t>
            </a:r>
          </a:p>
          <a:p>
            <a:pPr lvl="1"/>
            <a:r>
              <a:rPr lang="en-US" dirty="0" smtClean="0"/>
              <a:t>(Other famous parallels?) </a:t>
            </a:r>
          </a:p>
          <a:p>
            <a:pPr lvl="2"/>
            <a:r>
              <a:rPr lang="en-US" dirty="0" smtClean="0"/>
              <a:t>54°40</a:t>
            </a:r>
          </a:p>
          <a:p>
            <a:pPr lvl="2"/>
            <a:r>
              <a:rPr lang="en-US" dirty="0" smtClean="0"/>
              <a:t>36°30</a:t>
            </a:r>
            <a:endParaRPr lang="en-US" dirty="0"/>
          </a:p>
          <a:p>
            <a:pPr lvl="2"/>
            <a:r>
              <a:rPr lang="en-US" dirty="0" smtClean="0"/>
              <a:t>49°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Seesaw in Korea</a:t>
            </a:r>
            <a:endParaRPr lang="en-US" dirty="0"/>
          </a:p>
        </p:txBody>
      </p:sp>
      <p:pic>
        <p:nvPicPr>
          <p:cNvPr id="4098" name="Picture 2" descr="http://www.trumanlibrary.org/hstpaper/korea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6" y="0"/>
            <a:ext cx="5562600" cy="37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Containment</a:t>
            </a:r>
          </a:p>
          <a:p>
            <a:r>
              <a:rPr lang="en-US" dirty="0" smtClean="0"/>
              <a:t>Truman Doctrine</a:t>
            </a:r>
          </a:p>
          <a:p>
            <a:r>
              <a:rPr lang="en-US" dirty="0" smtClean="0"/>
              <a:t>Marshall Plan</a:t>
            </a:r>
          </a:p>
          <a:p>
            <a:r>
              <a:rPr lang="en-US" dirty="0" smtClean="0"/>
              <a:t>“Loss” of China</a:t>
            </a:r>
          </a:p>
          <a:p>
            <a:r>
              <a:rPr lang="en-US" dirty="0" err="1" smtClean="0"/>
              <a:t>Rosenbergs</a:t>
            </a:r>
            <a:endParaRPr lang="en-US" dirty="0" smtClean="0"/>
          </a:p>
          <a:p>
            <a:r>
              <a:rPr lang="en-US" dirty="0" smtClean="0"/>
              <a:t>NSC – 68 </a:t>
            </a:r>
          </a:p>
          <a:p>
            <a:r>
              <a:rPr lang="en-US" dirty="0" smtClean="0"/>
              <a:t>“Fair Deal”</a:t>
            </a:r>
          </a:p>
          <a:p>
            <a:r>
              <a:rPr lang="en-US" dirty="0" smtClean="0"/>
              <a:t>Yalta Conference</a:t>
            </a:r>
          </a:p>
          <a:p>
            <a:r>
              <a:rPr lang="en-US" dirty="0" smtClean="0"/>
              <a:t>HUAC</a:t>
            </a:r>
          </a:p>
          <a:p>
            <a:r>
              <a:rPr lang="en-US" dirty="0" smtClean="0"/>
              <a:t>NATO</a:t>
            </a:r>
          </a:p>
          <a:p>
            <a:r>
              <a:rPr lang="en-US" dirty="0" smtClean="0"/>
              <a:t>GI Bill</a:t>
            </a:r>
          </a:p>
          <a:p>
            <a:r>
              <a:rPr lang="en-US" dirty="0" smtClean="0"/>
              <a:t>Levittown</a:t>
            </a: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</a:t>
            </a:r>
            <a:r>
              <a:rPr lang="en-US" dirty="0" smtClean="0"/>
              <a:t>Review of Key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17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27" y="3576370"/>
            <a:ext cx="4067345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7400" y="3733800"/>
            <a:ext cx="205080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Subscribe to this channel!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0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 quickly became wealthiest nation</a:t>
            </a:r>
          </a:p>
          <a:p>
            <a:pPr lvl="1"/>
            <a:r>
              <a:rPr lang="en-US" dirty="0" smtClean="0"/>
              <a:t>6% of world’s people owned 40% of the wealth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Middle-class </a:t>
            </a:r>
            <a:r>
              <a:rPr lang="en-US" dirty="0" smtClean="0"/>
              <a:t>grew at high rate</a:t>
            </a:r>
          </a:p>
          <a:p>
            <a:pPr lvl="1"/>
            <a:r>
              <a:rPr lang="en-US" dirty="0" smtClean="0"/>
              <a:t>60% of people by mid 1950s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90</a:t>
            </a:r>
            <a:r>
              <a:rPr lang="en-US" dirty="0" smtClean="0"/>
              <a:t>% of families owned </a:t>
            </a:r>
            <a:r>
              <a:rPr lang="en-US" dirty="0" err="1" smtClean="0"/>
              <a:t>tvs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Women </a:t>
            </a:r>
            <a:r>
              <a:rPr lang="en-US" dirty="0" smtClean="0"/>
              <a:t>still expected to play traditional roles</a:t>
            </a:r>
          </a:p>
          <a:p>
            <a:pPr lvl="1"/>
            <a:r>
              <a:rPr lang="en-US" dirty="0" smtClean="0"/>
              <a:t>Helps lead to the feminist revolt of the 1960s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Long Economic Boom, 1950 – 1970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6763"/>
            <a:ext cx="5133702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Huge military budgets accounted for the economic upturn of the 1950s</a:t>
            </a:r>
          </a:p>
          <a:p>
            <a:r>
              <a:rPr lang="en-US" dirty="0" smtClean="0"/>
              <a:t>10% of GNP was devoted to defense spending</a:t>
            </a:r>
          </a:p>
          <a:p>
            <a:r>
              <a:rPr lang="en-US" dirty="0" smtClean="0"/>
              <a:t>Worker productivity increased in all professions</a:t>
            </a:r>
          </a:p>
          <a:p>
            <a:pPr lvl="1"/>
            <a:r>
              <a:rPr lang="en-US" dirty="0" smtClean="0"/>
              <a:t>Farmers could produce for 3 times as many people compared to 10 years before</a:t>
            </a:r>
            <a:endParaRPr lang="en-US" dirty="0"/>
          </a:p>
          <a:p>
            <a:r>
              <a:rPr lang="en-US" dirty="0" smtClean="0"/>
              <a:t>By 1970, 90% of school-aged children were enrolled in educational institutions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Roots of Postwar Prosperity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875547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38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Sunbelt:</a:t>
            </a:r>
          </a:p>
          <a:p>
            <a:pPr lvl="1"/>
            <a:r>
              <a:rPr lang="en-US" dirty="0" smtClean="0"/>
              <a:t>15 state area from VA, through FL, all the way to CA</a:t>
            </a:r>
            <a:endParaRPr lang="en-US" dirty="0"/>
          </a:p>
          <a:p>
            <a:pPr lvl="1"/>
            <a:r>
              <a:rPr lang="en-US" dirty="0" smtClean="0"/>
              <a:t>Grew at a rate twice as fast as the Northeast (Frostbelt)</a:t>
            </a:r>
          </a:p>
          <a:p>
            <a:r>
              <a:rPr lang="en-US" dirty="0" smtClean="0"/>
              <a:t>California: Electronics industry</a:t>
            </a:r>
          </a:p>
          <a:p>
            <a:r>
              <a:rPr lang="en-US" dirty="0" smtClean="0"/>
              <a:t>Southwest: Military industries</a:t>
            </a:r>
          </a:p>
          <a:p>
            <a:r>
              <a:rPr lang="en-US" dirty="0" smtClean="0"/>
              <a:t>FL and TX: aerospace complexes (NASA)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Smiling Sunbelt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43306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4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r>
              <a:rPr lang="en-US" dirty="0" smtClean="0"/>
              <a:t>By 1960, ¼ Americans lived in suburbs</a:t>
            </a:r>
          </a:p>
          <a:p>
            <a:pPr lvl="1"/>
            <a:r>
              <a:rPr lang="en-US" dirty="0" smtClean="0"/>
              <a:t>Spurred by highways, FHA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Levittown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Cookie-cutter houses in suburban </a:t>
            </a:r>
            <a:r>
              <a:rPr lang="en-US" dirty="0" smtClean="0"/>
              <a:t>Long Island, </a:t>
            </a:r>
            <a:r>
              <a:rPr lang="en-US" dirty="0" smtClean="0"/>
              <a:t>duplicated in many other </a:t>
            </a:r>
            <a:r>
              <a:rPr lang="en-US" dirty="0" smtClean="0"/>
              <a:t>cities</a:t>
            </a:r>
          </a:p>
          <a:p>
            <a:pPr lvl="1"/>
            <a:r>
              <a:rPr lang="en-US" dirty="0" smtClean="0"/>
              <a:t>African Americans were forbidden from buying homes in Levittown</a:t>
            </a:r>
            <a:endParaRPr lang="en-US" dirty="0"/>
          </a:p>
          <a:p>
            <a:r>
              <a:rPr lang="en-US" dirty="0" smtClean="0"/>
              <a:t>“</a:t>
            </a:r>
            <a:r>
              <a:rPr lang="en-US" dirty="0" smtClean="0"/>
              <a:t>White Flight”</a:t>
            </a:r>
          </a:p>
          <a:p>
            <a:pPr lvl="1"/>
            <a:r>
              <a:rPr lang="en-US" dirty="0" smtClean="0"/>
              <a:t>Many White families moved to the suburbs</a:t>
            </a:r>
          </a:p>
          <a:p>
            <a:pPr lvl="1"/>
            <a:r>
              <a:rPr lang="en-US" dirty="0" smtClean="0"/>
              <a:t>Blacks (especially from the South, moved to cities)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Rush to the Suburbs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0"/>
            <a:ext cx="4891087" cy="325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1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1945 – end of 1950s:</a:t>
            </a:r>
          </a:p>
          <a:p>
            <a:pPr lvl="1"/>
            <a:r>
              <a:rPr lang="en-US" dirty="0" smtClean="0"/>
              <a:t>50 million babies!!!!!!</a:t>
            </a:r>
            <a:endParaRPr lang="en-US" dirty="0"/>
          </a:p>
          <a:p>
            <a:r>
              <a:rPr lang="en-US" dirty="0" smtClean="0"/>
              <a:t>Impact of boom:</a:t>
            </a:r>
          </a:p>
          <a:p>
            <a:pPr lvl="1"/>
            <a:r>
              <a:rPr lang="en-US" dirty="0" smtClean="0"/>
              <a:t>Increase in school enrollments</a:t>
            </a:r>
          </a:p>
          <a:p>
            <a:pPr lvl="1"/>
            <a:r>
              <a:rPr lang="en-US" dirty="0" smtClean="0"/>
              <a:t>Canned food and baby products increase</a:t>
            </a:r>
          </a:p>
          <a:p>
            <a:pPr lvl="1"/>
            <a:r>
              <a:rPr lang="en-US" dirty="0" smtClean="0"/>
              <a:t>1960s: $20 billion spent on clothes and rock music</a:t>
            </a:r>
          </a:p>
          <a:p>
            <a:pPr lvl="1"/>
            <a:r>
              <a:rPr lang="en-US" dirty="0" smtClean="0"/>
              <a:t>Currently: Social Security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Postwar Baby Boom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319462" cy="2692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45" y="159327"/>
            <a:ext cx="2104471" cy="268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71" y="2845297"/>
            <a:ext cx="4006973" cy="241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27"/>
            <a:ext cx="3362776" cy="268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president without a college education in many years</a:t>
            </a:r>
          </a:p>
          <a:p>
            <a:r>
              <a:rPr lang="en-US" dirty="0" smtClean="0"/>
              <a:t>“Accidental” President</a:t>
            </a:r>
          </a:p>
          <a:p>
            <a:r>
              <a:rPr lang="en-US" dirty="0" smtClean="0"/>
              <a:t>5’ 8”</a:t>
            </a:r>
          </a:p>
          <a:p>
            <a:r>
              <a:rPr lang="en-US" dirty="0" smtClean="0"/>
              <a:t>“The Buck Stops Here”</a:t>
            </a:r>
          </a:p>
          <a:p>
            <a:r>
              <a:rPr lang="en-US" dirty="0" smtClean="0"/>
              <a:t>“If you can’t stand the heat, get out of the kitchen”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Truman: The “Gutty” Man from MO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"/>
            <a:ext cx="4067345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2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Yalta, February 1945:</a:t>
            </a:r>
          </a:p>
          <a:p>
            <a:pPr lvl="1"/>
            <a:r>
              <a:rPr lang="en-US" dirty="0" smtClean="0"/>
              <a:t>Truman, Churchill, and Stalin met to discuss post war plans</a:t>
            </a:r>
          </a:p>
          <a:p>
            <a:r>
              <a:rPr lang="en-US" dirty="0" smtClean="0"/>
              <a:t>Final plans for Germany, as well as the fate of Poland (representative government) was agreed upon</a:t>
            </a:r>
            <a:endParaRPr lang="en-US" dirty="0"/>
          </a:p>
          <a:p>
            <a:r>
              <a:rPr lang="en-US" dirty="0" smtClean="0"/>
              <a:t>A-bomb not yet tested, fear of high American casualties if Japan was invaded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Yalta: Bargain or Betrayal?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202965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9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</TotalTime>
  <Words>1252</Words>
  <Application>Microsoft Office PowerPoint</Application>
  <PresentationFormat>On-screen Show (4:3)</PresentationFormat>
  <Paragraphs>220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Chapter 36: The Cold War </vt:lpstr>
      <vt:lpstr>Postwar Economic Anxieties</vt:lpstr>
      <vt:lpstr>The Long Economic Boom, 1950 – 1970 </vt:lpstr>
      <vt:lpstr>The Roots of Postwar Prosperity</vt:lpstr>
      <vt:lpstr>The Smiling Sunbelt</vt:lpstr>
      <vt:lpstr>The Rush to the Suburbs</vt:lpstr>
      <vt:lpstr>The Postwar Baby Boom</vt:lpstr>
      <vt:lpstr>Truman: The “Gutty” Man from MO</vt:lpstr>
      <vt:lpstr>Yalta: Bargain or Betrayal?</vt:lpstr>
      <vt:lpstr>The US and the USSR</vt:lpstr>
      <vt:lpstr>Shaping the Postwar World</vt:lpstr>
      <vt:lpstr>The Problem of Germany</vt:lpstr>
      <vt:lpstr>The Cold War Congeals (Holy cow is this important stuff)</vt:lpstr>
      <vt:lpstr>Continued</vt:lpstr>
      <vt:lpstr>America Begins to Rearm</vt:lpstr>
      <vt:lpstr>Reconstruction and Revolution in Asia</vt:lpstr>
      <vt:lpstr>Ferreting Out Alleged Communists</vt:lpstr>
      <vt:lpstr>Julius and Ethel Rosenberg</vt:lpstr>
      <vt:lpstr>Democratic Divisions in 1948</vt:lpstr>
      <vt:lpstr>Truman’s “Fair Deal”</vt:lpstr>
      <vt:lpstr>The Korea Volcano Erupts</vt:lpstr>
      <vt:lpstr>Military Seesaw in Korea</vt:lpstr>
      <vt:lpstr>Quick Review of Key Ideas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36: The Cold War</dc:title>
  <dc:creator>Adam Norris</dc:creator>
  <cp:lastModifiedBy>Adam Norris</cp:lastModifiedBy>
  <cp:revision>37</cp:revision>
  <dcterms:created xsi:type="dcterms:W3CDTF">2012-04-12T23:25:20Z</dcterms:created>
  <dcterms:modified xsi:type="dcterms:W3CDTF">2013-04-21T02:02:27Z</dcterms:modified>
</cp:coreProperties>
</file>