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61" r:id="rId3"/>
    <p:sldId id="262" r:id="rId4"/>
    <p:sldId id="263" r:id="rId5"/>
    <p:sldId id="264"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2900857-D922-44BA-B6E6-1876072345B6}" type="datetimeFigureOut">
              <a:rPr lang="en-US" smtClean="0"/>
              <a:t>12/21/2013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D7C23ED-D2C4-4B37-9F35-EDCBE49CA6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900857-D922-44BA-B6E6-1876072345B6}"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900857-D922-44BA-B6E6-1876072345B6}"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900857-D922-44BA-B6E6-1876072345B6}"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2900857-D922-44BA-B6E6-1876072345B6}" type="datetimeFigureOut">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2900857-D922-44BA-B6E6-1876072345B6}" type="datetimeFigureOut">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E2900857-D922-44BA-B6E6-1876072345B6}" type="datetimeFigureOut">
              <a:rPr lang="en-US" smtClean="0"/>
              <a:t>12/21/2013</a:t>
            </a:fld>
            <a:endParaRPr lang="en-US"/>
          </a:p>
        </p:txBody>
      </p:sp>
      <p:sp>
        <p:nvSpPr>
          <p:cNvPr id="27" name="Slide Number Placeholder 26"/>
          <p:cNvSpPr>
            <a:spLocks noGrp="1"/>
          </p:cNvSpPr>
          <p:nvPr>
            <p:ph type="sldNum" sz="quarter" idx="11"/>
          </p:nvPr>
        </p:nvSpPr>
        <p:spPr/>
        <p:txBody>
          <a:bodyPr rtlCol="0"/>
          <a:lstStyle/>
          <a:p>
            <a:fld id="{1D7C23ED-D2C4-4B37-9F35-EDCBE49CA62B}"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2900857-D922-44BA-B6E6-1876072345B6}" type="datetimeFigureOut">
              <a:rPr lang="en-US" smtClean="0"/>
              <a:t>12/21/2013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D7C23ED-D2C4-4B37-9F35-EDCBE49CA6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00857-D922-44BA-B6E6-1876072345B6}" type="datetimeFigureOut">
              <a:rPr lang="en-US" smtClean="0"/>
              <a:t>12/21/2013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2900857-D922-44BA-B6E6-1876072345B6}" type="datetimeFigureOut">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2900857-D922-44BA-B6E6-1876072345B6}" type="datetimeFigureOut">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2900857-D922-44BA-B6E6-1876072345B6}" type="datetimeFigureOut">
              <a:rPr lang="en-US" smtClean="0"/>
              <a:t>12/21/2013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D7C23ED-D2C4-4B37-9F35-EDCBE49CA6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143000"/>
            <a:ext cx="8610600" cy="2595025"/>
          </a:xfrm>
        </p:spPr>
        <p:txBody>
          <a:bodyPr>
            <a:noAutofit/>
          </a:bodyPr>
          <a:lstStyle/>
          <a:p>
            <a:pPr algn="ctr"/>
            <a:r>
              <a:rPr lang="en-US" sz="5400" dirty="0" smtClean="0"/>
              <a:t>APUSH Review: </a:t>
            </a:r>
            <a:r>
              <a:rPr lang="en-US" sz="5400" i="1" dirty="0" smtClean="0"/>
              <a:t>Brown v. Board of Education </a:t>
            </a:r>
            <a:r>
              <a:rPr lang="en-US" sz="5400" dirty="0" smtClean="0"/>
              <a:t>(1954)</a:t>
            </a:r>
            <a:endParaRPr lang="en-US" sz="5400" dirty="0"/>
          </a:p>
        </p:txBody>
      </p:sp>
      <p:sp>
        <p:nvSpPr>
          <p:cNvPr id="3" name="Subtitle 2"/>
          <p:cNvSpPr>
            <a:spLocks noGrp="1"/>
          </p:cNvSpPr>
          <p:nvPr>
            <p:ph type="subTitle" idx="1"/>
          </p:nvPr>
        </p:nvSpPr>
        <p:spPr>
          <a:xfrm>
            <a:off x="1447800" y="4572000"/>
            <a:ext cx="6553200" cy="838200"/>
          </a:xfrm>
        </p:spPr>
        <p:txBody>
          <a:bodyPr>
            <a:noAutofit/>
          </a:bodyPr>
          <a:lstStyle/>
          <a:p>
            <a:pPr algn="ctr"/>
            <a:r>
              <a:rPr lang="en-US" dirty="0" smtClean="0"/>
              <a:t>Everything You Need To </a:t>
            </a:r>
            <a:r>
              <a:rPr lang="en-US" dirty="0"/>
              <a:t>K</a:t>
            </a:r>
            <a:r>
              <a:rPr lang="en-US" dirty="0" smtClean="0"/>
              <a:t>now </a:t>
            </a:r>
            <a:r>
              <a:rPr lang="en-US" dirty="0"/>
              <a:t>A</a:t>
            </a:r>
            <a:r>
              <a:rPr lang="en-US" dirty="0" smtClean="0"/>
              <a:t>bout Brown v. Board To Succeed In APUSH</a:t>
            </a:r>
            <a:endParaRPr lang="en-US" dirty="0"/>
          </a:p>
        </p:txBody>
      </p:sp>
      <p:sp>
        <p:nvSpPr>
          <p:cNvPr id="4" name="Title 3"/>
          <p:cNvSpPr txBox="1">
            <a:spLocks/>
          </p:cNvSpPr>
          <p:nvPr/>
        </p:nvSpPr>
        <p:spPr>
          <a:xfrm>
            <a:off x="457200" y="381000"/>
            <a:ext cx="8229600" cy="1143000"/>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dirty="0" smtClean="0">
                <a:solidFill>
                  <a:schemeClr val="tx1"/>
                </a:solidFill>
              </a:rPr>
              <a:t>www.Apushreview.com</a:t>
            </a:r>
            <a:endParaRPr lang="en-US" dirty="0">
              <a:solidFill>
                <a:schemeClr val="tx1"/>
              </a:solidFill>
            </a:endParaRPr>
          </a:p>
        </p:txBody>
      </p:sp>
    </p:spTree>
    <p:extLst>
      <p:ext uri="{BB962C8B-B14F-4D97-AF65-F5344CB8AC3E}">
        <p14:creationId xmlns:p14="http://schemas.microsoft.com/office/powerpoint/2010/main" val="421749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1" nodeType="clickEffect">
                                  <p:stCondLst>
                                    <p:cond delay="0"/>
                                  </p:stCondLst>
                                  <p:iterate type="lt">
                                    <p:tmPct val="10000"/>
                                  </p:iterate>
                                  <p:childTnLst>
                                    <p:animMotion origin="layout" path="M -0.00833 -0.04444 L -0.00833 -0.11667 " pathEditMode="relative" rAng="0" ptsTypes="AA">
                                      <p:cBhvr>
                                        <p:cTn id="14" dur="250" accel="50000" decel="50000" autoRev="1" fill="hold">
                                          <p:stCondLst>
                                            <p:cond delay="0"/>
                                          </p:stCondLst>
                                        </p:cTn>
                                        <p:tgtEl>
                                          <p:spTgt spid="4"/>
                                        </p:tgtEl>
                                        <p:attrNameLst>
                                          <p:attrName>ppt_x</p:attrName>
                                          <p:attrName>ppt_y</p:attrName>
                                        </p:attrNameLst>
                                      </p:cBhvr>
                                      <p:rCtr x="0" y="-3611"/>
                                    </p:animMotion>
                                    <p:animRot by="1500000">
                                      <p:cBhvr>
                                        <p:cTn id="15" dur="125" fill="hold">
                                          <p:stCondLst>
                                            <p:cond delay="0"/>
                                          </p:stCondLst>
                                        </p:cTn>
                                        <p:tgtEl>
                                          <p:spTgt spid="4"/>
                                        </p:tgtEl>
                                        <p:attrNameLst>
                                          <p:attrName>r</p:attrName>
                                        </p:attrNameLst>
                                      </p:cBhvr>
                                    </p:animRot>
                                    <p:animRot by="-1500000">
                                      <p:cBhvr>
                                        <p:cTn id="16" dur="125" fill="hold">
                                          <p:stCondLst>
                                            <p:cond delay="125"/>
                                          </p:stCondLst>
                                        </p:cTn>
                                        <p:tgtEl>
                                          <p:spTgt spid="4"/>
                                        </p:tgtEl>
                                        <p:attrNameLst>
                                          <p:attrName>r</p:attrName>
                                        </p:attrNameLst>
                                      </p:cBhvr>
                                    </p:animRot>
                                    <p:animRot by="-1500000">
                                      <p:cBhvr>
                                        <p:cTn id="17" dur="125" fill="hold">
                                          <p:stCondLst>
                                            <p:cond delay="250"/>
                                          </p:stCondLst>
                                        </p:cTn>
                                        <p:tgtEl>
                                          <p:spTgt spid="4"/>
                                        </p:tgtEl>
                                        <p:attrNameLst>
                                          <p:attrName>r</p:attrName>
                                        </p:attrNameLst>
                                      </p:cBhvr>
                                    </p:animRot>
                                    <p:animRot by="1500000">
                                      <p:cBhvr>
                                        <p:cTn id="18"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533400"/>
            <a:ext cx="8229600" cy="1066800"/>
          </a:xfrm>
        </p:spPr>
        <p:txBody>
          <a:bodyPr/>
          <a:lstStyle/>
          <a:p>
            <a:pPr algn="ctr"/>
            <a:r>
              <a:rPr lang="en-US" dirty="0" smtClean="0"/>
              <a:t>Key Ideas Before The Case</a:t>
            </a:r>
            <a:endParaRPr lang="en-US" dirty="0"/>
          </a:p>
        </p:txBody>
      </p:sp>
      <p:sp>
        <p:nvSpPr>
          <p:cNvPr id="2" name="Content Placeholder 1"/>
          <p:cNvSpPr>
            <a:spLocks noGrp="1"/>
          </p:cNvSpPr>
          <p:nvPr>
            <p:ph idx="1"/>
          </p:nvPr>
        </p:nvSpPr>
        <p:spPr>
          <a:xfrm>
            <a:off x="442080" y="1524000"/>
            <a:ext cx="8229600" cy="4762033"/>
          </a:xfrm>
        </p:spPr>
        <p:txBody>
          <a:bodyPr/>
          <a:lstStyle/>
          <a:p>
            <a:r>
              <a:rPr lang="en-US" dirty="0" smtClean="0"/>
              <a:t>Jim Crow Laws</a:t>
            </a:r>
          </a:p>
          <a:p>
            <a:pPr lvl="1"/>
            <a:r>
              <a:rPr lang="en-US" dirty="0" smtClean="0"/>
              <a:t>Southern laws that legally segregated individuals based on race</a:t>
            </a:r>
            <a:endParaRPr lang="en-US" dirty="0"/>
          </a:p>
          <a:p>
            <a:endParaRPr lang="en-US" dirty="0" smtClean="0"/>
          </a:p>
          <a:p>
            <a:r>
              <a:rPr lang="en-US" i="1" dirty="0" smtClean="0"/>
              <a:t>Plessy </a:t>
            </a:r>
            <a:r>
              <a:rPr lang="en-US" i="1" dirty="0" smtClean="0"/>
              <a:t>v. Ferguson</a:t>
            </a:r>
            <a:endParaRPr lang="en-US" dirty="0" smtClean="0"/>
          </a:p>
          <a:p>
            <a:pPr lvl="1"/>
            <a:r>
              <a:rPr lang="en-US" dirty="0" smtClean="0"/>
              <a:t>Established “Separate, But Equal”</a:t>
            </a:r>
          </a:p>
          <a:p>
            <a:endParaRPr lang="en-US" dirty="0" smtClean="0"/>
          </a:p>
          <a:p>
            <a:r>
              <a:rPr lang="en-US" dirty="0" smtClean="0"/>
              <a:t>Double V Campaign</a:t>
            </a:r>
          </a:p>
          <a:p>
            <a:pPr lvl="1"/>
            <a:r>
              <a:rPr lang="en-US" dirty="0" smtClean="0"/>
              <a:t>Victory over fascism and victory over discrimination in the US</a:t>
            </a:r>
            <a:endParaRPr lang="en-US" dirty="0"/>
          </a:p>
          <a:p>
            <a:endParaRPr lang="en-US" dirty="0" smtClean="0"/>
          </a:p>
          <a:p>
            <a:endParaRPr lang="en-US" dirty="0"/>
          </a:p>
        </p:txBody>
      </p:sp>
      <p:pic>
        <p:nvPicPr>
          <p:cNvPr id="4" name="Picture 3" descr="File:JimCrowInDurhamNC.jpg"/>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121727"/>
            <a:ext cx="6858000" cy="4614545"/>
          </a:xfrm>
          <a:prstGeom prst="rect">
            <a:avLst/>
          </a:prstGeom>
          <a:noFill/>
          <a:ln>
            <a:noFill/>
          </a:ln>
        </p:spPr>
      </p:pic>
      <p:pic>
        <p:nvPicPr>
          <p:cNvPr id="5" name="Picture 4" descr="File:WhiteDoorColoredDoor.jpg"/>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121727"/>
            <a:ext cx="6858000" cy="4614545"/>
          </a:xfrm>
          <a:prstGeom prst="rect">
            <a:avLst/>
          </a:prstGeom>
          <a:noFill/>
          <a:ln>
            <a:noFill/>
          </a:ln>
        </p:spPr>
      </p:pic>
      <p:pic>
        <p:nvPicPr>
          <p:cNvPr id="6" name="Picture 5" descr="File:&quot;V&quot; home campaign, Washington, DC, 10-1942 - NARA - 533827.tif"/>
          <p:cNvPicPr/>
          <p:nvPr/>
        </p:nvPicPr>
        <p:blipFill>
          <a:blip r:embed="rId4">
            <a:extLst>
              <a:ext uri="{28A0092B-C50C-407E-A947-70E740481C1C}">
                <a14:useLocalDpi xmlns:a14="http://schemas.microsoft.com/office/drawing/2010/main" val="0"/>
              </a:ext>
            </a:extLst>
          </a:blip>
          <a:srcRect/>
          <a:stretch>
            <a:fillRect/>
          </a:stretch>
        </p:blipFill>
        <p:spPr bwMode="auto">
          <a:xfrm>
            <a:off x="1143000" y="835977"/>
            <a:ext cx="6858000" cy="5186045"/>
          </a:xfrm>
          <a:prstGeom prst="rect">
            <a:avLst/>
          </a:prstGeom>
          <a:noFill/>
          <a:ln>
            <a:noFill/>
          </a:ln>
        </p:spPr>
      </p:pic>
    </p:spTree>
    <p:extLst>
      <p:ext uri="{BB962C8B-B14F-4D97-AF65-F5344CB8AC3E}">
        <p14:creationId xmlns:p14="http://schemas.microsoft.com/office/powerpoint/2010/main" val="1996073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nodeType="clickEffect">
                                  <p:stCondLst>
                                    <p:cond delay="0"/>
                                  </p:stCondLst>
                                  <p:childTnLst>
                                    <p:anim calcmode="lin" valueType="num">
                                      <p:cBhvr additive="base">
                                        <p:cTn id="18" dur="500"/>
                                        <p:tgtEl>
                                          <p:spTgt spid="4"/>
                                        </p:tgtEl>
                                        <p:attrNameLst>
                                          <p:attrName>ppt_x</p:attrName>
                                        </p:attrNameLst>
                                      </p:cBhvr>
                                      <p:tavLst>
                                        <p:tav tm="0">
                                          <p:val>
                                            <p:strVal val="ppt_x"/>
                                          </p:val>
                                        </p:tav>
                                        <p:tav tm="100000">
                                          <p:val>
                                            <p:strVal val="ppt_x"/>
                                          </p:val>
                                        </p:tav>
                                      </p:tavLst>
                                    </p:anim>
                                    <p:anim calcmode="lin" valueType="num">
                                      <p:cBhvr additive="base">
                                        <p:cTn id="19" dur="500"/>
                                        <p:tgtEl>
                                          <p:spTgt spid="4"/>
                                        </p:tgtEl>
                                        <p:attrNameLst>
                                          <p:attrName>ppt_y</p:attrName>
                                        </p:attrNameLst>
                                      </p:cBhvr>
                                      <p:tavLst>
                                        <p:tav tm="0">
                                          <p:val>
                                            <p:strVal val="ppt_y"/>
                                          </p:val>
                                        </p:tav>
                                        <p:tav tm="100000">
                                          <p:val>
                                            <p:strVal val="1+ppt_h/2"/>
                                          </p:val>
                                        </p:tav>
                                      </p:tavLst>
                                    </p:anim>
                                    <p:set>
                                      <p:cBhvr>
                                        <p:cTn id="20" dur="1" fill="hold">
                                          <p:stCondLst>
                                            <p:cond delay="499"/>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xit" presetSubtype="4" fill="hold" nodeType="clickEffect">
                                  <p:stCondLst>
                                    <p:cond delay="0"/>
                                  </p:stCondLst>
                                  <p:childTnLst>
                                    <p:anim calcmode="lin" valueType="num">
                                      <p:cBhvr additive="base">
                                        <p:cTn id="28" dur="500"/>
                                        <p:tgtEl>
                                          <p:spTgt spid="5"/>
                                        </p:tgtEl>
                                        <p:attrNameLst>
                                          <p:attrName>ppt_x</p:attrName>
                                        </p:attrNameLst>
                                      </p:cBhvr>
                                      <p:tavLst>
                                        <p:tav tm="0">
                                          <p:val>
                                            <p:strVal val="ppt_x"/>
                                          </p:val>
                                        </p:tav>
                                        <p:tav tm="100000">
                                          <p:val>
                                            <p:strVal val="ppt_x"/>
                                          </p:val>
                                        </p:tav>
                                      </p:tavLst>
                                    </p:anim>
                                    <p:anim calcmode="lin" valueType="num">
                                      <p:cBhvr additive="base">
                                        <p:cTn id="29" dur="500"/>
                                        <p:tgtEl>
                                          <p:spTgt spid="5"/>
                                        </p:tgtEl>
                                        <p:attrNameLst>
                                          <p:attrName>ppt_y</p:attrName>
                                        </p:attrNameLst>
                                      </p:cBhvr>
                                      <p:tavLst>
                                        <p:tav tm="0">
                                          <p:val>
                                            <p:strVal val="ppt_y"/>
                                          </p:val>
                                        </p:tav>
                                        <p:tav tm="100000">
                                          <p:val>
                                            <p:strVal val="1+ppt_h/2"/>
                                          </p:val>
                                        </p:tav>
                                      </p:tavLst>
                                    </p:anim>
                                    <p:set>
                                      <p:cBhvr>
                                        <p:cTn id="30" dur="1" fill="hold">
                                          <p:stCondLst>
                                            <p:cond delay="499"/>
                                          </p:stCondLst>
                                        </p:cTn>
                                        <p:tgtEl>
                                          <p:spTgt spid="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xit" presetSubtype="4" fill="hold" nodeType="clickEffect">
                                  <p:stCondLst>
                                    <p:cond delay="0"/>
                                  </p:stCondLst>
                                  <p:childTnLst>
                                    <p:anim calcmode="lin" valueType="num">
                                      <p:cBhvr additive="base">
                                        <p:cTn id="54" dur="500"/>
                                        <p:tgtEl>
                                          <p:spTgt spid="6"/>
                                        </p:tgtEl>
                                        <p:attrNameLst>
                                          <p:attrName>ppt_x</p:attrName>
                                        </p:attrNameLst>
                                      </p:cBhvr>
                                      <p:tavLst>
                                        <p:tav tm="0">
                                          <p:val>
                                            <p:strVal val="ppt_x"/>
                                          </p:val>
                                        </p:tav>
                                        <p:tav tm="100000">
                                          <p:val>
                                            <p:strVal val="ppt_x"/>
                                          </p:val>
                                        </p:tav>
                                      </p:tavLst>
                                    </p:anim>
                                    <p:anim calcmode="lin" valueType="num">
                                      <p:cBhvr additive="base">
                                        <p:cTn id="55" dur="500"/>
                                        <p:tgtEl>
                                          <p:spTgt spid="6"/>
                                        </p:tgtEl>
                                        <p:attrNameLst>
                                          <p:attrName>ppt_y</p:attrName>
                                        </p:attrNameLst>
                                      </p:cBhvr>
                                      <p:tavLst>
                                        <p:tav tm="0">
                                          <p:val>
                                            <p:strVal val="ppt_y"/>
                                          </p:val>
                                        </p:tav>
                                        <p:tav tm="100000">
                                          <p:val>
                                            <p:strVal val="1+ppt_h/2"/>
                                          </p:val>
                                        </p:tav>
                                      </p:tavLst>
                                    </p:anim>
                                    <p:set>
                                      <p:cBhvr>
                                        <p:cTn id="56"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066800"/>
          </a:xfrm>
        </p:spPr>
        <p:txBody>
          <a:bodyPr/>
          <a:lstStyle/>
          <a:p>
            <a:pPr algn="ctr"/>
            <a:r>
              <a:rPr lang="en-US" dirty="0" smtClean="0"/>
              <a:t>Key People</a:t>
            </a:r>
            <a:endParaRPr lang="en-US" dirty="0"/>
          </a:p>
        </p:txBody>
      </p:sp>
      <p:sp>
        <p:nvSpPr>
          <p:cNvPr id="2" name="Content Placeholder 1"/>
          <p:cNvSpPr>
            <a:spLocks noGrp="1"/>
          </p:cNvSpPr>
          <p:nvPr>
            <p:ph idx="1"/>
          </p:nvPr>
        </p:nvSpPr>
        <p:spPr>
          <a:xfrm>
            <a:off x="442080" y="1524000"/>
            <a:ext cx="8229600" cy="4762033"/>
          </a:xfrm>
        </p:spPr>
        <p:txBody>
          <a:bodyPr/>
          <a:lstStyle/>
          <a:p>
            <a:r>
              <a:rPr lang="en-US" dirty="0" smtClean="0"/>
              <a:t>Oliver Brown</a:t>
            </a:r>
          </a:p>
          <a:p>
            <a:pPr lvl="1"/>
            <a:r>
              <a:rPr lang="en-US" dirty="0" smtClean="0"/>
              <a:t>lead plaintiff, although it was a class-action law suit involving many individuals</a:t>
            </a:r>
            <a:endParaRPr lang="en-US" dirty="0"/>
          </a:p>
          <a:p>
            <a:endParaRPr lang="en-US" dirty="0" smtClean="0"/>
          </a:p>
          <a:p>
            <a:r>
              <a:rPr lang="en-US" dirty="0" smtClean="0"/>
              <a:t>Thurgood </a:t>
            </a:r>
            <a:r>
              <a:rPr lang="en-US" dirty="0" smtClean="0"/>
              <a:t>Marshall</a:t>
            </a:r>
          </a:p>
          <a:p>
            <a:pPr lvl="1"/>
            <a:r>
              <a:rPr lang="en-US" dirty="0" smtClean="0"/>
              <a:t>Lawyer for Brown, future justice on the Supreme Court</a:t>
            </a:r>
            <a:endParaRPr lang="en-US" dirty="0"/>
          </a:p>
          <a:p>
            <a:endParaRPr lang="en-US" dirty="0" smtClean="0"/>
          </a:p>
          <a:p>
            <a:r>
              <a:rPr lang="en-US" dirty="0" smtClean="0"/>
              <a:t>Earl </a:t>
            </a:r>
            <a:r>
              <a:rPr lang="en-US" dirty="0" smtClean="0"/>
              <a:t>Warren</a:t>
            </a:r>
          </a:p>
          <a:p>
            <a:pPr lvl="1"/>
            <a:r>
              <a:rPr lang="en-US" dirty="0" smtClean="0"/>
              <a:t>Chief Justice </a:t>
            </a:r>
            <a:endParaRPr lang="en-US" dirty="0"/>
          </a:p>
        </p:txBody>
      </p:sp>
      <p:pic>
        <p:nvPicPr>
          <p:cNvPr id="4" name="Picture 3" descr="File:Thurgood-marshall-2.jpg"/>
          <p:cNvPicPr/>
          <p:nvPr/>
        </p:nvPicPr>
        <p:blipFill>
          <a:blip r:embed="rId2" cstate="print"/>
          <a:srcRect/>
          <a:stretch>
            <a:fillRect/>
          </a:stretch>
        </p:blipFill>
        <p:spPr bwMode="auto">
          <a:xfrm>
            <a:off x="6172200" y="381000"/>
            <a:ext cx="2545715" cy="3190240"/>
          </a:xfrm>
          <a:prstGeom prst="rect">
            <a:avLst/>
          </a:prstGeom>
          <a:noFill/>
          <a:ln w="9525">
            <a:noFill/>
            <a:miter lim="800000"/>
            <a:headEnd/>
            <a:tailEnd/>
          </a:ln>
        </p:spPr>
      </p:pic>
      <p:pic>
        <p:nvPicPr>
          <p:cNvPr id="5" name="Picture 4" descr="File:Earl Warren.jpg"/>
          <p:cNvPicPr/>
          <p:nvPr/>
        </p:nvPicPr>
        <p:blipFill>
          <a:blip r:embed="rId3" cstate="print"/>
          <a:srcRect/>
          <a:stretch>
            <a:fillRect/>
          </a:stretch>
        </p:blipFill>
        <p:spPr bwMode="auto">
          <a:xfrm>
            <a:off x="457200" y="6927"/>
            <a:ext cx="2616835" cy="3260725"/>
          </a:xfrm>
          <a:prstGeom prst="rect">
            <a:avLst/>
          </a:prstGeom>
          <a:noFill/>
          <a:ln w="9525">
            <a:noFill/>
            <a:miter lim="800000"/>
            <a:headEnd/>
            <a:tailEnd/>
          </a:ln>
        </p:spPr>
      </p:pic>
    </p:spTree>
    <p:extLst>
      <p:ext uri="{BB962C8B-B14F-4D97-AF65-F5344CB8AC3E}">
        <p14:creationId xmlns:p14="http://schemas.microsoft.com/office/powerpoint/2010/main" val="214329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533400"/>
            <a:ext cx="8229600" cy="1066800"/>
          </a:xfrm>
        </p:spPr>
        <p:txBody>
          <a:bodyPr/>
          <a:lstStyle/>
          <a:p>
            <a:pPr algn="ctr"/>
            <a:r>
              <a:rPr lang="en-US" dirty="0" smtClean="0"/>
              <a:t>The Supreme Court Decision</a:t>
            </a:r>
            <a:endParaRPr lang="en-US" dirty="0"/>
          </a:p>
        </p:txBody>
      </p:sp>
      <p:sp>
        <p:nvSpPr>
          <p:cNvPr id="2" name="Content Placeholder 1"/>
          <p:cNvSpPr>
            <a:spLocks noGrp="1"/>
          </p:cNvSpPr>
          <p:nvPr>
            <p:ph idx="1"/>
          </p:nvPr>
        </p:nvSpPr>
        <p:spPr>
          <a:xfrm>
            <a:off x="442080" y="1524000"/>
            <a:ext cx="8229600" cy="4762033"/>
          </a:xfrm>
        </p:spPr>
        <p:txBody>
          <a:bodyPr>
            <a:normAutofit lnSpcReduction="10000"/>
          </a:bodyPr>
          <a:lstStyle/>
          <a:p>
            <a:r>
              <a:rPr lang="en-US" dirty="0" smtClean="0"/>
              <a:t>In a unanimous decision, the Supreme Court reversed the </a:t>
            </a:r>
            <a:r>
              <a:rPr lang="en-US" i="1" dirty="0" smtClean="0"/>
              <a:t>Plessy v. Ferguson</a:t>
            </a:r>
            <a:r>
              <a:rPr lang="en-US" dirty="0" smtClean="0"/>
              <a:t> decision</a:t>
            </a:r>
          </a:p>
          <a:p>
            <a:endParaRPr lang="en-US" dirty="0" smtClean="0"/>
          </a:p>
          <a:p>
            <a:r>
              <a:rPr lang="en-US" dirty="0" smtClean="0"/>
              <a:t>“</a:t>
            </a:r>
            <a:r>
              <a:rPr lang="en-US" dirty="0" smtClean="0"/>
              <a:t>Separate but equal” facilities were inherently unequal</a:t>
            </a:r>
          </a:p>
          <a:p>
            <a:endParaRPr lang="en-US" dirty="0" smtClean="0"/>
          </a:p>
          <a:p>
            <a:r>
              <a:rPr lang="en-US" dirty="0" smtClean="0"/>
              <a:t>States </a:t>
            </a:r>
            <a:r>
              <a:rPr lang="en-US" dirty="0" smtClean="0"/>
              <a:t>must desegregate schools with “all deliberate speed”</a:t>
            </a:r>
            <a:endParaRPr lang="en-US" dirty="0"/>
          </a:p>
          <a:p>
            <a:endParaRPr lang="en-US" dirty="0" smtClean="0"/>
          </a:p>
          <a:p>
            <a:r>
              <a:rPr lang="en-US" dirty="0" smtClean="0"/>
              <a:t>De jure segregation is a violation</a:t>
            </a:r>
            <a:endParaRPr lang="en-US" dirty="0" smtClean="0"/>
          </a:p>
          <a:p>
            <a:pPr lvl="1"/>
            <a:r>
              <a:rPr lang="en-US" dirty="0" smtClean="0"/>
              <a:t>Segregation by government law</a:t>
            </a:r>
            <a:endParaRPr lang="en-US" dirty="0"/>
          </a:p>
        </p:txBody>
      </p:sp>
      <p:pic>
        <p:nvPicPr>
          <p:cNvPr id="4" name="Picture 3" descr="File:Educational separation in the US prior to Brown Map.svg"/>
          <p:cNvPicPr/>
          <p:nvPr/>
        </p:nvPicPr>
        <p:blipFill>
          <a:blip r:embed="rId2" cstate="print"/>
          <a:srcRect/>
          <a:stretch>
            <a:fillRect/>
          </a:stretch>
        </p:blipFill>
        <p:spPr bwMode="auto">
          <a:xfrm>
            <a:off x="1143000" y="1524000"/>
            <a:ext cx="6858000" cy="4827905"/>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364260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533400"/>
            <a:ext cx="8229600" cy="1066800"/>
          </a:xfrm>
        </p:spPr>
        <p:txBody>
          <a:bodyPr/>
          <a:lstStyle/>
          <a:p>
            <a:pPr algn="ctr"/>
            <a:r>
              <a:rPr lang="en-US" dirty="0" smtClean="0"/>
              <a:t>Effects of the Court Case</a:t>
            </a:r>
            <a:endParaRPr lang="en-US" dirty="0"/>
          </a:p>
        </p:txBody>
      </p:sp>
      <p:sp>
        <p:nvSpPr>
          <p:cNvPr id="2" name="Content Placeholder 1"/>
          <p:cNvSpPr>
            <a:spLocks noGrp="1"/>
          </p:cNvSpPr>
          <p:nvPr>
            <p:ph idx="1"/>
          </p:nvPr>
        </p:nvSpPr>
        <p:spPr>
          <a:xfrm>
            <a:off x="442080" y="1524000"/>
            <a:ext cx="8229600" cy="4762033"/>
          </a:xfrm>
        </p:spPr>
        <p:txBody>
          <a:bodyPr>
            <a:normAutofit fontScale="77500" lnSpcReduction="20000"/>
          </a:bodyPr>
          <a:lstStyle/>
          <a:p>
            <a:r>
              <a:rPr lang="en-US" dirty="0" smtClean="0"/>
              <a:t>Many Southern states resisted integration</a:t>
            </a:r>
          </a:p>
          <a:p>
            <a:pPr lvl="1"/>
            <a:r>
              <a:rPr lang="en-US" dirty="0" smtClean="0"/>
              <a:t>“Massive Resistance”</a:t>
            </a:r>
          </a:p>
          <a:p>
            <a:pPr lvl="1"/>
            <a:r>
              <a:rPr lang="en-US" dirty="0" smtClean="0"/>
              <a:t>Favoring closing schools rather than desegregating them</a:t>
            </a:r>
          </a:p>
          <a:p>
            <a:endParaRPr lang="en-US" dirty="0" smtClean="0"/>
          </a:p>
          <a:p>
            <a:r>
              <a:rPr lang="en-US" dirty="0" smtClean="0"/>
              <a:t>“Little Rock Nine”</a:t>
            </a:r>
          </a:p>
          <a:p>
            <a:endParaRPr lang="en-US" dirty="0" smtClean="0"/>
          </a:p>
          <a:p>
            <a:r>
              <a:rPr lang="en-US" dirty="0" smtClean="0"/>
              <a:t>Southern </a:t>
            </a:r>
            <a:r>
              <a:rPr lang="en-US" dirty="0" smtClean="0"/>
              <a:t>Manifesto:</a:t>
            </a:r>
          </a:p>
          <a:p>
            <a:pPr lvl="1"/>
            <a:r>
              <a:rPr lang="en-US" dirty="0" smtClean="0"/>
              <a:t>99 Southern politicians signed a document protesting the </a:t>
            </a:r>
            <a:r>
              <a:rPr lang="en-US" dirty="0"/>
              <a:t>C</a:t>
            </a:r>
            <a:r>
              <a:rPr lang="en-US" dirty="0" smtClean="0"/>
              <a:t>ourt’s decision</a:t>
            </a:r>
            <a:endParaRPr lang="en-US" dirty="0"/>
          </a:p>
          <a:p>
            <a:endParaRPr lang="en-US" dirty="0" smtClean="0"/>
          </a:p>
          <a:p>
            <a:r>
              <a:rPr lang="en-US" dirty="0" smtClean="0"/>
              <a:t>Desegregation focused on public and private facilities</a:t>
            </a:r>
          </a:p>
          <a:p>
            <a:pPr lvl="1"/>
            <a:r>
              <a:rPr lang="en-US" dirty="0" smtClean="0"/>
              <a:t>Sit-ins, wade-ins, bowl-ins, etc.</a:t>
            </a:r>
            <a:endParaRPr lang="en-US" dirty="0" smtClean="0"/>
          </a:p>
          <a:p>
            <a:endParaRPr lang="en-US" dirty="0"/>
          </a:p>
          <a:p>
            <a:r>
              <a:rPr lang="en-US" dirty="0" smtClean="0"/>
              <a:t>Civil Rights Acts of the 1960s helped end other forms of discrimination</a:t>
            </a:r>
            <a:endParaRPr lang="en-US" dirty="0"/>
          </a:p>
        </p:txBody>
      </p:sp>
      <p:pic>
        <p:nvPicPr>
          <p:cNvPr id="4" name="Picture 3" descr="File:Strom Thurmond.jpg"/>
          <p:cNvPicPr/>
          <p:nvPr/>
        </p:nvPicPr>
        <p:blipFill>
          <a:blip r:embed="rId2">
            <a:extLst>
              <a:ext uri="{28A0092B-C50C-407E-A947-70E740481C1C}">
                <a14:useLocalDpi xmlns:a14="http://schemas.microsoft.com/office/drawing/2010/main" val="0"/>
              </a:ext>
            </a:extLst>
          </a:blip>
          <a:srcRect/>
          <a:stretch>
            <a:fillRect/>
          </a:stretch>
        </p:blipFill>
        <p:spPr bwMode="auto">
          <a:xfrm>
            <a:off x="6172200" y="3886200"/>
            <a:ext cx="2720340" cy="2964873"/>
          </a:xfrm>
          <a:prstGeom prst="rect">
            <a:avLst/>
          </a:prstGeom>
          <a:noFill/>
          <a:ln>
            <a:noFill/>
          </a:ln>
        </p:spPr>
      </p:pic>
      <p:sp>
        <p:nvSpPr>
          <p:cNvPr id="5" name="Rounded Rectangular Callout 4"/>
          <p:cNvSpPr/>
          <p:nvPr/>
        </p:nvSpPr>
        <p:spPr>
          <a:xfrm>
            <a:off x="2590800" y="2667000"/>
            <a:ext cx="3962400" cy="3429000"/>
          </a:xfrm>
          <a:prstGeom prst="wedgeRoundRectCallout">
            <a:avLst>
              <a:gd name="adj1" fmla="val 62733"/>
              <a:gd name="adj2" fmla="val 2936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"The original Constitution does not mention education. Neither does the 14th Amendment nor any other amendment. The debates preceding the submission of the 14th Amendment clearly show that there was no intent that it should affect the system of education maintained by the States."</a:t>
            </a:r>
            <a:endParaRPr lang="en-US" sz="2000" dirty="0"/>
          </a:p>
        </p:txBody>
      </p:sp>
      <p:pic>
        <p:nvPicPr>
          <p:cNvPr id="6" name="Picture 5" descr="File:101st Airborne at Little Rock Central High.jpg"/>
          <p:cNvPicPr/>
          <p:nvPr/>
        </p:nvPicPr>
        <p:blipFill>
          <a:blip r:embed="rId3" cstate="print"/>
          <a:srcRect/>
          <a:stretch>
            <a:fillRect/>
          </a:stretch>
        </p:blipFill>
        <p:spPr bwMode="auto">
          <a:xfrm>
            <a:off x="1143000" y="1169670"/>
            <a:ext cx="6858000" cy="4518660"/>
          </a:xfrm>
          <a:prstGeom prst="rect">
            <a:avLst/>
          </a:prstGeom>
          <a:noFill/>
          <a:ln w="9525">
            <a:noFill/>
            <a:miter lim="800000"/>
            <a:headEnd/>
            <a:tailEnd/>
          </a:ln>
        </p:spPr>
      </p:pic>
    </p:spTree>
    <p:extLst>
      <p:ext uri="{BB962C8B-B14F-4D97-AF65-F5344CB8AC3E}">
        <p14:creationId xmlns:p14="http://schemas.microsoft.com/office/powerpoint/2010/main" val="360174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xit" presetSubtype="4" fill="hold" nodeType="clickEffect">
                                  <p:stCondLst>
                                    <p:cond delay="0"/>
                                  </p:stCondLst>
                                  <p:childTnLst>
                                    <p:anim calcmode="lin" valueType="num">
                                      <p:cBhvr additive="base">
                                        <p:cTn id="26" dur="500"/>
                                        <p:tgtEl>
                                          <p:spTgt spid="6"/>
                                        </p:tgtEl>
                                        <p:attrNameLst>
                                          <p:attrName>ppt_x</p:attrName>
                                        </p:attrNameLst>
                                      </p:cBhvr>
                                      <p:tavLst>
                                        <p:tav tm="0">
                                          <p:val>
                                            <p:strVal val="ppt_x"/>
                                          </p:val>
                                        </p:tav>
                                        <p:tav tm="100000">
                                          <p:val>
                                            <p:strVal val="ppt_x"/>
                                          </p:val>
                                        </p:tav>
                                      </p:tavLst>
                                    </p:anim>
                                    <p:anim calcmode="lin" valueType="num">
                                      <p:cBhvr additive="base">
                                        <p:cTn id="27" dur="500"/>
                                        <p:tgtEl>
                                          <p:spTgt spid="6"/>
                                        </p:tgtEl>
                                        <p:attrNameLst>
                                          <p:attrName>ppt_y</p:attrName>
                                        </p:attrNameLst>
                                      </p:cBhvr>
                                      <p:tavLst>
                                        <p:tav tm="0">
                                          <p:val>
                                            <p:strVal val="ppt_y"/>
                                          </p:val>
                                        </p:tav>
                                        <p:tav tm="100000">
                                          <p:val>
                                            <p:strVal val="1+ppt_h/2"/>
                                          </p:val>
                                        </p:tav>
                                      </p:tavLst>
                                    </p:anim>
                                    <p:set>
                                      <p:cBhvr>
                                        <p:cTn id="28" dur="1" fill="hold">
                                          <p:stCondLst>
                                            <p:cond delay="499"/>
                                          </p:stCondLst>
                                        </p:cTn>
                                        <p:tgtEl>
                                          <p:spTgt spid="6"/>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nodeType="clickEffect">
                                  <p:stCondLst>
                                    <p:cond delay="0"/>
                                  </p:stCondLst>
                                  <p:childTnLst>
                                    <p:anim calcmode="lin" valueType="num">
                                      <p:cBhvr additive="base">
                                        <p:cTn id="48" dur="500"/>
                                        <p:tgtEl>
                                          <p:spTgt spid="4"/>
                                        </p:tgtEl>
                                        <p:attrNameLst>
                                          <p:attrName>ppt_x</p:attrName>
                                        </p:attrNameLst>
                                      </p:cBhvr>
                                      <p:tavLst>
                                        <p:tav tm="0">
                                          <p:val>
                                            <p:strVal val="ppt_x"/>
                                          </p:val>
                                        </p:tav>
                                        <p:tav tm="100000">
                                          <p:val>
                                            <p:strVal val="ppt_x"/>
                                          </p:val>
                                        </p:tav>
                                      </p:tavLst>
                                    </p:anim>
                                    <p:anim calcmode="lin" valueType="num">
                                      <p:cBhvr additive="base">
                                        <p:cTn id="49" dur="500"/>
                                        <p:tgtEl>
                                          <p:spTgt spid="4"/>
                                        </p:tgtEl>
                                        <p:attrNameLst>
                                          <p:attrName>ppt_y</p:attrName>
                                        </p:attrNameLst>
                                      </p:cBhvr>
                                      <p:tavLst>
                                        <p:tav tm="0">
                                          <p:val>
                                            <p:strVal val="ppt_y"/>
                                          </p:val>
                                        </p:tav>
                                        <p:tav tm="100000">
                                          <p:val>
                                            <p:strVal val="1+ppt_h/2"/>
                                          </p:val>
                                        </p:tav>
                                      </p:tavLst>
                                    </p:anim>
                                    <p:set>
                                      <p:cBhvr>
                                        <p:cTn id="50" dur="1" fill="hold">
                                          <p:stCondLst>
                                            <p:cond delay="499"/>
                                          </p:stCondLst>
                                        </p:cTn>
                                        <p:tgtEl>
                                          <p:spTgt spid="4"/>
                                        </p:tgtEl>
                                        <p:attrNameLst>
                                          <p:attrName>style.visibility</p:attrName>
                                        </p:attrNameLst>
                                      </p:cBhvr>
                                      <p:to>
                                        <p:strVal val="hidden"/>
                                      </p:to>
                                    </p:set>
                                  </p:childTnLst>
                                </p:cTn>
                              </p:par>
                              <p:par>
                                <p:cTn id="51" presetID="2" presetClass="exit" presetSubtype="4" fill="hold" grpId="1" nodeType="withEffect">
                                  <p:stCondLst>
                                    <p:cond delay="0"/>
                                  </p:stCondLst>
                                  <p:childTnLst>
                                    <p:anim calcmode="lin" valueType="num">
                                      <p:cBhvr additive="base">
                                        <p:cTn id="52" dur="500"/>
                                        <p:tgtEl>
                                          <p:spTgt spid="5"/>
                                        </p:tgtEl>
                                        <p:attrNameLst>
                                          <p:attrName>ppt_x</p:attrName>
                                        </p:attrNameLst>
                                      </p:cBhvr>
                                      <p:tavLst>
                                        <p:tav tm="0">
                                          <p:val>
                                            <p:strVal val="ppt_x"/>
                                          </p:val>
                                        </p:tav>
                                        <p:tav tm="100000">
                                          <p:val>
                                            <p:strVal val="ppt_x"/>
                                          </p:val>
                                        </p:tav>
                                      </p:tavLst>
                                    </p:anim>
                                    <p:anim calcmode="lin" valueType="num">
                                      <p:cBhvr additive="base">
                                        <p:cTn id="53" dur="500"/>
                                        <p:tgtEl>
                                          <p:spTgt spid="5"/>
                                        </p:tgtEl>
                                        <p:attrNameLst>
                                          <p:attrName>ppt_y</p:attrName>
                                        </p:attrNameLst>
                                      </p:cBhvr>
                                      <p:tavLst>
                                        <p:tav tm="0">
                                          <p:val>
                                            <p:strVal val="ppt_y"/>
                                          </p:val>
                                        </p:tav>
                                        <p:tav tm="100000">
                                          <p:val>
                                            <p:strVal val="1+ppt_h/2"/>
                                          </p:val>
                                        </p:tav>
                                      </p:tavLst>
                                    </p:anim>
                                    <p:set>
                                      <p:cBhvr>
                                        <p:cTn id="54" dur="1" fill="hold">
                                          <p:stCondLst>
                                            <p:cond delay="499"/>
                                          </p:stCondLst>
                                        </p:cTn>
                                        <p:tgtEl>
                                          <p:spTgt spid="5"/>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5" grpId="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533400"/>
            <a:ext cx="8229600" cy="1066800"/>
          </a:xfrm>
        </p:spPr>
        <p:txBody>
          <a:bodyPr/>
          <a:lstStyle/>
          <a:p>
            <a:pPr algn="ctr"/>
            <a:r>
              <a:rPr lang="en-US" dirty="0" smtClean="0"/>
              <a:t>Thanks for watching!</a:t>
            </a:r>
            <a:endParaRPr lang="en-US" dirty="0"/>
          </a:p>
        </p:txBody>
      </p:sp>
      <p:sp>
        <p:nvSpPr>
          <p:cNvPr id="2" name="Content Placeholder 1"/>
          <p:cNvSpPr>
            <a:spLocks noGrp="1"/>
          </p:cNvSpPr>
          <p:nvPr>
            <p:ph idx="1"/>
          </p:nvPr>
        </p:nvSpPr>
        <p:spPr>
          <a:xfrm>
            <a:off x="442080" y="1524000"/>
            <a:ext cx="8229600" cy="4762033"/>
          </a:xfrm>
        </p:spPr>
        <p:txBody>
          <a:bodyPr/>
          <a:lstStyle/>
          <a:p>
            <a:pPr marL="274320" lvl="1">
              <a:buClr>
                <a:schemeClr val="accent1"/>
              </a:buClr>
              <a:buSzPct val="85000"/>
              <a:buFont typeface="Wingdings 2"/>
              <a:buChar char=""/>
            </a:pPr>
            <a:r>
              <a:rPr lang="en-US" sz="3200" dirty="0"/>
              <a:t>Subscribe to my channel</a:t>
            </a:r>
          </a:p>
          <a:p>
            <a:pPr marL="274320" lvl="1">
              <a:buClr>
                <a:schemeClr val="accent1"/>
              </a:buClr>
              <a:buSzPct val="85000"/>
              <a:buFont typeface="Wingdings 2"/>
              <a:buChar char=""/>
            </a:pPr>
            <a:r>
              <a:rPr lang="en-US" sz="3200" dirty="0"/>
              <a:t>Help spread the word</a:t>
            </a:r>
          </a:p>
          <a:p>
            <a:r>
              <a:rPr lang="en-US" dirty="0"/>
              <a:t>Questions? Comments? Ideas for videos?</a:t>
            </a:r>
          </a:p>
          <a:p>
            <a:pPr lvl="1"/>
            <a:r>
              <a:rPr lang="en-US" dirty="0"/>
              <a:t>Leave in comments</a:t>
            </a:r>
          </a:p>
          <a:p>
            <a:endParaRPr lang="en-US" dirty="0" smtClean="0"/>
          </a:p>
          <a:p>
            <a:endParaRPr lang="en-US" dirty="0"/>
          </a:p>
          <a:p>
            <a:endParaRPr lang="en-US" dirty="0" smtClean="0"/>
          </a:p>
          <a:p>
            <a:endParaRPr lang="en-US" dirty="0"/>
          </a:p>
          <a:p>
            <a:endParaRPr lang="en-US" dirty="0"/>
          </a:p>
        </p:txBody>
      </p:sp>
      <p:sp>
        <p:nvSpPr>
          <p:cNvPr id="4" name="Down Arrow 3"/>
          <p:cNvSpPr/>
          <p:nvPr/>
        </p:nvSpPr>
        <p:spPr>
          <a:xfrm rot="663007">
            <a:off x="604110" y="4546118"/>
            <a:ext cx="3124200" cy="220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Subscribe</a:t>
            </a:r>
          </a:p>
          <a:p>
            <a:pPr algn="ctr"/>
            <a:r>
              <a:rPr lang="en-US" dirty="0" smtClean="0"/>
              <a:t>Down here!</a:t>
            </a:r>
            <a:endParaRPr lang="en-US" dirty="0"/>
          </a:p>
        </p:txBody>
      </p:sp>
    </p:spTree>
    <p:extLst>
      <p:ext uri="{BB962C8B-B14F-4D97-AF65-F5344CB8AC3E}">
        <p14:creationId xmlns:p14="http://schemas.microsoft.com/office/powerpoint/2010/main" val="18894534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489</TotalTime>
  <Words>290</Words>
  <Application>Microsoft Office PowerPoint</Application>
  <PresentationFormat>On-screen Show (4:3)</PresentationFormat>
  <Paragraphs>55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Urban</vt:lpstr>
      <vt:lpstr>APUSH Review: Brown v. Board of Education (1954)</vt:lpstr>
      <vt:lpstr>Key Ideas Before The Case</vt:lpstr>
      <vt:lpstr>Key People</vt:lpstr>
      <vt:lpstr>The Supreme Court Decision</vt:lpstr>
      <vt:lpstr>Effects of the Court Case</vt:lpstr>
      <vt:lpstr>Thanks for watching!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APUSH Review: “Old Immigration” and Nativism</dc:title>
  <dc:creator>Adam</dc:creator>
  <cp:lastModifiedBy>adam</cp:lastModifiedBy>
  <cp:revision>35</cp:revision>
  <dcterms:created xsi:type="dcterms:W3CDTF">2013-11-20T13:49:06Z</dcterms:created>
  <dcterms:modified xsi:type="dcterms:W3CDTF">2013-12-21T20:37:17Z</dcterms:modified>
</cp:coreProperties>
</file>