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28" y="-5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5178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279399" y="25400"/>
            <a:ext cx="12320093" cy="2971800"/>
          </a:xfrm>
          <a:prstGeom prst="rect">
            <a:avLst/>
          </a:prstGeom>
        </p:spPr>
        <p:txBody>
          <a:bodyPr/>
          <a:lstStyle>
            <a:lvl1pPr defTabSz="416052">
              <a:defRPr sz="7007"/>
            </a:lvl1pPr>
          </a:lstStyle>
          <a:p>
            <a:r>
              <a:t>APUSH Review: Sectional Conflict: 1820 - 1860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283567" y="3054350"/>
            <a:ext cx="12311758" cy="26035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Everything You Need To Know About Sectional Conflict between 1820 and 1860</a:t>
            </a:r>
          </a:p>
        </p:txBody>
      </p:sp>
      <p:sp>
        <p:nvSpPr>
          <p:cNvPr id="121" name="Shape 121"/>
          <p:cNvSpPr/>
          <p:nvPr/>
        </p:nvSpPr>
        <p:spPr>
          <a:xfrm>
            <a:off x="3297981" y="5588000"/>
            <a:ext cx="6408838" cy="3262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Explain the reasons for the growth of sectional conflict between 1820 and 1860. </a:t>
            </a:r>
          </a:p>
        </p:txBody>
      </p:sp>
      <p:sp>
        <p:nvSpPr>
          <p:cNvPr id="122" name="Shape 122"/>
          <p:cNvSpPr/>
          <p:nvPr/>
        </p:nvSpPr>
        <p:spPr>
          <a:xfrm>
            <a:off x="1929953" y="311596"/>
            <a:ext cx="9018985" cy="5311974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300"/>
            </a:lvl1pPr>
          </a:lstStyle>
          <a:p>
            <a:r>
              <a:t>Shout-out Time! Dr. Lopez’s class in Albuquerque and Mr. Horton’s class from South, Ms. Holliday’s class in Sacramento. Thank you for the support, best of luck in May!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/>
          <a:p>
            <a:r>
              <a:t>Quick Recap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12852400" cy="8051800"/>
          </a:xfrm>
          <a:prstGeom prst="rect">
            <a:avLst/>
          </a:prstGeom>
        </p:spPr>
        <p:txBody>
          <a:bodyPr/>
          <a:lstStyle/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Westward expansion = debates over slavery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3 parts of the Missouri Compromise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 smtClean="0"/>
              <a:t>Mexican</a:t>
            </a:r>
            <a:r>
              <a:rPr dirty="0"/>
              <a:t>-American War as a Turning point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Compromise of 1850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Kansas-Nebraska Act -&gt; “Bleeding Kansas”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Dred Scott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Harpers Ferry</a:t>
            </a:r>
          </a:p>
          <a:p>
            <a:pPr marL="457200" indent="-457200" defTabSz="365760">
              <a:spcBef>
                <a:spcPts val="2800"/>
              </a:spcBef>
              <a:buBlip>
                <a:blip r:embed="rId2"/>
              </a:buBlip>
              <a:defRPr sz="2880"/>
            </a:pPr>
            <a:r>
              <a:rPr dirty="0"/>
              <a:t>***Election of 1860***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90128" y="203200"/>
            <a:ext cx="12224544" cy="2540000"/>
          </a:xfrm>
          <a:prstGeom prst="rect">
            <a:avLst/>
          </a:prstGeom>
        </p:spPr>
        <p:txBody>
          <a:bodyPr/>
          <a:lstStyle/>
          <a:p>
            <a:r>
              <a:t>Thanks For Watching!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xfrm>
            <a:off x="533400" y="29464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Best of luck!</a:t>
            </a:r>
          </a:p>
        </p:txBody>
      </p:sp>
      <p:pic>
        <p:nvPicPr>
          <p:cNvPr id="17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1949" y="2939905"/>
            <a:ext cx="5270501" cy="610899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/>
          <a:p>
            <a:r>
              <a:t>Big Ideas To Know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7923709" cy="8051800"/>
          </a:xfrm>
          <a:prstGeom prst="rect">
            <a:avLst/>
          </a:prstGeom>
        </p:spPr>
        <p:txBody>
          <a:bodyPr/>
          <a:lstStyle/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Westward expansion (Manifest Destiny) was a HUGE cause of conflict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Would the new land be free or slave?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The Mexican-American War was a watershed event (turning point)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As time went on, Compromises did not solve issues, but made them worse (Fugitive Slave Act - 1850, Kansas-Nebraska Act)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Abe Lincoln campaigned on the nonextension of slavery (free-soil platform)</a:t>
            </a:r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799" y="1809750"/>
            <a:ext cx="4907947" cy="364824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bldLvl="5" animBg="1" advAuto="0"/>
      <p:bldP spid="12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941" y="3011927"/>
            <a:ext cx="7856002" cy="3613761"/>
          </a:xfrm>
          <a:prstGeom prst="rect">
            <a:avLst/>
          </a:prstGeom>
          <a:ln w="889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>
            <a:lvl1pPr defTabSz="388620">
              <a:defRPr sz="6120"/>
            </a:lvl1pPr>
          </a:lstStyle>
          <a:p>
            <a:r>
              <a:t>Missouri Compromise (1820)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8380314" cy="8051800"/>
          </a:xfrm>
          <a:prstGeom prst="rect">
            <a:avLst/>
          </a:prstGeom>
        </p:spPr>
        <p:txBody>
          <a:bodyPr/>
          <a:lstStyle/>
          <a:p>
            <a:pPr marL="320040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Missouri applied to be a state in the Louisiana Territory - would upset balance of free and slave states</a:t>
            </a:r>
          </a:p>
          <a:p>
            <a:pPr marL="320040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Tallmadge Amendment - would allow for emancipation of children of slaves</a:t>
            </a:r>
          </a:p>
          <a:p>
            <a:pPr marL="640080" lvl="1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House approved, Senate rejected</a:t>
            </a:r>
          </a:p>
          <a:p>
            <a:pPr marL="320040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The Compromise?</a:t>
            </a:r>
          </a:p>
          <a:p>
            <a:pPr marL="640080" lvl="1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MO enters as a slave state</a:t>
            </a:r>
          </a:p>
          <a:p>
            <a:pPr marL="640080" lvl="1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ME added as a free state</a:t>
            </a:r>
          </a:p>
          <a:p>
            <a:pPr marL="640080" lvl="1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36°30’ - above would be free, below would be slave</a:t>
            </a:r>
          </a:p>
          <a:p>
            <a:pPr marL="320040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How did it lead to increased tensions?</a:t>
            </a:r>
          </a:p>
          <a:p>
            <a:pPr marL="640080" lvl="1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Desire to keep a balance of free and slave states</a:t>
            </a:r>
          </a:p>
          <a:p>
            <a:pPr marL="640080" lvl="1" indent="-320040" defTabSz="256031">
              <a:spcBef>
                <a:spcPts val="2000"/>
              </a:spcBef>
              <a:buBlip>
                <a:blip r:embed="rId3"/>
              </a:buBlip>
              <a:defRPr sz="2016"/>
            </a:pPr>
            <a:r>
              <a:rPr dirty="0"/>
              <a:t>Overturned by KS-NB Act</a:t>
            </a: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664" y="571500"/>
            <a:ext cx="11614686" cy="534046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2" animBg="1" advAuto="0"/>
      <p:bldP spid="130" grpId="1" build="p" bldLvl="5" animBg="1" advAuto="0"/>
      <p:bldP spid="13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89991" y="0"/>
            <a:ext cx="12824818" cy="1773833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r>
              <a:t>The Mexican-American War (1846 - 1848)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7636868" cy="8051800"/>
          </a:xfrm>
          <a:prstGeom prst="rect">
            <a:avLst/>
          </a:prstGeom>
        </p:spPr>
        <p:txBody>
          <a:bodyPr/>
          <a:lstStyle/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US won the war, gained Mexican Cession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Wilmot Proviso: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Proposed banning slavery in all territory gained from Mexico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Passed the House, not the Senate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At the end of the war, TX claimed much more land than they have today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How did this lead to increased tensions?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rPr dirty="0"/>
              <a:t>Ralph  Waldo Emerson</a:t>
            </a: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400" y="5568950"/>
            <a:ext cx="2794000" cy="39497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400" y="863600"/>
            <a:ext cx="2794000" cy="4470400"/>
          </a:xfrm>
          <a:prstGeom prst="rect">
            <a:avLst/>
          </a:prstGeom>
          <a:ln w="889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636639" y="457200"/>
            <a:ext cx="7731522" cy="4312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2" y="0"/>
                </a:moveTo>
                <a:cubicBezTo>
                  <a:pt x="256" y="0"/>
                  <a:pt x="0" y="459"/>
                  <a:pt x="0" y="1026"/>
                </a:cubicBezTo>
                <a:lnTo>
                  <a:pt x="0" y="20574"/>
                </a:lnTo>
                <a:cubicBezTo>
                  <a:pt x="0" y="21141"/>
                  <a:pt x="256" y="21600"/>
                  <a:pt x="572" y="21600"/>
                </a:cubicBezTo>
                <a:lnTo>
                  <a:pt x="16982" y="21600"/>
                </a:lnTo>
                <a:cubicBezTo>
                  <a:pt x="17298" y="21600"/>
                  <a:pt x="17554" y="21141"/>
                  <a:pt x="17554" y="20574"/>
                </a:cubicBezTo>
                <a:lnTo>
                  <a:pt x="17554" y="14156"/>
                </a:lnTo>
                <a:lnTo>
                  <a:pt x="21600" y="12103"/>
                </a:lnTo>
                <a:lnTo>
                  <a:pt x="17554" y="10052"/>
                </a:lnTo>
                <a:lnTo>
                  <a:pt x="17554" y="1026"/>
                </a:lnTo>
                <a:cubicBezTo>
                  <a:pt x="17554" y="459"/>
                  <a:pt x="17298" y="0"/>
                  <a:pt x="16982" y="0"/>
                </a:cubicBezTo>
                <a:lnTo>
                  <a:pt x="572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100"/>
            </a:lvl1pPr>
          </a:lstStyle>
          <a:p>
            <a:r>
              <a:t>The United States will conquer Mexico, but it will be as the man swallows the arsenic, which brings him down in turn. Mexico will poison us.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  <p:bldP spid="135" grpId="2" animBg="1" advAuto="0"/>
      <p:bldP spid="136" grpId="3" animBg="1" advAuto="0"/>
      <p:bldP spid="137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/>
          <a:p>
            <a:r>
              <a:t>Compromise of 1850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7567117" cy="8051800"/>
          </a:xfrm>
          <a:prstGeom prst="rect">
            <a:avLst/>
          </a:prstGeom>
        </p:spPr>
        <p:txBody>
          <a:bodyPr/>
          <a:lstStyle/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Series of laws passed in response to Mexican-American War - 5 parts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Popular Sovereignty in Mexican Cession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**More strict Fugitive Slave Act**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Webster’s “7th of March Speech”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Slave trade was abolished in D.C.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CA was added as a free state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TX paid $ to give up territory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How did this lead to tensions?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Fugitive Slave Law -&gt; Personal Liberty Laws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Many Northerners turned abolitionists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Tensions in Congress</a:t>
            </a:r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3300" y="1733550"/>
            <a:ext cx="2914782" cy="3911944"/>
          </a:xfrm>
          <a:prstGeom prst="rect">
            <a:avLst/>
          </a:prstGeom>
          <a:ln w="88900">
            <a:miter lim="400000"/>
          </a:ln>
        </p:spPr>
      </p:pic>
      <p:pic>
        <p:nvPicPr>
          <p:cNvPr id="14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400" y="190500"/>
            <a:ext cx="8128000" cy="51054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7800" y="5829643"/>
            <a:ext cx="2438400" cy="30607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44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69200" y="5740743"/>
            <a:ext cx="2794000" cy="3238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  <p:bldP spid="141" grpId="4" animBg="1" advAuto="0"/>
      <p:bldP spid="142" grpId="5" animBg="1" advAuto="0"/>
      <p:bldP spid="142" grpId="6" animBg="1" advAuto="0"/>
      <p:bldP spid="143" grpId="3" animBg="1" advAuto="0"/>
      <p:bldP spid="144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0950" y="2495550"/>
            <a:ext cx="3289300" cy="4762500"/>
          </a:xfrm>
          <a:prstGeom prst="rect">
            <a:avLst/>
          </a:prstGeom>
          <a:ln w="889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93192">
              <a:defRPr sz="6192"/>
            </a:lvl1pPr>
          </a:lstStyle>
          <a:p>
            <a:r>
              <a:t>Kansas-Nebraska Act (1854)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6720384" cy="8051800"/>
          </a:xfrm>
          <a:prstGeom prst="rect">
            <a:avLst/>
          </a:prstGeom>
        </p:spPr>
        <p:txBody>
          <a:bodyPr/>
          <a:lstStyle/>
          <a:p>
            <a:pPr marL="411480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Both Kansas and Nebraska were above the 36°30’ in LA Purchase</a:t>
            </a:r>
          </a:p>
          <a:p>
            <a:pPr marL="411480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Act allowed for popular sovereignty in KS and NB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Assumption was KS would be slave, NB would be free</a:t>
            </a:r>
          </a:p>
          <a:p>
            <a:pPr marL="411480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How did this lead to increased tensions?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Fighting breaks out in Kansas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Caning of Charles Summer</a:t>
            </a:r>
          </a:p>
          <a:p>
            <a:pPr marL="822960" lvl="1" indent="-411480" defTabSz="329184">
              <a:spcBef>
                <a:spcPts val="2500"/>
              </a:spcBef>
              <a:buBlip>
                <a:blip r:embed="rId3"/>
              </a:buBlip>
              <a:defRPr sz="2592"/>
            </a:pPr>
            <a:r>
              <a:rPr dirty="0"/>
              <a:t>Republican Party formed as a result - free-soil platform</a:t>
            </a:r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2100" y="5651500"/>
            <a:ext cx="2667000" cy="35814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72473" y="1662811"/>
            <a:ext cx="3486254" cy="38752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2" animBg="1" advAuto="0"/>
      <p:bldP spid="148" grpId="1" build="p" bldLvl="5" animBg="1" advAuto="0"/>
      <p:bldP spid="149" grpId="3" animBg="1" advAuto="0"/>
      <p:bldP spid="150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/>
          <a:p>
            <a:r>
              <a:t>Dred Scott (1857)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7488833" cy="8051800"/>
          </a:xfrm>
          <a:prstGeom prst="rect">
            <a:avLst/>
          </a:prstGeom>
        </p:spPr>
        <p:txBody>
          <a:bodyPr/>
          <a:lstStyle/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rPr dirty="0"/>
              <a:t>Supreme Court ruled that:</a:t>
            </a:r>
          </a:p>
          <a:p>
            <a:pPr marL="777240" lvl="1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rPr dirty="0"/>
              <a:t>Slaves were property and could not be taken away </a:t>
            </a:r>
          </a:p>
          <a:p>
            <a:pPr marL="777240" lvl="1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rPr dirty="0"/>
              <a:t>ALL African Americans are NOT citizens</a:t>
            </a:r>
          </a:p>
          <a:p>
            <a:pPr marL="777240" lvl="1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rPr dirty="0"/>
              <a:t>Congress could not legislate slavery in the territories (Compromise of 1820 was unconstitutional)</a:t>
            </a:r>
          </a:p>
          <a:p>
            <a:pPr marL="388620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rPr dirty="0"/>
              <a:t>How did it lead to increased tensions? </a:t>
            </a:r>
          </a:p>
          <a:p>
            <a:pPr marL="777240" lvl="1" indent="-388620" defTabSz="310895">
              <a:spcBef>
                <a:spcPts val="2400"/>
              </a:spcBef>
              <a:buBlip>
                <a:blip r:embed="rId2"/>
              </a:buBlip>
              <a:defRPr sz="2448"/>
            </a:pPr>
            <a:r>
              <a:rPr dirty="0"/>
              <a:t>North was furious, many still advocated popular sovereignty (Stephen Douglas)</a:t>
            </a:r>
          </a:p>
        </p:txBody>
      </p:sp>
      <p:pic>
        <p:nvPicPr>
          <p:cNvPr id="15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49" y="2032000"/>
            <a:ext cx="4232982" cy="72136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/>
          <a:p>
            <a:r>
              <a:t>Harpers Ferry (1859)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50800" y="1727200"/>
            <a:ext cx="6883401" cy="8051800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 dirty="0"/>
              <a:t>John Brown and others tried to lead a slave rebellion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 dirty="0"/>
              <a:t>Took over the 2nd largest arsenal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 dirty="0"/>
              <a:t>Eventually captured, hanged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 dirty="0"/>
              <a:t>How did it lead to increased tensions? </a:t>
            </a:r>
          </a:p>
          <a:p>
            <a:pPr marL="948689" lvl="1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 dirty="0"/>
              <a:t>The South saw many in the North as “John Browns”</a:t>
            </a:r>
          </a:p>
        </p:txBody>
      </p:sp>
      <p:pic>
        <p:nvPicPr>
          <p:cNvPr id="15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0150" y="1828800"/>
            <a:ext cx="3396131" cy="4233317"/>
          </a:xfrm>
          <a:prstGeom prst="rect">
            <a:avLst/>
          </a:prstGeom>
          <a:ln w="88900">
            <a:miter lim="400000"/>
          </a:ln>
        </p:spPr>
      </p:pic>
      <p:pic>
        <p:nvPicPr>
          <p:cNvPr id="15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400" y="6089650"/>
            <a:ext cx="5167085" cy="349952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  <p:bldP spid="158" grpId="2" animBg="1" advAuto="0"/>
      <p:bldP spid="159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232866" y="203200"/>
            <a:ext cx="12824818" cy="1346200"/>
          </a:xfrm>
          <a:prstGeom prst="rect">
            <a:avLst/>
          </a:prstGeom>
        </p:spPr>
        <p:txBody>
          <a:bodyPr/>
          <a:lstStyle/>
          <a:p>
            <a:r>
              <a:t>Election of 1860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50800" y="1727200"/>
            <a:ext cx="5404148" cy="8051800"/>
          </a:xfrm>
          <a:prstGeom prst="rect">
            <a:avLst/>
          </a:prstGeom>
        </p:spPr>
        <p:txBody>
          <a:bodyPr/>
          <a:lstStyle/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4-way race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Douglas, Lincoln, Bell, Breckinridge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Since the Democrats were split, Lincoln won without winning a single Southern state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Lincoln ran on a FREE-SOIL platform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How did it lead to increased tensions? 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Many in the South feared Lincoln would abolish slavery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rPr dirty="0"/>
              <a:t>Beginning with South Carolina, Southern states began to secede </a:t>
            </a:r>
          </a:p>
        </p:txBody>
      </p:sp>
      <p:pic>
        <p:nvPicPr>
          <p:cNvPr id="16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5600" y="1206500"/>
            <a:ext cx="7620000" cy="44450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bldLvl="5" animBg="1" advAuto="0"/>
      <p:bldP spid="163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Macintosh PowerPoint</Application>
  <PresentationFormat>Custom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Chalkboard</vt:lpstr>
      <vt:lpstr>APUSH Review: Sectional Conflict: 1820 - 1860</vt:lpstr>
      <vt:lpstr>Big Ideas To Know</vt:lpstr>
      <vt:lpstr>Missouri Compromise (1820)</vt:lpstr>
      <vt:lpstr>The Mexican-American War (1846 - 1848)</vt:lpstr>
      <vt:lpstr>Compromise of 1850</vt:lpstr>
      <vt:lpstr>Kansas-Nebraska Act (1854)</vt:lpstr>
      <vt:lpstr>Dred Scott (1857)</vt:lpstr>
      <vt:lpstr>Harpers Ferry (1859)</vt:lpstr>
      <vt:lpstr>Election of 1860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Sectional Conflict: 1820 - 1860</dc:title>
  <cp:lastModifiedBy>Adam Norris</cp:lastModifiedBy>
  <cp:revision>1</cp:revision>
  <dcterms:modified xsi:type="dcterms:W3CDTF">2017-04-23T18:20:27Z</dcterms:modified>
</cp:coreProperties>
</file>