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66" r:id="rId3"/>
    <p:sldId id="267" r:id="rId4"/>
    <p:sldId id="268" r:id="rId5"/>
    <p:sldId id="269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FBC88C-05CE-4198-824D-F1D3B3F4A31C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</a:t>
            </a:r>
            <a:r>
              <a:rPr lang="en-US" sz="5400" dirty="0"/>
              <a:t>The US’ Transition From Neutrality to World War II</a:t>
            </a:r>
            <a:r>
              <a:rPr lang="en-US" sz="6000" dirty="0"/>
              <a:t> 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334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</a:t>
            </a:r>
            <a:r>
              <a:rPr lang="en-US" dirty="0" smtClean="0"/>
              <a:t>The US’ </a:t>
            </a:r>
            <a:r>
              <a:rPr lang="en-US" dirty="0"/>
              <a:t>T</a:t>
            </a:r>
            <a:r>
              <a:rPr lang="en-US" dirty="0" smtClean="0"/>
              <a:t>ransition From Neutrality </a:t>
            </a:r>
            <a:r>
              <a:rPr lang="en-US" dirty="0"/>
              <a:t>to World War II</a:t>
            </a:r>
            <a:r>
              <a:rPr lang="en-US" sz="2800" dirty="0" smtClean="0"/>
              <a:t> </a:t>
            </a:r>
            <a:r>
              <a:rPr lang="en-US" sz="2800" dirty="0" smtClean="0"/>
              <a:t>To Succeed In APUSH</a:t>
            </a:r>
            <a:endParaRPr lang="en-US" sz="2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1920s….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/>
          <a:lstStyle/>
          <a:p>
            <a:r>
              <a:rPr lang="en-US" dirty="0" smtClean="0"/>
              <a:t>Was the US really “isolated?”</a:t>
            </a:r>
          </a:p>
          <a:p>
            <a:pPr lvl="1"/>
            <a:r>
              <a:rPr lang="en-US" dirty="0" smtClean="0"/>
              <a:t>Not entirely</a:t>
            </a:r>
            <a:endParaRPr lang="en-US" dirty="0"/>
          </a:p>
          <a:p>
            <a:r>
              <a:rPr lang="en-US" dirty="0" smtClean="0"/>
              <a:t>The US did not take part of any alliances, but they did sign several agreements</a:t>
            </a:r>
          </a:p>
          <a:p>
            <a:pPr lvl="1"/>
            <a:r>
              <a:rPr lang="en-US" sz="2400" dirty="0" smtClean="0"/>
              <a:t>Washington Conference (1921 – 1922):</a:t>
            </a:r>
          </a:p>
          <a:p>
            <a:pPr lvl="2"/>
            <a:r>
              <a:rPr lang="en-US" sz="1800" dirty="0" smtClean="0"/>
              <a:t>Purpose was to reduce armaments among countries</a:t>
            </a:r>
          </a:p>
          <a:p>
            <a:pPr lvl="2"/>
            <a:r>
              <a:rPr lang="en-US" sz="1800" dirty="0" smtClean="0"/>
              <a:t>US, Britain, and Japan agreed on a 5:5:3 ratio of shipbuilding </a:t>
            </a:r>
          </a:p>
          <a:p>
            <a:pPr lvl="1"/>
            <a:r>
              <a:rPr lang="en-US" sz="2400" dirty="0" smtClean="0"/>
              <a:t>Kellogg-Briand </a:t>
            </a:r>
            <a:r>
              <a:rPr lang="en-US" sz="2400" dirty="0"/>
              <a:t>Pact (1928):</a:t>
            </a:r>
          </a:p>
          <a:p>
            <a:pPr lvl="2"/>
            <a:r>
              <a:rPr lang="en-US" dirty="0"/>
              <a:t>Made war illegal </a:t>
            </a:r>
          </a:p>
          <a:p>
            <a:pPr lvl="2"/>
            <a:r>
              <a:rPr lang="en-US" dirty="0"/>
              <a:t>No enforcement </a:t>
            </a:r>
            <a:r>
              <a:rPr lang="en-US" dirty="0" smtClean="0"/>
              <a:t>mechanism if treaty was violated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9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1930s…. (Things are heating 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41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Japanese invasion of Manchuria (1931)</a:t>
            </a:r>
          </a:p>
          <a:p>
            <a:pPr lvl="1"/>
            <a:r>
              <a:rPr lang="en-US" sz="2000" dirty="0" smtClean="0"/>
              <a:t>Led to the Stimson Doctrine</a:t>
            </a:r>
          </a:p>
          <a:p>
            <a:pPr lvl="2"/>
            <a:r>
              <a:rPr lang="en-US" sz="2000" dirty="0" smtClean="0"/>
              <a:t>Stated the US would NOT recognize Japanese territorial gains</a:t>
            </a:r>
          </a:p>
          <a:p>
            <a:r>
              <a:rPr lang="en-US" sz="2000" dirty="0"/>
              <a:t>Nye </a:t>
            </a:r>
            <a:r>
              <a:rPr lang="en-US" sz="2000" dirty="0" smtClean="0"/>
              <a:t>Committee (April 12, 1934 – HENRY CLAY’S BIRTHDAY!)</a:t>
            </a:r>
            <a:endParaRPr lang="en-US" sz="2000" dirty="0"/>
          </a:p>
          <a:p>
            <a:pPr lvl="1"/>
            <a:r>
              <a:rPr lang="en-US" sz="2000" dirty="0" smtClean="0"/>
              <a:t>Senate committee that alleged </a:t>
            </a:r>
            <a:r>
              <a:rPr lang="en-US" sz="2000" dirty="0"/>
              <a:t>that the US entered WWI to make profits for businesses</a:t>
            </a:r>
          </a:p>
          <a:p>
            <a:pPr lvl="1"/>
            <a:r>
              <a:rPr lang="en-US" sz="2000" dirty="0" smtClean="0"/>
              <a:t>Helped inspire the</a:t>
            </a:r>
            <a:r>
              <a:rPr lang="en-US" sz="2000" dirty="0"/>
              <a:t>……</a:t>
            </a:r>
          </a:p>
          <a:p>
            <a:r>
              <a:rPr lang="en-US" sz="2000" dirty="0"/>
              <a:t>Neutrality Acts (1935 – 1937):</a:t>
            </a:r>
          </a:p>
          <a:p>
            <a:pPr lvl="1"/>
            <a:r>
              <a:rPr lang="en-US" sz="2000" dirty="0"/>
              <a:t>US could not </a:t>
            </a:r>
            <a:r>
              <a:rPr lang="en-US" sz="2000" dirty="0" smtClean="0"/>
              <a:t>sell weapons to </a:t>
            </a:r>
            <a:r>
              <a:rPr lang="en-US" sz="2000" dirty="0"/>
              <a:t>warring (belligerent) countries</a:t>
            </a:r>
          </a:p>
          <a:p>
            <a:pPr lvl="2"/>
            <a:r>
              <a:rPr lang="en-US" sz="2000" dirty="0"/>
              <a:t>Did not matter who was the aggressor or who was the </a:t>
            </a:r>
            <a:r>
              <a:rPr lang="en-US" sz="2000" dirty="0" smtClean="0"/>
              <a:t>victim</a:t>
            </a:r>
          </a:p>
          <a:p>
            <a:pPr lvl="2"/>
            <a:r>
              <a:rPr lang="en-US" sz="2000" dirty="0" smtClean="0"/>
              <a:t>Non-military goods could be sold via a “cash and carry” policy</a:t>
            </a:r>
            <a:endParaRPr lang="en-US" sz="2000" dirty="0"/>
          </a:p>
          <a:p>
            <a:pPr lvl="1"/>
            <a:r>
              <a:rPr lang="en-US" sz="2000" dirty="0" smtClean="0"/>
              <a:t>US could not provide loans to belligerent nations</a:t>
            </a:r>
          </a:p>
          <a:p>
            <a:pPr lvl="1"/>
            <a:r>
              <a:rPr lang="en-US" sz="2000" dirty="0" smtClean="0"/>
              <a:t>US </a:t>
            </a:r>
            <a:r>
              <a:rPr lang="en-US" sz="2000" dirty="0"/>
              <a:t>citizens could not travel on ships from warring </a:t>
            </a:r>
            <a:r>
              <a:rPr lang="en-US" sz="2000" dirty="0" smtClean="0"/>
              <a:t>nations</a:t>
            </a:r>
          </a:p>
          <a:p>
            <a:pPr lvl="1"/>
            <a:endParaRPr lang="en-US" sz="20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Henry Stimson, Harris &amp; Ewing bw photo portrait, 192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2227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Gerald Ny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960" y="335280"/>
            <a:ext cx="2860040" cy="2062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Clay-standin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10" y="574040"/>
            <a:ext cx="3827780" cy="57099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ounded Rectangular Callout 6"/>
          <p:cNvSpPr/>
          <p:nvPr/>
        </p:nvSpPr>
        <p:spPr>
          <a:xfrm>
            <a:off x="1711960" y="574040"/>
            <a:ext cx="2631440" cy="1330960"/>
          </a:xfrm>
          <a:prstGeom prst="wedgeRoundRectCallout">
            <a:avLst>
              <a:gd name="adj1" fmla="val 68146"/>
              <a:gd name="adj2" fmla="val 531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Happy 157</a:t>
            </a:r>
            <a:r>
              <a:rPr lang="en-US" baseline="30000" dirty="0" smtClean="0"/>
              <a:t>th</a:t>
            </a:r>
            <a:r>
              <a:rPr lang="en-US" dirty="0" smtClean="0"/>
              <a:t> Birthday To Me!!!!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8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1930s Cont.…. (Things are heating 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>
            <a:normAutofit fontScale="92500"/>
          </a:bodyPr>
          <a:lstStyle/>
          <a:p>
            <a:r>
              <a:rPr lang="en-US" sz="2000" dirty="0"/>
              <a:t>Panay Incident (1937):</a:t>
            </a:r>
          </a:p>
          <a:p>
            <a:pPr lvl="1"/>
            <a:r>
              <a:rPr lang="en-US" sz="2000" dirty="0"/>
              <a:t>Japan attacked a US </a:t>
            </a:r>
            <a:r>
              <a:rPr lang="en-US" sz="2000" dirty="0" smtClean="0"/>
              <a:t>ship</a:t>
            </a:r>
          </a:p>
          <a:p>
            <a:pPr lvl="1"/>
            <a:r>
              <a:rPr lang="en-US" sz="2000" dirty="0" smtClean="0"/>
              <a:t>Japan apologized, American isolationists urged the US to move on</a:t>
            </a:r>
            <a:endParaRPr lang="en-US" sz="2000" dirty="0"/>
          </a:p>
          <a:p>
            <a:r>
              <a:rPr lang="en-US" sz="2100" dirty="0" smtClean="0"/>
              <a:t>Neutrality </a:t>
            </a:r>
            <a:r>
              <a:rPr lang="en-US" sz="2100" dirty="0"/>
              <a:t>Act of 1939:</a:t>
            </a:r>
          </a:p>
          <a:p>
            <a:pPr lvl="1"/>
            <a:r>
              <a:rPr lang="en-US" sz="2100" dirty="0" smtClean="0"/>
              <a:t>Passed after Germany’s invasion of Poland</a:t>
            </a:r>
          </a:p>
          <a:p>
            <a:pPr lvl="1"/>
            <a:r>
              <a:rPr lang="en-US" sz="2100" dirty="0" smtClean="0"/>
              <a:t>Designed </a:t>
            </a:r>
            <a:r>
              <a:rPr lang="en-US" sz="2100" dirty="0"/>
              <a:t>to help France and Britain </a:t>
            </a:r>
          </a:p>
          <a:p>
            <a:pPr lvl="1"/>
            <a:r>
              <a:rPr lang="en-US" sz="2100" dirty="0"/>
              <a:t>US could sell weapons to democracies via “cash and carry”</a:t>
            </a:r>
          </a:p>
          <a:p>
            <a:pPr lvl="2"/>
            <a:r>
              <a:rPr lang="en-US" sz="1700" dirty="0" smtClean="0"/>
              <a:t>Countries </a:t>
            </a:r>
            <a:r>
              <a:rPr lang="en-US" sz="1700" dirty="0"/>
              <a:t>must pay in cash in full and pick up goods themselves</a:t>
            </a:r>
          </a:p>
          <a:p>
            <a:r>
              <a:rPr lang="en-US" sz="2100" dirty="0" smtClean="0"/>
              <a:t>Two Important US Groups</a:t>
            </a:r>
            <a:endParaRPr lang="en-US" sz="2100" dirty="0"/>
          </a:p>
          <a:p>
            <a:pPr lvl="1"/>
            <a:r>
              <a:rPr lang="en-US" sz="2100" dirty="0"/>
              <a:t>Committee to Defend America – </a:t>
            </a:r>
            <a:r>
              <a:rPr lang="en-US" sz="2100" dirty="0" smtClean="0"/>
              <a:t>Interventionists - favored aid</a:t>
            </a:r>
            <a:endParaRPr lang="en-US" sz="2100" dirty="0"/>
          </a:p>
          <a:p>
            <a:pPr lvl="1"/>
            <a:r>
              <a:rPr lang="en-US" sz="2100" dirty="0"/>
              <a:t>America First Committee – Isolationists (Charles Lindbergh)</a:t>
            </a:r>
          </a:p>
          <a:p>
            <a:r>
              <a:rPr lang="en-US" sz="2100" dirty="0" smtClean="0"/>
              <a:t>Arsenal of Democracy Speech:</a:t>
            </a:r>
          </a:p>
          <a:p>
            <a:pPr lvl="1"/>
            <a:r>
              <a:rPr lang="en-US" sz="1700" dirty="0" smtClean="0"/>
              <a:t>FDR speech that claimed the US should aid European countries resisting Germany</a:t>
            </a:r>
          </a:p>
          <a:p>
            <a:pPr lvl="1"/>
            <a:r>
              <a:rPr lang="en-US" sz="1700" dirty="0" smtClean="0"/>
              <a:t>Arsenal refers to the US’ ability to make war materials for Allied countries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USS Panay sinking after Japanese air attac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352800"/>
            <a:ext cx="5368636" cy="35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Amrally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08"/>
            <a:ext cx="5867400" cy="484909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Arrow Connector 6"/>
          <p:cNvCxnSpPr/>
          <p:nvPr/>
        </p:nvCxnSpPr>
        <p:spPr>
          <a:xfrm flipH="1">
            <a:off x="3124200" y="609600"/>
            <a:ext cx="3370118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494318" y="401782"/>
            <a:ext cx="1981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Charles Lindbergh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5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few More Important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562600"/>
          </a:xfrm>
        </p:spPr>
        <p:txBody>
          <a:bodyPr>
            <a:normAutofit fontScale="92500"/>
          </a:bodyPr>
          <a:lstStyle/>
          <a:p>
            <a:r>
              <a:rPr lang="en-US" sz="2100" dirty="0"/>
              <a:t>Lend-Lease Act (1941):</a:t>
            </a:r>
          </a:p>
          <a:p>
            <a:pPr lvl="1"/>
            <a:r>
              <a:rPr lang="en-US" sz="2100" dirty="0"/>
              <a:t>Drastically increases US’ involvement in WWII</a:t>
            </a:r>
          </a:p>
          <a:p>
            <a:pPr lvl="1"/>
            <a:r>
              <a:rPr lang="en-US" sz="2100" dirty="0"/>
              <a:t>US could lend crucial supplies to countries the president deems vital</a:t>
            </a:r>
          </a:p>
          <a:p>
            <a:r>
              <a:rPr lang="en-US" sz="2100" dirty="0" smtClean="0"/>
              <a:t>Atlantic Charter (August, 1941) </a:t>
            </a:r>
          </a:p>
          <a:p>
            <a:pPr lvl="1"/>
            <a:r>
              <a:rPr lang="en-US" sz="2100" dirty="0"/>
              <a:t>First wartime </a:t>
            </a:r>
            <a:r>
              <a:rPr lang="en-US" sz="2100" dirty="0" smtClean="0"/>
              <a:t>meeting between US </a:t>
            </a:r>
            <a:r>
              <a:rPr lang="en-US" sz="2100" dirty="0"/>
              <a:t>(FDR) and Britain (Churchill)</a:t>
            </a:r>
          </a:p>
          <a:p>
            <a:pPr lvl="1"/>
            <a:r>
              <a:rPr lang="en-US" sz="2100" dirty="0" smtClean="0"/>
              <a:t>Outlined </a:t>
            </a:r>
            <a:r>
              <a:rPr lang="en-US" sz="2100" dirty="0"/>
              <a:t>the goals for </a:t>
            </a:r>
            <a:r>
              <a:rPr lang="en-US" sz="2100" dirty="0" smtClean="0"/>
              <a:t>post-WWI, including: self-determination</a:t>
            </a:r>
            <a:r>
              <a:rPr lang="en-US" sz="2100" dirty="0"/>
              <a:t>, lower trade barriers, economic </a:t>
            </a:r>
            <a:r>
              <a:rPr lang="en-US" sz="2100" dirty="0" smtClean="0"/>
              <a:t>cooperation, etc. </a:t>
            </a:r>
            <a:endParaRPr lang="en-US" sz="2100" dirty="0"/>
          </a:p>
          <a:p>
            <a:r>
              <a:rPr lang="en-US" sz="2100" dirty="0" smtClean="0"/>
              <a:t>“Shoot-On-Sight” Policy:</a:t>
            </a:r>
          </a:p>
          <a:p>
            <a:pPr lvl="1"/>
            <a:r>
              <a:rPr lang="en-US" sz="2100" dirty="0" smtClean="0"/>
              <a:t>Reaction to a conflict between a US boat and German submarine</a:t>
            </a:r>
          </a:p>
          <a:p>
            <a:pPr lvl="1"/>
            <a:r>
              <a:rPr lang="en-US" sz="2100" dirty="0" smtClean="0"/>
              <a:t>US ships could shoot German submarines upon seeing them</a:t>
            </a:r>
          </a:p>
          <a:p>
            <a:r>
              <a:rPr lang="en-US" sz="2100" dirty="0" smtClean="0"/>
              <a:t>US and Japan:</a:t>
            </a:r>
          </a:p>
          <a:p>
            <a:pPr lvl="1"/>
            <a:r>
              <a:rPr lang="en-US" sz="2100" dirty="0" smtClean="0"/>
              <a:t>US froze Japanese assets in response to aggression</a:t>
            </a:r>
          </a:p>
          <a:p>
            <a:pPr lvl="1"/>
            <a:r>
              <a:rPr lang="en-US" sz="2100" dirty="0" smtClean="0"/>
              <a:t>US instituted an embargo </a:t>
            </a:r>
            <a:endParaRPr lang="en-US" sz="2100" dirty="0"/>
          </a:p>
          <a:p>
            <a:r>
              <a:rPr lang="en-US" sz="2100" dirty="0" smtClean="0"/>
              <a:t>December </a:t>
            </a:r>
            <a:r>
              <a:rPr lang="en-US" sz="2100" dirty="0"/>
              <a:t>7, 1941:</a:t>
            </a:r>
          </a:p>
          <a:p>
            <a:pPr lvl="1"/>
            <a:r>
              <a:rPr lang="en-US" sz="2100" dirty="0"/>
              <a:t>Pearl Harbor was attacked by Japanese</a:t>
            </a:r>
          </a:p>
          <a:p>
            <a:pPr lvl="1"/>
            <a:r>
              <a:rPr lang="en-US" sz="2100" dirty="0"/>
              <a:t>US declared war on Japan and Germany immediately after</a:t>
            </a:r>
          </a:p>
          <a:p>
            <a:endParaRPr lang="en-US" dirty="0"/>
          </a:p>
        </p:txBody>
      </p:sp>
      <p:pic>
        <p:nvPicPr>
          <p:cNvPr id="4" name="Picture 3" descr="File:President Franklin D. Roosevelt-194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130" y="0"/>
            <a:ext cx="2769870" cy="19831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Prince of Wales-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0"/>
            <a:ext cx="3401291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Pearlharborcolork1351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909" y="991552"/>
            <a:ext cx="5943600" cy="4679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071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Essay Topics:</a:t>
            </a:r>
          </a:p>
          <a:p>
            <a:pPr lvl="1"/>
            <a:r>
              <a:rPr lang="en-US" dirty="0" smtClean="0"/>
              <a:t>Change in Foreign Policy leading up to the war</a:t>
            </a:r>
          </a:p>
          <a:p>
            <a:pPr lvl="1"/>
            <a:r>
              <a:rPr lang="en-US" dirty="0" smtClean="0"/>
              <a:t>Comparing pre-WWI and pre-WWII US positions</a:t>
            </a:r>
            <a:endParaRPr lang="en-US" dirty="0"/>
          </a:p>
          <a:p>
            <a:r>
              <a:rPr lang="en-US" dirty="0" smtClean="0"/>
              <a:t>Tips for Multiple-Choice questions:</a:t>
            </a:r>
          </a:p>
          <a:p>
            <a:pPr lvl="1"/>
            <a:r>
              <a:rPr lang="en-US" dirty="0" smtClean="0"/>
              <a:t>Nye Committee</a:t>
            </a:r>
          </a:p>
          <a:p>
            <a:pPr lvl="1"/>
            <a:r>
              <a:rPr lang="en-US" dirty="0" smtClean="0"/>
              <a:t>Neutrality Acts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Good </a:t>
            </a:r>
            <a:r>
              <a:rPr lang="en-US" dirty="0" smtClean="0"/>
              <a:t>Luck!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0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671</TotalTime>
  <Words>545</Words>
  <Application>Microsoft Office PowerPoint</Application>
  <PresentationFormat>On-screen Show (4:3)</PresentationFormat>
  <Paragraphs>103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APUSH Review: The US’ Transition From Neutrality to World War II </vt:lpstr>
      <vt:lpstr>The 1920s….</vt:lpstr>
      <vt:lpstr>The 1930s…. (Things are heating up)</vt:lpstr>
      <vt:lpstr>The 1930s Cont.…. (Things are heating up)</vt:lpstr>
      <vt:lpstr>A few More Important Notes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Civil Rights in the 1950s</dc:title>
  <dc:creator>adam</dc:creator>
  <cp:lastModifiedBy>adam</cp:lastModifiedBy>
  <cp:revision>47</cp:revision>
  <dcterms:created xsi:type="dcterms:W3CDTF">2014-02-07T17:50:49Z</dcterms:created>
  <dcterms:modified xsi:type="dcterms:W3CDTF">2014-03-12T19:17:00Z</dcterms:modified>
</cp:coreProperties>
</file>