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2"/>
  </p:notesMasterIdLst>
  <p:sldIdLst>
    <p:sldId id="256" r:id="rId2"/>
    <p:sldId id="28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7/25/2014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96200" cy="182562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Collision of Cultures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Croato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22" y="2895600"/>
            <a:ext cx="5232878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105400" y="3657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subscribe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 Before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Early Migrations:</a:t>
            </a:r>
          </a:p>
          <a:p>
            <a:pPr lvl="1"/>
            <a:r>
              <a:rPr lang="en-US" sz="2400" dirty="0" smtClean="0"/>
              <a:t>Many people came to the Americas via the Bering Straight</a:t>
            </a:r>
          </a:p>
          <a:p>
            <a:pPr lvl="1"/>
            <a:r>
              <a:rPr lang="en-US" sz="2400" dirty="0" smtClean="0"/>
              <a:t>Some came via boats to Chile and Peru</a:t>
            </a:r>
          </a:p>
          <a:p>
            <a:r>
              <a:rPr lang="en-US" sz="3200" dirty="0" smtClean="0"/>
              <a:t>Civilizations in the Americas:</a:t>
            </a:r>
          </a:p>
          <a:p>
            <a:pPr lvl="1"/>
            <a:r>
              <a:rPr lang="en-US" sz="2400" dirty="0" smtClean="0"/>
              <a:t>Incas – located in Peru; largest empire in the Americas</a:t>
            </a:r>
          </a:p>
          <a:p>
            <a:pPr lvl="1"/>
            <a:r>
              <a:rPr lang="en-US" sz="2400" dirty="0" smtClean="0"/>
              <a:t>Mayans – located in Central America; developed a written system, calendar, and agricultural advancements</a:t>
            </a:r>
          </a:p>
          <a:p>
            <a:pPr lvl="1"/>
            <a:r>
              <a:rPr lang="en-US" sz="2400" dirty="0" smtClean="0"/>
              <a:t>Aztecs – Tenochtitlan – largest city ever to that point</a:t>
            </a:r>
            <a:endParaRPr lang="en-US" sz="3200" dirty="0" smtClean="0"/>
          </a:p>
          <a:p>
            <a:pPr lvl="1"/>
            <a:r>
              <a:rPr lang="en-US" sz="2400" dirty="0" smtClean="0"/>
              <a:t>Southwestern US – based on agriculture (maize) and built elaborate irrigation systems</a:t>
            </a:r>
          </a:p>
          <a:p>
            <a:pPr lvl="1"/>
            <a:r>
              <a:rPr lang="en-US" sz="2400" dirty="0" smtClean="0"/>
              <a:t>Great Plains and Great Basin – hunted Buffalo; many were nomadic</a:t>
            </a:r>
          </a:p>
          <a:p>
            <a:pPr lvl="1"/>
            <a:r>
              <a:rPr lang="en-US" sz="2400" dirty="0" smtClean="0"/>
              <a:t>Northeastern (Iroquois) – developed permanent villages; hunted, gathered, and agriculture dominated society</a:t>
            </a:r>
            <a:endParaRPr lang="en-US" sz="3200" dirty="0"/>
          </a:p>
          <a:p>
            <a:r>
              <a:rPr lang="en-US" sz="3200" dirty="0" smtClean="0"/>
              <a:t>Many natives were religious – associated with nature</a:t>
            </a:r>
          </a:p>
          <a:p>
            <a:r>
              <a:rPr lang="en-US" sz="3200" dirty="0" smtClean="0"/>
              <a:t>Tribal social roles:</a:t>
            </a:r>
          </a:p>
          <a:p>
            <a:pPr lvl="1"/>
            <a:r>
              <a:rPr lang="en-US" sz="3000" dirty="0" smtClean="0"/>
              <a:t>Women raised children, prepared meals, and gathered food</a:t>
            </a:r>
          </a:p>
          <a:p>
            <a:pPr lvl="1"/>
            <a:r>
              <a:rPr lang="en-US" sz="3000" dirty="0" smtClean="0"/>
              <a:t>Men hunted</a:t>
            </a:r>
          </a:p>
          <a:p>
            <a:pPr lvl="1"/>
            <a:r>
              <a:rPr lang="en-US" sz="3000" dirty="0" smtClean="0"/>
              <a:t>In some societies (Iroquois, women helped make tribal decisions via counsels)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ap of the Great Plai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"/>
            <a:ext cx="5666509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Reasons for exploration:</a:t>
            </a:r>
          </a:p>
          <a:p>
            <a:pPr lvl="1"/>
            <a:r>
              <a:rPr lang="en-US" sz="2400" dirty="0" smtClean="0"/>
              <a:t>Population growth – land in Europe was expensive</a:t>
            </a:r>
          </a:p>
          <a:p>
            <a:pPr lvl="1"/>
            <a:r>
              <a:rPr lang="en-US" sz="2400" dirty="0" smtClean="0"/>
              <a:t>Advances in technology – sextant</a:t>
            </a:r>
          </a:p>
          <a:p>
            <a:pPr lvl="1"/>
            <a:r>
              <a:rPr lang="en-US" sz="2400" dirty="0" smtClean="0"/>
              <a:t>Desire for new markets and products</a:t>
            </a:r>
            <a:endParaRPr lang="en-US" sz="2400" dirty="0"/>
          </a:p>
          <a:p>
            <a:pPr lvl="1"/>
            <a:r>
              <a:rPr lang="en-US" sz="3000" dirty="0" smtClean="0"/>
              <a:t>As a result of Columbus’s explorations, Spain increased interest in exploration, surpassing Portugal</a:t>
            </a:r>
          </a:p>
          <a:p>
            <a:pPr lvl="2"/>
            <a:r>
              <a:rPr lang="en-US" sz="2000" dirty="0" smtClean="0"/>
              <a:t>Spain claimed most of the New World (except for Brazil)</a:t>
            </a:r>
          </a:p>
          <a:p>
            <a:r>
              <a:rPr lang="en-US" sz="3200" dirty="0" smtClean="0"/>
              <a:t>Conquistadores</a:t>
            </a:r>
          </a:p>
          <a:p>
            <a:pPr lvl="1"/>
            <a:r>
              <a:rPr lang="en-US" sz="2400" dirty="0" smtClean="0"/>
              <a:t>Cortes (1518) devastated natives (especially via smallpox) </a:t>
            </a:r>
          </a:p>
          <a:p>
            <a:pPr lvl="2"/>
            <a:r>
              <a:rPr lang="en-US" sz="2200" dirty="0" smtClean="0"/>
              <a:t>Many Conquistadores saw this as God’s work</a:t>
            </a:r>
          </a:p>
          <a:p>
            <a:pPr lvl="1"/>
            <a:r>
              <a:rPr lang="en-US" sz="2400" dirty="0" smtClean="0"/>
              <a:t>Spanish sought gold and silver in the new world</a:t>
            </a:r>
          </a:p>
          <a:p>
            <a:pPr lvl="1"/>
            <a:r>
              <a:rPr lang="en-US" sz="2400" dirty="0" smtClean="0"/>
              <a:t>Ordinances of Discovery (1570s) – banned harsh military conquests</a:t>
            </a:r>
            <a:endParaRPr lang="en-US" sz="2400" dirty="0"/>
          </a:p>
          <a:p>
            <a:r>
              <a:rPr lang="en-US" sz="3200" dirty="0" smtClean="0"/>
              <a:t>Spain required Catholicism be the only religion in their new territories </a:t>
            </a:r>
          </a:p>
          <a:p>
            <a:pPr lvl="1"/>
            <a:r>
              <a:rPr lang="en-US" sz="2400" dirty="0" smtClean="0"/>
              <a:t>Set up missions – convert natives to Christianity </a:t>
            </a:r>
          </a:p>
          <a:p>
            <a:pPr lvl="2"/>
            <a:r>
              <a:rPr lang="en-US" sz="2200" dirty="0" smtClean="0"/>
              <a:t>Many post-Conquistador Spanish immigrants came to spread religion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exta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44675" cy="285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ztec smallpox victim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334000" cy="342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St. Augustine, FL – first permanent European settlement</a:t>
            </a:r>
          </a:p>
          <a:p>
            <a:r>
              <a:rPr lang="en-US" sz="3200" dirty="0" err="1" smtClean="0"/>
              <a:t>Encomienda</a:t>
            </a:r>
            <a:r>
              <a:rPr lang="en-US" sz="3200" dirty="0" smtClean="0"/>
              <a:t> System:</a:t>
            </a:r>
          </a:p>
          <a:p>
            <a:pPr lvl="1"/>
            <a:r>
              <a:rPr lang="en-US" sz="2400" dirty="0" smtClean="0"/>
              <a:t>Individuals were given land, could demand tribute and labor from natives</a:t>
            </a:r>
          </a:p>
          <a:p>
            <a:pPr lvl="1"/>
            <a:r>
              <a:rPr lang="en-US" sz="2400" dirty="0" smtClean="0"/>
              <a:t>Essentially </a:t>
            </a:r>
            <a:r>
              <a:rPr lang="en-US" sz="2400" dirty="0"/>
              <a:t>slavery for natives</a:t>
            </a:r>
          </a:p>
          <a:p>
            <a:r>
              <a:rPr lang="en-US" sz="3200" dirty="0" smtClean="0"/>
              <a:t>Pueblo Revolt:</a:t>
            </a:r>
          </a:p>
          <a:p>
            <a:pPr lvl="1"/>
            <a:r>
              <a:rPr lang="en-US" sz="2600" dirty="0"/>
              <a:t>What was it?</a:t>
            </a:r>
          </a:p>
          <a:p>
            <a:pPr lvl="2"/>
            <a:r>
              <a:rPr lang="en-US" sz="2200" dirty="0"/>
              <a:t>Native American Rebellion against the Spanish in New Mexico </a:t>
            </a:r>
          </a:p>
          <a:p>
            <a:pPr lvl="1"/>
            <a:r>
              <a:rPr lang="en-US" sz="2600" dirty="0"/>
              <a:t>Why did it occur?</a:t>
            </a:r>
          </a:p>
          <a:p>
            <a:pPr lvl="2"/>
            <a:r>
              <a:rPr lang="en-US" sz="2200" dirty="0"/>
              <a:t>2,000 Spanish and 30,000 Pueblos</a:t>
            </a:r>
          </a:p>
          <a:p>
            <a:pPr lvl="2"/>
            <a:r>
              <a:rPr lang="en-US" sz="2200" dirty="0"/>
              <a:t>Spanish priests and government suppressed Native practices that were inconsistent with Christianity</a:t>
            </a:r>
          </a:p>
          <a:p>
            <a:pPr lvl="2"/>
            <a:r>
              <a:rPr lang="en-US" sz="2200" dirty="0"/>
              <a:t>Spanish demanded tribute and labor from Natives</a:t>
            </a:r>
          </a:p>
          <a:p>
            <a:pPr lvl="1"/>
            <a:r>
              <a:rPr lang="en-US" sz="2600" dirty="0"/>
              <a:t>What happened?</a:t>
            </a:r>
          </a:p>
          <a:p>
            <a:pPr lvl="2"/>
            <a:r>
              <a:rPr lang="en-US" sz="2200" dirty="0"/>
              <a:t>Pope (Native religious leader) killed hundreds and forced Spanish to flee</a:t>
            </a:r>
          </a:p>
          <a:p>
            <a:pPr lvl="2"/>
            <a:r>
              <a:rPr lang="en-US" sz="2200" dirty="0"/>
              <a:t>Spain regains control in 1696</a:t>
            </a:r>
          </a:p>
          <a:p>
            <a:pPr lvl="1"/>
            <a:r>
              <a:rPr lang="en-US" sz="2600" dirty="0"/>
              <a:t>Significance?</a:t>
            </a:r>
          </a:p>
          <a:p>
            <a:pPr lvl="2"/>
            <a:r>
              <a:rPr lang="en-US" sz="2200" dirty="0"/>
              <a:t>Spanish sought to religiously assimilate the Natives</a:t>
            </a:r>
          </a:p>
          <a:p>
            <a:pPr lvl="2"/>
            <a:r>
              <a:rPr lang="en-US" sz="2200" dirty="0"/>
              <a:t>Pueblos were given more freedoms from the Spanish</a:t>
            </a:r>
          </a:p>
          <a:p>
            <a:pPr lvl="1"/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ueblo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6927"/>
            <a:ext cx="3726815" cy="3465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2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By end of 1500s, the Spanish monarchy controlled virtually all local government in its new world colonies</a:t>
            </a:r>
            <a:endParaRPr lang="en-US" sz="3000" dirty="0"/>
          </a:p>
          <a:p>
            <a:pPr lvl="1"/>
            <a:r>
              <a:rPr lang="en-US" sz="2400" dirty="0" smtClean="0"/>
              <a:t>Spain was more strict than Britain in terms of imposing economic policies</a:t>
            </a:r>
          </a:p>
          <a:p>
            <a:pPr lvl="2"/>
            <a:r>
              <a:rPr lang="en-US" sz="2200" dirty="0" smtClean="0"/>
              <a:t>All trade must go through a few regulated ports</a:t>
            </a:r>
          </a:p>
          <a:p>
            <a:r>
              <a:rPr lang="en-US" sz="3000" dirty="0" smtClean="0"/>
              <a:t>Britain, France, and the Dutch focused on population growth and establishing permanent settlements</a:t>
            </a:r>
          </a:p>
          <a:p>
            <a:pPr lvl="1"/>
            <a:r>
              <a:rPr lang="en-US" sz="2400" dirty="0" smtClean="0"/>
              <a:t>Spain did not continue to send large number of immigrants</a:t>
            </a:r>
          </a:p>
          <a:p>
            <a:r>
              <a:rPr lang="en-US" sz="3000" dirty="0" smtClean="0"/>
              <a:t>Columbian Exchange:</a:t>
            </a:r>
          </a:p>
          <a:p>
            <a:pPr lvl="1"/>
            <a:r>
              <a:rPr lang="en-US" sz="3000" dirty="0"/>
              <a:t>Examples of goods:</a:t>
            </a:r>
          </a:p>
          <a:p>
            <a:pPr lvl="2"/>
            <a:r>
              <a:rPr lang="en-US" sz="1900" dirty="0"/>
              <a:t>Americas to Europe and Africa: potatoes, maize (corn), tomatoes</a:t>
            </a:r>
          </a:p>
          <a:p>
            <a:pPr lvl="2"/>
            <a:r>
              <a:rPr lang="en-US" sz="1900" dirty="0"/>
              <a:t>Europe to the Americas: wheat, rice, horses, chickens, oxen</a:t>
            </a:r>
          </a:p>
          <a:p>
            <a:pPr lvl="1"/>
            <a:r>
              <a:rPr lang="en-US" sz="3000" dirty="0"/>
              <a:t>Impact of exchange?</a:t>
            </a:r>
          </a:p>
          <a:p>
            <a:pPr lvl="2"/>
            <a:r>
              <a:rPr lang="en-US" sz="1900" dirty="0"/>
              <a:t>In Europe and Asia: massive population growth due to new food</a:t>
            </a:r>
          </a:p>
          <a:p>
            <a:pPr lvl="2"/>
            <a:r>
              <a:rPr lang="en-US" sz="1900" dirty="0"/>
              <a:t>In Africa: Spanish and Portuguese used Africans from West Africa to be used as slaves in the Americas</a:t>
            </a:r>
          </a:p>
          <a:p>
            <a:pPr lvl="2"/>
            <a:r>
              <a:rPr lang="en-US" sz="1900" dirty="0"/>
              <a:t>In the Americas: spread of diseases (smallpox), social classes (Mestizos), horse transformed Native life (made hunting easier), </a:t>
            </a:r>
            <a:r>
              <a:rPr lang="en-US" sz="1900" dirty="0" err="1"/>
              <a:t>Encomienda</a:t>
            </a:r>
            <a:r>
              <a:rPr lang="en-US" sz="1900" dirty="0"/>
              <a:t> system</a:t>
            </a:r>
          </a:p>
          <a:p>
            <a:endParaRPr lang="en-US" sz="3200" dirty="0"/>
          </a:p>
          <a:p>
            <a:endParaRPr lang="en-US" sz="26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Spanish Hierarchy:</a:t>
            </a:r>
          </a:p>
          <a:p>
            <a:pPr lvl="1"/>
            <a:r>
              <a:rPr lang="en-US" sz="2400" dirty="0" smtClean="0"/>
              <a:t>People from Spain were at the top, natives and Africans were at the bottom</a:t>
            </a:r>
          </a:p>
          <a:p>
            <a:pPr lvl="1"/>
            <a:r>
              <a:rPr lang="en-US" sz="2400" dirty="0" smtClean="0"/>
              <a:t>In the middle emerged a large </a:t>
            </a:r>
            <a:r>
              <a:rPr lang="en-US" sz="2400" i="1" dirty="0" smtClean="0"/>
              <a:t>Mestizo</a:t>
            </a:r>
            <a:r>
              <a:rPr lang="en-US" sz="2400" dirty="0" smtClean="0"/>
              <a:t> class (mixed native and European ancestry) </a:t>
            </a:r>
            <a:endParaRPr lang="en-US" sz="2400" dirty="0"/>
          </a:p>
          <a:p>
            <a:r>
              <a:rPr lang="en-US" sz="3200" dirty="0" smtClean="0"/>
              <a:t>African societies:</a:t>
            </a:r>
          </a:p>
          <a:p>
            <a:pPr lvl="1"/>
            <a:r>
              <a:rPr lang="en-US" sz="2400" dirty="0" smtClean="0"/>
              <a:t>Tended to be matrilineal, unlike Europeans</a:t>
            </a:r>
          </a:p>
          <a:p>
            <a:pPr lvl="2"/>
            <a:r>
              <a:rPr lang="en-US" sz="2000" dirty="0" smtClean="0"/>
              <a:t>Property was inherited from mother’s family, not father’s</a:t>
            </a:r>
            <a:endParaRPr lang="en-US" sz="2000" dirty="0"/>
          </a:p>
          <a:p>
            <a:pPr lvl="1"/>
            <a:r>
              <a:rPr lang="en-US" sz="2400" dirty="0" smtClean="0"/>
              <a:t>Women played a large role in trade</a:t>
            </a:r>
          </a:p>
          <a:p>
            <a:pPr lvl="1"/>
            <a:r>
              <a:rPr lang="en-US" sz="2400" dirty="0" smtClean="0"/>
              <a:t>Slavery in Africa existed, but was not usually hereditary like later in the US</a:t>
            </a:r>
          </a:p>
          <a:p>
            <a:pPr lvl="1"/>
            <a:r>
              <a:rPr lang="en-US" sz="2400" dirty="0" smtClean="0"/>
              <a:t>The slave trade (dominated by Portugal and Spain) increased for goods such as sugar, and later tobacco </a:t>
            </a:r>
          </a:p>
          <a:p>
            <a:pPr lvl="2"/>
            <a:r>
              <a:rPr lang="en-US" sz="2200" dirty="0" smtClean="0"/>
              <a:t>African tribes fought with one another and traded captured enemies to sell as slaves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estiso 17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42855"/>
            <a:ext cx="4038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9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Reasons for English exploration:</a:t>
            </a:r>
          </a:p>
          <a:p>
            <a:pPr lvl="1"/>
            <a:r>
              <a:rPr lang="en-US" sz="2400" dirty="0" smtClean="0"/>
              <a:t>Rising population, lack of land</a:t>
            </a:r>
          </a:p>
          <a:p>
            <a:pPr lvl="1"/>
            <a:r>
              <a:rPr lang="en-US" sz="2400" dirty="0" smtClean="0"/>
              <a:t>Joint-stock companies – investors would pool $ together and share in profits and losses</a:t>
            </a:r>
          </a:p>
          <a:p>
            <a:pPr lvl="1"/>
            <a:r>
              <a:rPr lang="en-US" sz="2400" dirty="0" smtClean="0"/>
              <a:t>Mercantilism:</a:t>
            </a:r>
          </a:p>
          <a:p>
            <a:pPr lvl="2"/>
            <a:r>
              <a:rPr lang="en-US" sz="2000" dirty="0" smtClean="0"/>
              <a:t>Goal was to benefit the mother country (England)</a:t>
            </a:r>
          </a:p>
          <a:p>
            <a:pPr lvl="2"/>
            <a:r>
              <a:rPr lang="en-US" sz="2000" dirty="0" smtClean="0"/>
              <a:t>Increased desire for colonies to gain wealth</a:t>
            </a:r>
          </a:p>
          <a:p>
            <a:pPr lvl="1"/>
            <a:r>
              <a:rPr lang="en-US" sz="2400" dirty="0" smtClean="0"/>
              <a:t>Religion:</a:t>
            </a:r>
          </a:p>
          <a:p>
            <a:pPr lvl="2"/>
            <a:r>
              <a:rPr lang="en-US" sz="2200" dirty="0" smtClean="0"/>
              <a:t>Puritans (those that wanted to purify the Anglican Church of Catholic rituals) sought refuge in the Americas</a:t>
            </a:r>
          </a:p>
          <a:p>
            <a:pPr lvl="2"/>
            <a:r>
              <a:rPr lang="en-US" sz="2200" dirty="0" smtClean="0"/>
              <a:t>Puritans believed in </a:t>
            </a:r>
            <a:r>
              <a:rPr lang="en-US" sz="2200" i="1" dirty="0" smtClean="0"/>
              <a:t>predestination</a:t>
            </a:r>
            <a:r>
              <a:rPr lang="en-US" sz="2200" dirty="0" smtClean="0"/>
              <a:t> – introduced by John Calvin</a:t>
            </a:r>
          </a:p>
          <a:p>
            <a:pPr lvl="3"/>
            <a:r>
              <a:rPr lang="en-US" sz="1800" dirty="0" smtClean="0"/>
              <a:t>Belief that God chose who to save, fate could not be changed</a:t>
            </a:r>
          </a:p>
          <a:p>
            <a:pPr lvl="2"/>
            <a:r>
              <a:rPr lang="en-US" sz="2200" dirty="0" smtClean="0"/>
              <a:t>Separatists – wanted to break away from the Anglican Church (Pilgrims) 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ohn Calvin by Holbei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064827" cy="422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Robert Walter Weir - Embarkation of the Pilgrims - Google Art Projec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943600" cy="394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6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English experiences in Ireland:</a:t>
            </a:r>
          </a:p>
          <a:p>
            <a:pPr lvl="1"/>
            <a:r>
              <a:rPr lang="en-US" sz="2400" dirty="0" smtClean="0"/>
              <a:t>English viewed the Irish, that were mostly Catholic, as savages</a:t>
            </a:r>
          </a:p>
          <a:p>
            <a:pPr lvl="2"/>
            <a:r>
              <a:rPr lang="en-US" sz="2200" dirty="0" smtClean="0"/>
              <a:t>Believed the Irish could not be assimilated and must be oppressed</a:t>
            </a:r>
            <a:endParaRPr lang="en-US" sz="2200" dirty="0"/>
          </a:p>
          <a:p>
            <a:pPr lvl="1"/>
            <a:r>
              <a:rPr lang="en-US" sz="2400" dirty="0" smtClean="0"/>
              <a:t>The English would use similar tactics against natives in the Americas</a:t>
            </a:r>
          </a:p>
          <a:p>
            <a:r>
              <a:rPr lang="en-US" sz="3200" dirty="0" smtClean="0"/>
              <a:t>French and Dutch:</a:t>
            </a:r>
          </a:p>
          <a:p>
            <a:pPr lvl="1"/>
            <a:r>
              <a:rPr lang="en-US" sz="2400" dirty="0" smtClean="0"/>
              <a:t>Spain barely colonized North America</a:t>
            </a:r>
          </a:p>
          <a:p>
            <a:pPr lvl="1"/>
            <a:r>
              <a:rPr lang="en-US" sz="2400" dirty="0" smtClean="0"/>
              <a:t>The French explored into the North American Continent and developed close ties with natives</a:t>
            </a:r>
          </a:p>
          <a:p>
            <a:pPr lvl="2"/>
            <a:r>
              <a:rPr lang="en-US" sz="2200" i="1" dirty="0" err="1" smtClean="0"/>
              <a:t>Coureurs</a:t>
            </a:r>
            <a:r>
              <a:rPr lang="en-US" sz="2200" i="1" dirty="0" smtClean="0"/>
              <a:t> de bois</a:t>
            </a:r>
            <a:r>
              <a:rPr lang="en-US" sz="2200" dirty="0" smtClean="0"/>
              <a:t> – French fur traders</a:t>
            </a:r>
          </a:p>
          <a:p>
            <a:pPr lvl="2"/>
            <a:r>
              <a:rPr lang="en-US" sz="2200" dirty="0" smtClean="0"/>
              <a:t>The French developed an alliance with the Algonquians</a:t>
            </a:r>
            <a:endParaRPr lang="en-US" sz="2200" dirty="0"/>
          </a:p>
          <a:p>
            <a:pPr lvl="1"/>
            <a:r>
              <a:rPr lang="en-US" sz="2400" dirty="0" smtClean="0"/>
              <a:t>The Dutch also traded furs, and were established around New York</a:t>
            </a:r>
          </a:p>
          <a:p>
            <a:pPr lvl="2"/>
            <a:r>
              <a:rPr lang="en-US" sz="2200" dirty="0" smtClean="0"/>
              <a:t>Had a smaller population 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rrival of Radisson in an Indian camp 1660 Charles William Jeffery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0"/>
            <a:ext cx="5943600" cy="459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Spanish Armada:</a:t>
            </a:r>
          </a:p>
          <a:p>
            <a:pPr lvl="1"/>
            <a:r>
              <a:rPr lang="en-US" sz="2400" dirty="0" smtClean="0"/>
              <a:t>Large Spanish fleet was defeated by the English</a:t>
            </a:r>
          </a:p>
          <a:p>
            <a:pPr lvl="1"/>
            <a:r>
              <a:rPr lang="en-US" sz="2400" dirty="0" smtClean="0"/>
              <a:t>England emerged as a naval power</a:t>
            </a:r>
          </a:p>
          <a:p>
            <a:r>
              <a:rPr lang="en-US" sz="3200" dirty="0" smtClean="0"/>
              <a:t>English Settlements:</a:t>
            </a:r>
          </a:p>
          <a:p>
            <a:pPr lvl="1"/>
            <a:r>
              <a:rPr lang="en-US" sz="2400" dirty="0" smtClean="0"/>
              <a:t>Roanoke – early English settlement known as the “lost colony”</a:t>
            </a:r>
          </a:p>
          <a:p>
            <a:pPr lvl="2"/>
            <a:r>
              <a:rPr lang="en-US" sz="2200" dirty="0" smtClean="0"/>
              <a:t>In 1590, the colony was found deserted with “</a:t>
            </a:r>
            <a:r>
              <a:rPr lang="en-US" sz="2200" dirty="0" err="1" smtClean="0"/>
              <a:t>Croatoan</a:t>
            </a:r>
            <a:r>
              <a:rPr lang="en-US" sz="2200" dirty="0" smtClean="0"/>
              <a:t>” carved on a post</a:t>
            </a:r>
          </a:p>
          <a:p>
            <a:pPr lvl="1"/>
            <a:r>
              <a:rPr lang="en-US" sz="2400" dirty="0" smtClean="0"/>
              <a:t>Jamestown – established in 1607 as a charter by King James I</a:t>
            </a:r>
          </a:p>
          <a:p>
            <a:pPr lvl="2"/>
            <a:r>
              <a:rPr lang="en-US" sz="2200" dirty="0" smtClean="0"/>
              <a:t>Would become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permanent English colony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outes of the Spanish Armad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30480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roatoa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76800" cy="296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5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9100</TotalTime>
  <Words>990</Words>
  <Application>Microsoft Office PowerPoint</Application>
  <PresentationFormat>On-screen Show (4:3)</PresentationFormat>
  <Paragraphs>178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American History: Chapter 1 Review Video</vt:lpstr>
      <vt:lpstr>America Before Columbus</vt:lpstr>
      <vt:lpstr>Europe Looks Westward</vt:lpstr>
      <vt:lpstr>Europe Looks Westward Cont.</vt:lpstr>
      <vt:lpstr>Europe Looks Westward Cont.</vt:lpstr>
      <vt:lpstr>Europe Looks Westward Cont.</vt:lpstr>
      <vt:lpstr>The Arrival of the English</vt:lpstr>
      <vt:lpstr>The Arrival of the English Cont.</vt:lpstr>
      <vt:lpstr>The Arrival of the English Continued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403</cp:revision>
  <dcterms:created xsi:type="dcterms:W3CDTF">2013-08-26T14:38:25Z</dcterms:created>
  <dcterms:modified xsi:type="dcterms:W3CDTF">2014-07-26T16:54:08Z</dcterms:modified>
</cp:coreProperties>
</file>