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27" y="21336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13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Impending Crisis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78970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www.Apushreview.com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Crises of the 1850s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Kansas – Nebraska Act (1854)</a:t>
            </a:r>
          </a:p>
          <a:p>
            <a:pPr lvl="1"/>
            <a:r>
              <a:rPr lang="en-US" dirty="0" smtClean="0"/>
              <a:t>Response to Gadsden Purchase, north wanted RR</a:t>
            </a:r>
          </a:p>
          <a:p>
            <a:pPr lvl="1"/>
            <a:r>
              <a:rPr lang="en-US" dirty="0" smtClean="0"/>
              <a:t>Proposed popular sovereignty in Nebraska Territory</a:t>
            </a:r>
          </a:p>
          <a:p>
            <a:pPr lvl="1"/>
            <a:r>
              <a:rPr lang="en-US" dirty="0" smtClean="0"/>
              <a:t>Overturned MO Compromise</a:t>
            </a:r>
          </a:p>
          <a:p>
            <a:pPr lvl="1"/>
            <a:r>
              <a:rPr lang="en-US" dirty="0" smtClean="0"/>
              <a:t>Presumably, KS would be slave, NB would be free</a:t>
            </a:r>
            <a:endParaRPr lang="en-US" dirty="0"/>
          </a:p>
          <a:p>
            <a:r>
              <a:rPr lang="en-US" dirty="0" smtClean="0"/>
              <a:t>“Bleeding Kansas”</a:t>
            </a:r>
          </a:p>
          <a:p>
            <a:pPr lvl="1"/>
            <a:r>
              <a:rPr lang="en-US" dirty="0" smtClean="0"/>
              <a:t>Pro and anti-slavery people show up in large numbers to vote</a:t>
            </a:r>
          </a:p>
          <a:p>
            <a:pPr lvl="1"/>
            <a:r>
              <a:rPr lang="en-US" dirty="0" smtClean="0"/>
              <a:t>Burning of Lawrence, KS a free-soil town</a:t>
            </a:r>
          </a:p>
          <a:p>
            <a:pPr lvl="1"/>
            <a:r>
              <a:rPr lang="en-US" dirty="0" smtClean="0"/>
              <a:t>“Caning of Charles Sumner”</a:t>
            </a:r>
          </a:p>
          <a:p>
            <a:pPr lvl="1"/>
            <a:r>
              <a:rPr lang="en-US" dirty="0" smtClean="0"/>
              <a:t>Pottawatomie Creek – response to Lawrence and “Caning”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tephen Arnold Dougl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3276600"/>
            <a:ext cx="2763982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5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Crises of the 1850s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Free-</a:t>
            </a:r>
            <a:r>
              <a:rPr lang="en-US" dirty="0" err="1" smtClean="0"/>
              <a:t>Soilers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Anti-slavery and the extension of slavery</a:t>
            </a:r>
          </a:p>
          <a:p>
            <a:pPr lvl="1"/>
            <a:r>
              <a:rPr lang="en-US" dirty="0" smtClean="0"/>
              <a:t>Believed slavery took away jobs from whites</a:t>
            </a:r>
          </a:p>
          <a:p>
            <a:pPr lvl="1"/>
            <a:r>
              <a:rPr lang="en-US" dirty="0" smtClean="0"/>
              <a:t>Helps morph into the newly formed Republican Party</a:t>
            </a:r>
            <a:endParaRPr lang="en-US" dirty="0"/>
          </a:p>
          <a:p>
            <a:r>
              <a:rPr lang="en-US" dirty="0" smtClean="0"/>
              <a:t>“Slave Power Conspiracy”</a:t>
            </a:r>
          </a:p>
          <a:p>
            <a:pPr lvl="1"/>
            <a:r>
              <a:rPr lang="en-US" dirty="0" smtClean="0"/>
              <a:t>South sought to expand slavery and must be destroyed</a:t>
            </a:r>
            <a:endParaRPr lang="en-US" dirty="0"/>
          </a:p>
          <a:p>
            <a:r>
              <a:rPr lang="en-US" dirty="0" smtClean="0"/>
              <a:t>Pro-slavery arguments</a:t>
            </a:r>
          </a:p>
          <a:p>
            <a:pPr lvl="1"/>
            <a:r>
              <a:rPr lang="en-US" dirty="0" smtClean="0"/>
              <a:t>Caused by rebellions and writings</a:t>
            </a:r>
          </a:p>
          <a:p>
            <a:pPr lvl="1"/>
            <a:r>
              <a:rPr lang="en-US" dirty="0" smtClean="0"/>
              <a:t>John C. Calhoun – “A positive good”</a:t>
            </a:r>
          </a:p>
          <a:p>
            <a:pPr lvl="1"/>
            <a:r>
              <a:rPr lang="en-US" dirty="0" smtClean="0"/>
              <a:t>Religious justification</a:t>
            </a:r>
          </a:p>
          <a:p>
            <a:pPr lvl="1"/>
            <a:r>
              <a:rPr lang="en-US" dirty="0" smtClean="0"/>
              <a:t>Racial superiority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Crises of the 1850s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Buchanan (D) elected in 1856 – “Kansas-less”</a:t>
            </a:r>
          </a:p>
          <a:p>
            <a:r>
              <a:rPr lang="en-US" dirty="0" smtClean="0"/>
              <a:t>Panic of 1857:</a:t>
            </a:r>
          </a:p>
          <a:p>
            <a:pPr lvl="1"/>
            <a:r>
              <a:rPr lang="en-US" dirty="0" smtClean="0"/>
              <a:t>“King Cotton” not hit hard…..</a:t>
            </a:r>
            <a:endParaRPr lang="en-US" dirty="0"/>
          </a:p>
          <a:p>
            <a:r>
              <a:rPr lang="en-US" dirty="0" smtClean="0"/>
              <a:t>Dred Scott v. </a:t>
            </a:r>
            <a:r>
              <a:rPr lang="en-US" dirty="0" err="1" smtClean="0"/>
              <a:t>Sandford</a:t>
            </a:r>
            <a:r>
              <a:rPr lang="en-US" dirty="0" smtClean="0"/>
              <a:t> (1857):</a:t>
            </a:r>
          </a:p>
          <a:p>
            <a:pPr lvl="1"/>
            <a:r>
              <a:rPr lang="en-US" dirty="0" smtClean="0"/>
              <a:t>Slave that lived in Illinois and Wisconsin, sued for freedom</a:t>
            </a:r>
          </a:p>
          <a:p>
            <a:pPr lvl="1"/>
            <a:r>
              <a:rPr lang="en-US" dirty="0" smtClean="0"/>
              <a:t>Court’s Ruling:</a:t>
            </a:r>
          </a:p>
          <a:p>
            <a:pPr lvl="2"/>
            <a:r>
              <a:rPr lang="en-US" dirty="0" smtClean="0"/>
              <a:t>Scott could not sue because he was not a citizen</a:t>
            </a:r>
          </a:p>
          <a:p>
            <a:pPr lvl="2"/>
            <a:r>
              <a:rPr lang="en-US" dirty="0" smtClean="0"/>
              <a:t>Slaves were property, could not be taken away without “due process” (5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 lvl="2"/>
            <a:r>
              <a:rPr lang="en-US" dirty="0" smtClean="0"/>
              <a:t>Congress could not eliminate slavery in the territories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Dred Scott photograph (circa 185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2" y="0"/>
            <a:ext cx="2216727" cy="289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Crises of the 1850s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fontScale="92500"/>
          </a:bodyPr>
          <a:lstStyle/>
          <a:p>
            <a:pPr marL="36576" indent="0" algn="ctr">
              <a:buNone/>
            </a:pPr>
            <a:r>
              <a:rPr lang="en-US" dirty="0" smtClean="0"/>
              <a:t>Lincoln</a:t>
            </a:r>
          </a:p>
          <a:p>
            <a:r>
              <a:rPr lang="en-US" dirty="0" smtClean="0"/>
              <a:t>“Lincoln – Douglas” debates</a:t>
            </a:r>
          </a:p>
          <a:p>
            <a:pPr lvl="1"/>
            <a:r>
              <a:rPr lang="en-US" dirty="0" smtClean="0"/>
              <a:t>7 debates for the Senate seat in Illinois</a:t>
            </a:r>
          </a:p>
          <a:p>
            <a:pPr lvl="1"/>
            <a:r>
              <a:rPr lang="en-US" dirty="0" smtClean="0"/>
              <a:t>Douglas (D) wins, but alienates the South in the process</a:t>
            </a:r>
          </a:p>
          <a:p>
            <a:pPr lvl="1"/>
            <a:r>
              <a:rPr lang="en-US" dirty="0" smtClean="0"/>
              <a:t>Lincoln emerges on a national level</a:t>
            </a:r>
            <a:endParaRPr lang="en-US" dirty="0"/>
          </a:p>
          <a:p>
            <a:r>
              <a:rPr lang="en-US" dirty="0" smtClean="0"/>
              <a:t>John Brown and Harpers Ferry:</a:t>
            </a:r>
          </a:p>
          <a:p>
            <a:pPr lvl="1"/>
            <a:r>
              <a:rPr lang="en-US" dirty="0" smtClean="0"/>
              <a:t>Hoped to incite a slave rebellion</a:t>
            </a:r>
          </a:p>
          <a:p>
            <a:pPr lvl="1"/>
            <a:r>
              <a:rPr lang="en-US" dirty="0" smtClean="0"/>
              <a:t>Many southerners felt that North and Republican Party was filled with “John Browns”</a:t>
            </a:r>
          </a:p>
          <a:p>
            <a:r>
              <a:rPr lang="en-US" dirty="0" smtClean="0"/>
              <a:t>Election of 1860:</a:t>
            </a:r>
          </a:p>
          <a:p>
            <a:pPr lvl="1"/>
            <a:r>
              <a:rPr lang="en-US" dirty="0" smtClean="0"/>
              <a:t>Lincoln wins without receiving a single electoral vote from the South</a:t>
            </a:r>
          </a:p>
          <a:p>
            <a:pPr lvl="1"/>
            <a:r>
              <a:rPr lang="en-US" dirty="0" smtClean="0"/>
              <a:t>Secession begins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ohn Brown portrait, 18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48891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6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Not in the Book, but you should know….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Impending Crisis of The South</a:t>
            </a:r>
            <a:endParaRPr lang="en-US" dirty="0" smtClean="0"/>
          </a:p>
          <a:p>
            <a:pPr lvl="1"/>
            <a:r>
              <a:rPr lang="en-US" dirty="0" smtClean="0"/>
              <a:t>Written by </a:t>
            </a:r>
            <a:r>
              <a:rPr lang="en-US" dirty="0" smtClean="0"/>
              <a:t>Hinton Helper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Fire-eaters”</a:t>
            </a:r>
          </a:p>
          <a:p>
            <a:pPr lvl="1"/>
            <a:r>
              <a:rPr lang="en-US" dirty="0" smtClean="0"/>
              <a:t>Southerners that threatened secession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Santaann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429001"/>
            <a:ext cx="32004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3429001"/>
            <a:ext cx="2667000" cy="1447799"/>
          </a:xfrm>
          <a:prstGeom prst="wedgeRoundRectCallout">
            <a:avLst>
              <a:gd name="adj1" fmla="val 55011"/>
              <a:gd name="adj2" fmla="val 22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out what happened to my wooden leg by watching the Mexican-American War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Looking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“Manifest Destiny”</a:t>
            </a:r>
          </a:p>
          <a:p>
            <a:pPr lvl="1"/>
            <a:r>
              <a:rPr lang="en-US" dirty="0" smtClean="0"/>
              <a:t>God-given right to expand from coast to coast </a:t>
            </a:r>
          </a:p>
          <a:p>
            <a:pPr lvl="1"/>
            <a:r>
              <a:rPr lang="en-US" dirty="0" smtClean="0"/>
              <a:t>Coined by John O’Sullivan</a:t>
            </a:r>
            <a:endParaRPr lang="en-US" dirty="0"/>
          </a:p>
          <a:p>
            <a:r>
              <a:rPr lang="en-US" dirty="0" smtClean="0"/>
              <a:t>Opponents to expansion?</a:t>
            </a:r>
          </a:p>
          <a:p>
            <a:pPr lvl="1"/>
            <a:r>
              <a:rPr lang="en-US" dirty="0" smtClean="0"/>
              <a:t>Henry Clay and some Whigs – feared tensions over slavery </a:t>
            </a:r>
          </a:p>
          <a:p>
            <a:r>
              <a:rPr lang="en-US" dirty="0" smtClean="0"/>
              <a:t>Texas:</a:t>
            </a:r>
          </a:p>
          <a:p>
            <a:pPr lvl="1"/>
            <a:r>
              <a:rPr lang="en-US" dirty="0" smtClean="0"/>
              <a:t>Declared independence in 1836</a:t>
            </a:r>
          </a:p>
          <a:p>
            <a:pPr lvl="1"/>
            <a:r>
              <a:rPr lang="en-US" dirty="0" smtClean="0"/>
              <a:t>Battle of San Jacinto – Santa Anna signed treaty recognizing Texas</a:t>
            </a:r>
            <a:endParaRPr lang="en-US" dirty="0"/>
          </a:p>
          <a:p>
            <a:pPr lvl="1"/>
            <a:r>
              <a:rPr lang="en-US" dirty="0" smtClean="0"/>
              <a:t>Jackson and Van Buren hesitated to annex Texas – fear of war with Mexico and exacerbating sectional strife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merican progre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96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Looking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Oregon:</a:t>
            </a:r>
          </a:p>
          <a:p>
            <a:pPr lvl="1"/>
            <a:r>
              <a:rPr lang="en-US" dirty="0" smtClean="0"/>
              <a:t>Joint Occupation with Britain</a:t>
            </a:r>
          </a:p>
          <a:p>
            <a:pPr lvl="1"/>
            <a:r>
              <a:rPr lang="en-US" dirty="0" smtClean="0"/>
              <a:t>“54°40’ or Fight!”</a:t>
            </a:r>
          </a:p>
          <a:p>
            <a:pPr lvl="1"/>
            <a:r>
              <a:rPr lang="en-US" dirty="0" smtClean="0"/>
              <a:t>Eventually, the US and Britain settle on the 49</a:t>
            </a:r>
            <a:r>
              <a:rPr lang="en-US" baseline="30000" dirty="0" smtClean="0"/>
              <a:t>th</a:t>
            </a:r>
            <a:r>
              <a:rPr lang="en-US" dirty="0" smtClean="0"/>
              <a:t> parallel </a:t>
            </a:r>
            <a:endParaRPr lang="en-US" dirty="0"/>
          </a:p>
          <a:p>
            <a:r>
              <a:rPr lang="en-US" dirty="0" smtClean="0"/>
              <a:t>Who migrated West?</a:t>
            </a:r>
          </a:p>
          <a:p>
            <a:pPr lvl="1"/>
            <a:r>
              <a:rPr lang="en-US" dirty="0" smtClean="0"/>
              <a:t>Prosperous, young people – why?</a:t>
            </a:r>
            <a:endParaRPr lang="en-US" dirty="0"/>
          </a:p>
          <a:p>
            <a:r>
              <a:rPr lang="en-US" dirty="0" smtClean="0"/>
              <a:t>Why did people move West?</a:t>
            </a:r>
          </a:p>
          <a:p>
            <a:pPr lvl="1"/>
            <a:r>
              <a:rPr lang="en-US" dirty="0" smtClean="0"/>
              <a:t>$$$</a:t>
            </a:r>
          </a:p>
          <a:p>
            <a:r>
              <a:rPr lang="en-US" dirty="0" smtClean="0"/>
              <a:t>Oregon Trail:</a:t>
            </a:r>
          </a:p>
          <a:p>
            <a:pPr lvl="1"/>
            <a:r>
              <a:rPr lang="en-US" dirty="0" smtClean="0"/>
              <a:t>Native Americans played a key role in guiding individuals</a:t>
            </a:r>
          </a:p>
          <a:p>
            <a:pPr lvl="1"/>
            <a:r>
              <a:rPr lang="en-US" dirty="0" smtClean="0"/>
              <a:t>Most individuals walked on the trail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Oregoncountr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36" y="2590800"/>
            <a:ext cx="4398328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pdms nasa topo oregon tra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44958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Expansion And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Annexation of Texas:</a:t>
            </a:r>
          </a:p>
          <a:p>
            <a:pPr lvl="1"/>
            <a:r>
              <a:rPr lang="en-US" dirty="0" smtClean="0"/>
              <a:t>Key issue in the election of 1844</a:t>
            </a:r>
          </a:p>
          <a:p>
            <a:pPr lvl="1"/>
            <a:r>
              <a:rPr lang="en-US" dirty="0" smtClean="0"/>
              <a:t>Polk fully supports annexation</a:t>
            </a:r>
          </a:p>
          <a:p>
            <a:pPr lvl="1"/>
            <a:r>
              <a:rPr lang="en-US" dirty="0" smtClean="0"/>
              <a:t>TX is annexed via a joint resolution in February 1845, admitted into the country in December </a:t>
            </a:r>
            <a:endParaRPr lang="en-US" dirty="0"/>
          </a:p>
          <a:p>
            <a:r>
              <a:rPr lang="en-US" dirty="0" smtClean="0"/>
              <a:t>Boundary issue:</a:t>
            </a:r>
          </a:p>
          <a:p>
            <a:pPr lvl="1"/>
            <a:r>
              <a:rPr lang="en-US" dirty="0" smtClean="0"/>
              <a:t>TX claimed the Rio Grande, Mexico claimed to the Nueces River</a:t>
            </a:r>
            <a:endParaRPr lang="en-US" dirty="0"/>
          </a:p>
          <a:p>
            <a:r>
              <a:rPr lang="en-US" dirty="0" smtClean="0"/>
              <a:t>Polk Sought to buy CA from Mexico, they refused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pdms republic of texas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252914" cy="480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Santaann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660650" cy="310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Expansion And War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n-US" dirty="0" smtClean="0"/>
              <a:t>The Mexican-American War:</a:t>
            </a:r>
          </a:p>
          <a:p>
            <a:r>
              <a:rPr lang="en-US" dirty="0" smtClean="0"/>
              <a:t>“Spot Resolutions” – “Spotty Lincoln”</a:t>
            </a:r>
            <a:endParaRPr lang="en-US" dirty="0"/>
          </a:p>
          <a:p>
            <a:r>
              <a:rPr lang="en-US" dirty="0" smtClean="0"/>
              <a:t>Thoreau – </a:t>
            </a:r>
            <a:r>
              <a:rPr lang="en-US" i="1" dirty="0" smtClean="0"/>
              <a:t>Civil Disobedience</a:t>
            </a:r>
            <a:endParaRPr lang="en-US" dirty="0" smtClean="0"/>
          </a:p>
          <a:p>
            <a:r>
              <a:rPr lang="en-US" dirty="0" smtClean="0"/>
              <a:t>Nicholas Trist – negotiated treaty with Mexico</a:t>
            </a:r>
          </a:p>
          <a:p>
            <a:r>
              <a:rPr lang="en-US" dirty="0" smtClean="0"/>
              <a:t>Treaty of Guadalupe Hidalgo:</a:t>
            </a:r>
          </a:p>
          <a:p>
            <a:pPr lvl="1"/>
            <a:r>
              <a:rPr lang="en-US" dirty="0" smtClean="0"/>
              <a:t>US pays $15 million</a:t>
            </a:r>
          </a:p>
          <a:p>
            <a:pPr lvl="1"/>
            <a:r>
              <a:rPr lang="en-US" dirty="0" smtClean="0"/>
              <a:t>US gains Mexican Cession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le:Henry David Thorea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660650" cy="3100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The Sectional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***Wilmot Proviso***</a:t>
            </a:r>
          </a:p>
          <a:p>
            <a:pPr lvl="1"/>
            <a:r>
              <a:rPr lang="en-US" dirty="0" smtClean="0"/>
              <a:t>David Wilmot (D – NY) </a:t>
            </a:r>
          </a:p>
          <a:p>
            <a:pPr lvl="1"/>
            <a:r>
              <a:rPr lang="en-US" dirty="0" smtClean="0"/>
              <a:t>Introduced an amendment to a bill stating slavery would NOT exist in any land gained from Mexico</a:t>
            </a:r>
          </a:p>
          <a:p>
            <a:pPr lvl="1"/>
            <a:r>
              <a:rPr lang="en-US" dirty="0" smtClean="0"/>
              <a:t>Passed the House (more population in North), but NOT the Senate</a:t>
            </a:r>
            <a:endParaRPr lang="en-US" dirty="0"/>
          </a:p>
          <a:p>
            <a:r>
              <a:rPr lang="en-US" dirty="0" smtClean="0"/>
              <a:t>Free-Soil Party:</a:t>
            </a:r>
          </a:p>
          <a:p>
            <a:pPr lvl="1"/>
            <a:r>
              <a:rPr lang="en-US" dirty="0" smtClean="0"/>
              <a:t>Were against the extension of slavery into territories</a:t>
            </a:r>
          </a:p>
          <a:p>
            <a:pPr lvl="1"/>
            <a:r>
              <a:rPr lang="en-US" dirty="0" smtClean="0"/>
              <a:t>“Free labor, free soil, free men”</a:t>
            </a:r>
            <a:endParaRPr lang="en-US" dirty="0"/>
          </a:p>
          <a:p>
            <a:r>
              <a:rPr lang="en-US" dirty="0" smtClean="0"/>
              <a:t>Gold Rush:</a:t>
            </a:r>
          </a:p>
          <a:p>
            <a:pPr lvl="1"/>
            <a:r>
              <a:rPr lang="en-US" dirty="0" smtClean="0"/>
              <a:t>John Sutter’s mills</a:t>
            </a:r>
          </a:p>
          <a:p>
            <a:pPr lvl="1"/>
            <a:r>
              <a:rPr lang="en-US" dirty="0" smtClean="0"/>
              <a:t>49ers </a:t>
            </a:r>
          </a:p>
          <a:p>
            <a:pPr lvl="1"/>
            <a:r>
              <a:rPr lang="en-US" dirty="0" smtClean="0"/>
              <a:t>Mostly men – population increases from 14,000 to 220,000 in 4 years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David Wilmo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581400" cy="395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1/18/Mathew_Brady%2C_Portrait_of_Secretary_of_the_Treasury_Salmon_P._Chase%2C_officer_of_the_United_States_government_%281860%E2%80%931865%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71800" cy="354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2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The Sectional Debate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fate of the newly acquired land:</a:t>
            </a:r>
          </a:p>
          <a:p>
            <a:pPr lvl="1"/>
            <a:r>
              <a:rPr lang="en-US" dirty="0" smtClean="0"/>
              <a:t>As long as they were territories, the federal government would decide the fate of slavery</a:t>
            </a:r>
            <a:endParaRPr lang="en-US" dirty="0"/>
          </a:p>
          <a:p>
            <a:r>
              <a:rPr lang="en-US" dirty="0" smtClean="0"/>
              <a:t>**Personal Liberty Laws**:</a:t>
            </a:r>
          </a:p>
          <a:p>
            <a:pPr lvl="1"/>
            <a:r>
              <a:rPr lang="en-US" dirty="0" smtClean="0"/>
              <a:t>Laws passed by Northern states that barred involvement in returning runaway slaves</a:t>
            </a:r>
          </a:p>
          <a:p>
            <a:r>
              <a:rPr lang="en-US" dirty="0" smtClean="0"/>
              <a:t>Compromise of 1850: (5 parts)</a:t>
            </a:r>
          </a:p>
          <a:p>
            <a:pPr lvl="1"/>
            <a:r>
              <a:rPr lang="en-US" dirty="0" smtClean="0"/>
              <a:t>Popular Sovereignty in the Mexican Cession</a:t>
            </a:r>
          </a:p>
          <a:p>
            <a:pPr lvl="1"/>
            <a:r>
              <a:rPr lang="en-US" dirty="0" smtClean="0"/>
              <a:t>California is admitted as a free state (free states have an advantage in the Senate)</a:t>
            </a:r>
          </a:p>
          <a:p>
            <a:pPr lvl="1"/>
            <a:r>
              <a:rPr lang="en-US" dirty="0" smtClean="0"/>
              <a:t>More strict fugitive slave law (leads to more personal liberty laws in the north)</a:t>
            </a:r>
          </a:p>
          <a:p>
            <a:pPr lvl="1"/>
            <a:r>
              <a:rPr lang="en-US" dirty="0" smtClean="0"/>
              <a:t>Slave trade is outlawed in DC</a:t>
            </a:r>
          </a:p>
          <a:p>
            <a:pPr lvl="1"/>
            <a:r>
              <a:rPr lang="en-US" dirty="0" smtClean="0"/>
              <a:t>Texas paid money to relinquish some land in dispute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Henry Clay Senat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94" y="0"/>
            <a:ext cx="6319405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4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The Sectional Debate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Compromise of 1850 Continued:</a:t>
            </a:r>
          </a:p>
          <a:p>
            <a:pPr lvl="1"/>
            <a:r>
              <a:rPr lang="en-US" dirty="0" smtClean="0"/>
              <a:t>End of the “Great Triumvirate” </a:t>
            </a:r>
          </a:p>
          <a:p>
            <a:pPr lvl="1"/>
            <a:r>
              <a:rPr lang="en-US" dirty="0" smtClean="0"/>
              <a:t>Daniel Webster’s 7</a:t>
            </a:r>
            <a:r>
              <a:rPr lang="en-US" baseline="30000" dirty="0" smtClean="0"/>
              <a:t>th</a:t>
            </a:r>
            <a:r>
              <a:rPr lang="en-US" dirty="0" smtClean="0"/>
              <a:t> of March Speech</a:t>
            </a:r>
          </a:p>
          <a:p>
            <a:pPr lvl="2"/>
            <a:r>
              <a:rPr lang="en-US" dirty="0" smtClean="0"/>
              <a:t>Urged Congress to support Fugitive Slave Act to avoid conflict</a:t>
            </a:r>
          </a:p>
          <a:p>
            <a:pPr lvl="1"/>
            <a:r>
              <a:rPr lang="en-US" dirty="0" smtClean="0"/>
              <a:t>Emergence of Stephen Douglas as a national leader</a:t>
            </a:r>
          </a:p>
          <a:p>
            <a:pPr lvl="1"/>
            <a:r>
              <a:rPr lang="en-US" dirty="0" smtClean="0"/>
              <a:t>“Omnibus” vs. individual bills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Daniel Webster - circa 18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470150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6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7467600" cy="852055"/>
          </a:xfrm>
        </p:spPr>
        <p:txBody>
          <a:bodyPr/>
          <a:lstStyle/>
          <a:p>
            <a:pPr algn="ctr"/>
            <a:r>
              <a:rPr lang="en-US" dirty="0" smtClean="0"/>
              <a:t>The Crises of the 1850s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North opposes Fugitive Slave Act -&gt; Personal Liberty Laws -&gt; tensions between N and S</a:t>
            </a:r>
          </a:p>
          <a:p>
            <a:r>
              <a:rPr lang="en-US" dirty="0" smtClean="0"/>
              <a:t>Franklin Pierce:</a:t>
            </a:r>
          </a:p>
          <a:p>
            <a:pPr lvl="1"/>
            <a:r>
              <a:rPr lang="en-US" dirty="0" smtClean="0"/>
              <a:t>“Young America”: expansion of US democracy</a:t>
            </a:r>
          </a:p>
          <a:p>
            <a:pPr lvl="1"/>
            <a:r>
              <a:rPr lang="en-US" dirty="0" smtClean="0"/>
              <a:t>Ostend Manifesto:</a:t>
            </a:r>
          </a:p>
          <a:p>
            <a:pPr lvl="2"/>
            <a:r>
              <a:rPr lang="en-US" dirty="0" smtClean="0"/>
              <a:t>Plan to buy Cuba from Spain, if they refused, US would take it by force</a:t>
            </a:r>
          </a:p>
          <a:p>
            <a:pPr lvl="2"/>
            <a:r>
              <a:rPr lang="en-US" dirty="0" smtClean="0"/>
              <a:t>Fear of making Cuba a slave state</a:t>
            </a:r>
            <a:endParaRPr lang="en-US" dirty="0"/>
          </a:p>
          <a:p>
            <a:r>
              <a:rPr lang="en-US" dirty="0" smtClean="0"/>
              <a:t>Gadsden Purchase:</a:t>
            </a:r>
          </a:p>
          <a:p>
            <a:pPr lvl="1"/>
            <a:r>
              <a:rPr lang="en-US" dirty="0"/>
              <a:t>Jimmy Fallon “Gadsden Purchase”</a:t>
            </a:r>
          </a:p>
          <a:p>
            <a:pPr lvl="1"/>
            <a:r>
              <a:rPr lang="en-US" dirty="0" smtClean="0"/>
              <a:t>US (Secretary of War - Jefferson Davis) buys land from Mexico for Transcontinental RR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Gadsden Purchase Cities ZP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0776"/>
            <a:ext cx="5791200" cy="424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1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781</TotalTime>
  <Words>954</Words>
  <Application>Microsoft Office PowerPoint</Application>
  <PresentationFormat>On-screen Show (4:3)</PresentationFormat>
  <Paragraphs>611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American History: Chapter 13 Review Video</vt:lpstr>
      <vt:lpstr>Looking Westward</vt:lpstr>
      <vt:lpstr>Looking Westward Cont.</vt:lpstr>
      <vt:lpstr>Expansion And War</vt:lpstr>
      <vt:lpstr>Expansion And War Cont.</vt:lpstr>
      <vt:lpstr>The Sectional Debate</vt:lpstr>
      <vt:lpstr>The Sectional Debate Cont.</vt:lpstr>
      <vt:lpstr>The Sectional Debate Cont.</vt:lpstr>
      <vt:lpstr>The Crises of the 1850s</vt:lpstr>
      <vt:lpstr>The Crises of the 1850s Cont. </vt:lpstr>
      <vt:lpstr>The Crises of the 1850s Cont. </vt:lpstr>
      <vt:lpstr>The Crises of the 1850s Cont. </vt:lpstr>
      <vt:lpstr>The Crises of the 1850s Cont. </vt:lpstr>
      <vt:lpstr>Not in the Book, but you should know….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82</cp:revision>
  <dcterms:created xsi:type="dcterms:W3CDTF">2013-08-26T14:38:25Z</dcterms:created>
  <dcterms:modified xsi:type="dcterms:W3CDTF">2014-01-02T16:24:33Z</dcterms:modified>
</cp:coreProperties>
</file>