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1/ElectoralCollege1860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c/Emancipation_proclamatio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14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696200" cy="182562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Civil War 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3810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Course of Battle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618,000 American died in the war</a:t>
            </a:r>
          </a:p>
          <a:p>
            <a:r>
              <a:rPr lang="en-US" dirty="0" smtClean="0"/>
              <a:t>Key Battles:</a:t>
            </a:r>
          </a:p>
          <a:p>
            <a:pPr lvl="1"/>
            <a:r>
              <a:rPr lang="en-US" dirty="0" smtClean="0"/>
              <a:t>Antietam:</a:t>
            </a:r>
          </a:p>
          <a:p>
            <a:pPr lvl="2"/>
            <a:r>
              <a:rPr lang="en-US" dirty="0" smtClean="0"/>
              <a:t>Bloodiest day of the war, led to Emancipation Proclamation</a:t>
            </a:r>
            <a:endParaRPr lang="en-US" dirty="0"/>
          </a:p>
          <a:p>
            <a:pPr lvl="1"/>
            <a:r>
              <a:rPr lang="en-US" dirty="0" smtClean="0"/>
              <a:t>Gettysburg:</a:t>
            </a:r>
          </a:p>
          <a:p>
            <a:pPr lvl="2"/>
            <a:r>
              <a:rPr lang="en-US" dirty="0" smtClean="0"/>
              <a:t>July 1-3, 1863, led to the….</a:t>
            </a:r>
          </a:p>
          <a:p>
            <a:r>
              <a:rPr lang="en-US" dirty="0" smtClean="0"/>
              <a:t>Gettysburg Address:</a:t>
            </a:r>
          </a:p>
          <a:p>
            <a:pPr lvl="1"/>
            <a:r>
              <a:rPr lang="en-US" dirty="0" smtClean="0"/>
              <a:t>Issued </a:t>
            </a:r>
            <a:r>
              <a:rPr lang="en-US" dirty="0"/>
              <a:t>on November 19, 1863</a:t>
            </a:r>
          </a:p>
          <a:p>
            <a:pPr lvl="2"/>
            <a:r>
              <a:rPr lang="en-US" dirty="0"/>
              <a:t>Dedicated the battlefield as a cemetery</a:t>
            </a:r>
          </a:p>
          <a:p>
            <a:pPr lvl="1"/>
            <a:r>
              <a:rPr lang="en-US" dirty="0"/>
              <a:t>Referenced the Declaration of Independence </a:t>
            </a:r>
          </a:p>
          <a:p>
            <a:pPr lvl="2"/>
            <a:r>
              <a:rPr lang="en-US" dirty="0"/>
              <a:t>4 score and 7 years ago (87 years ago)</a:t>
            </a:r>
          </a:p>
          <a:p>
            <a:pPr lvl="1"/>
            <a:r>
              <a:rPr lang="en-US" dirty="0"/>
              <a:t>“we here highly resolve that these dead shall not have died in vain—that this nation, under God, shall have a new birth of freedom—and that government of the people, by the people, for the people, shall not perish from the earth.”</a:t>
            </a:r>
          </a:p>
          <a:p>
            <a:r>
              <a:rPr lang="en-US" dirty="0" smtClean="0"/>
              <a:t>Sherman’s March to the Sea:</a:t>
            </a:r>
          </a:p>
          <a:p>
            <a:pPr lvl="1"/>
            <a:r>
              <a:rPr lang="en-US" dirty="0" smtClean="0"/>
              <a:t>Destroyed land and supplies of the South</a:t>
            </a:r>
          </a:p>
          <a:p>
            <a:pPr lvl="1"/>
            <a:r>
              <a:rPr lang="en-US" dirty="0" smtClean="0"/>
              <a:t>“War is Hell”</a:t>
            </a:r>
            <a:endParaRPr lang="en-US" dirty="0"/>
          </a:p>
          <a:p>
            <a:r>
              <a:rPr lang="en-US" dirty="0" smtClean="0"/>
              <a:t>Appomattox Courthouse:</a:t>
            </a:r>
          </a:p>
          <a:p>
            <a:pPr lvl="1"/>
            <a:r>
              <a:rPr lang="en-US" dirty="0" smtClean="0"/>
              <a:t>Surrender of General Lee on April 9, 1865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Lincolns Gettysburg Address, Gettysbur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"/>
            <a:ext cx="4191000" cy="312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smtClean="0"/>
              <a:t>Leave </a:t>
            </a:r>
            <a:r>
              <a:rPr lang="en-US" sz="2400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File:Lincolns Gettysburg Address, Gettysbur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1"/>
            <a:ext cx="5029200" cy="3962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733800" y="3429000"/>
            <a:ext cx="2362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Secession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December 20, 1860 – South Carolina convention voted to secede</a:t>
            </a:r>
          </a:p>
          <a:p>
            <a:pPr lvl="1"/>
            <a:r>
              <a:rPr lang="en-US" dirty="0" smtClean="0"/>
              <a:t>6 others followed by March 4, 1861 </a:t>
            </a:r>
          </a:p>
          <a:p>
            <a:pPr lvl="1"/>
            <a:r>
              <a:rPr lang="en-US" dirty="0" smtClean="0"/>
              <a:t>Buchanan did little to stop secession in his lame-duck period</a:t>
            </a:r>
          </a:p>
          <a:p>
            <a:r>
              <a:rPr lang="en-US" dirty="0" smtClean="0"/>
              <a:t>Crittenden Compromise:</a:t>
            </a:r>
          </a:p>
          <a:p>
            <a:pPr lvl="1"/>
            <a:r>
              <a:rPr lang="en-US" dirty="0" smtClean="0"/>
              <a:t>Proposed new Constitutional Amendments:</a:t>
            </a:r>
          </a:p>
          <a:p>
            <a:pPr lvl="2"/>
            <a:r>
              <a:rPr lang="en-US" dirty="0" smtClean="0"/>
              <a:t>Guarantee slavery where it was; re-establish MO Compromise line in all US territory (where it was in 1860 and the future)</a:t>
            </a:r>
            <a:endParaRPr lang="en-US" dirty="0"/>
          </a:p>
          <a:p>
            <a:pPr lvl="1"/>
            <a:r>
              <a:rPr lang="en-US" dirty="0" smtClean="0"/>
              <a:t>Republicans (Lincoln) did not support the plan </a:t>
            </a:r>
          </a:p>
          <a:p>
            <a:pPr lvl="2"/>
            <a:r>
              <a:rPr lang="en-US" dirty="0" smtClean="0"/>
              <a:t>A key part of their platform was the non-extension of slavery</a:t>
            </a:r>
          </a:p>
          <a:p>
            <a:r>
              <a:rPr lang="en-US" dirty="0" smtClean="0"/>
              <a:t>Fort Sumter:</a:t>
            </a:r>
          </a:p>
          <a:p>
            <a:pPr lvl="1"/>
            <a:r>
              <a:rPr lang="en-US" dirty="0" smtClean="0"/>
              <a:t>Confederate leaders ordered the capture of the fort (SC)</a:t>
            </a:r>
          </a:p>
          <a:p>
            <a:pPr lvl="1"/>
            <a:r>
              <a:rPr lang="en-US" dirty="0" smtClean="0"/>
              <a:t>April 12, firing began, on the 14</a:t>
            </a:r>
            <a:r>
              <a:rPr lang="en-US" baseline="30000" dirty="0" smtClean="0"/>
              <a:t>th</a:t>
            </a:r>
            <a:r>
              <a:rPr lang="en-US" dirty="0" smtClean="0"/>
              <a:t>, the fort surrendered </a:t>
            </a:r>
          </a:p>
          <a:p>
            <a:r>
              <a:rPr lang="en-US" dirty="0" smtClean="0"/>
              <a:t>As Lincoln mobilized for war, 4 more southern states withdrew </a:t>
            </a:r>
          </a:p>
          <a:p>
            <a:pPr lvl="1"/>
            <a:r>
              <a:rPr lang="en-US" dirty="0" smtClean="0"/>
              <a:t>4 slave states remained in the Union (Border States):</a:t>
            </a:r>
          </a:p>
          <a:p>
            <a:pPr lvl="2"/>
            <a:r>
              <a:rPr lang="en-US" dirty="0" smtClean="0"/>
              <a:t>Maryland, Delaware, Kentucky, and Missouri</a:t>
            </a:r>
          </a:p>
          <a:p>
            <a:r>
              <a:rPr lang="en-US" dirty="0" smtClean="0"/>
              <a:t>Note: at the beginning of the war, Lincoln fought “to preserve the union,” NOT TO END SLAVERY</a:t>
            </a:r>
          </a:p>
          <a:p>
            <a:endParaRPr lang="en-US" dirty="0"/>
          </a:p>
        </p:txBody>
      </p:sp>
      <p:pic>
        <p:nvPicPr>
          <p:cNvPr id="4" name="Picture 3" descr="File:ElectoralCollege1860.sv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36687"/>
            <a:ext cx="6858000" cy="3984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File:US Secession map 1863 (BlankMap derived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108364"/>
            <a:ext cx="6858000" cy="4176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Secession Crisis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Northern Advantages:</a:t>
            </a:r>
          </a:p>
          <a:p>
            <a:pPr lvl="1"/>
            <a:r>
              <a:rPr lang="en-US" dirty="0" smtClean="0"/>
              <a:t>Larger population (2 times as much as the South)</a:t>
            </a:r>
          </a:p>
          <a:p>
            <a:pPr lvl="1"/>
            <a:r>
              <a:rPr lang="en-US" dirty="0" smtClean="0"/>
              <a:t>More industry and war production</a:t>
            </a:r>
          </a:p>
          <a:p>
            <a:pPr lvl="1"/>
            <a:r>
              <a:rPr lang="en-US" dirty="0" smtClean="0"/>
              <a:t>Advanced transportation system</a:t>
            </a:r>
            <a:endParaRPr lang="en-US" dirty="0"/>
          </a:p>
          <a:p>
            <a:r>
              <a:rPr lang="en-US" dirty="0" smtClean="0"/>
              <a:t>Southern Advantages:</a:t>
            </a:r>
          </a:p>
          <a:p>
            <a:pPr lvl="1"/>
            <a:r>
              <a:rPr lang="en-US" dirty="0" smtClean="0"/>
              <a:t>Fighting a defensive war (knew land better)</a:t>
            </a:r>
          </a:p>
          <a:p>
            <a:pPr lvl="1"/>
            <a:r>
              <a:rPr lang="en-US" dirty="0" smtClean="0"/>
              <a:t>Most of white population was united</a:t>
            </a:r>
          </a:p>
          <a:p>
            <a:pPr lvl="1"/>
            <a:r>
              <a:rPr lang="en-US" dirty="0" smtClean="0"/>
              <a:t>Better military leadership</a:t>
            </a:r>
            <a:endParaRPr lang="en-US" dirty="0"/>
          </a:p>
          <a:p>
            <a:r>
              <a:rPr lang="en-US" dirty="0" smtClean="0"/>
              <a:t>Both the North and South mobilized their economies </a:t>
            </a:r>
            <a:r>
              <a:rPr lang="en-US" smtClean="0"/>
              <a:t>to fight the war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Mobilization of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Economics during the war:</a:t>
            </a:r>
          </a:p>
          <a:p>
            <a:pPr lvl="1"/>
            <a:r>
              <a:rPr lang="en-US" dirty="0" smtClean="0"/>
              <a:t>Homestead Act (1862) – provided 160 acres of land for settlers to move west for a small fee after 5 years</a:t>
            </a:r>
          </a:p>
          <a:p>
            <a:pPr lvl="1"/>
            <a:r>
              <a:rPr lang="en-US" dirty="0" smtClean="0"/>
              <a:t>Morrill Land Grant (1862) – federal land was given to states to use for financing education</a:t>
            </a:r>
          </a:p>
          <a:p>
            <a:pPr lvl="2"/>
            <a:r>
              <a:rPr lang="en-US" dirty="0" smtClean="0"/>
              <a:t>Led to new colleges and universities (Cornell)</a:t>
            </a:r>
            <a:endParaRPr lang="en-US" dirty="0"/>
          </a:p>
          <a:p>
            <a:pPr lvl="1"/>
            <a:r>
              <a:rPr lang="en-US" dirty="0" smtClean="0"/>
              <a:t>Tariffs were raised to highest level in history to that point</a:t>
            </a:r>
          </a:p>
          <a:p>
            <a:pPr lvl="2"/>
            <a:r>
              <a:rPr lang="en-US" dirty="0" smtClean="0"/>
              <a:t>Republicans dominated Congress, wanted to Raise tariff rates</a:t>
            </a:r>
          </a:p>
          <a:p>
            <a:pPr lvl="1"/>
            <a:r>
              <a:rPr lang="en-US" dirty="0" smtClean="0"/>
              <a:t>Railroad subsidies for transcontinental railroad</a:t>
            </a:r>
          </a:p>
          <a:p>
            <a:pPr lvl="2"/>
            <a:r>
              <a:rPr lang="en-US" dirty="0" smtClean="0"/>
              <a:t>Union Pacific and Central Pacific – met in 1869</a:t>
            </a:r>
          </a:p>
          <a:p>
            <a:pPr lvl="1"/>
            <a:r>
              <a:rPr lang="en-US" dirty="0" smtClean="0"/>
              <a:t>National Bank Acts – banks could join and issue treasury notes</a:t>
            </a:r>
          </a:p>
          <a:p>
            <a:r>
              <a:rPr lang="en-US" dirty="0" smtClean="0"/>
              <a:t>How did the country finance the war?</a:t>
            </a:r>
          </a:p>
          <a:p>
            <a:pPr lvl="1"/>
            <a:r>
              <a:rPr lang="en-US" dirty="0" smtClean="0"/>
              <a:t>Taxes and borrowing $ - bonds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1869-Golden Spi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1" y="228600"/>
            <a:ext cx="5943600" cy="4258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32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Mobilization of the North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Conscription:</a:t>
            </a:r>
          </a:p>
          <a:p>
            <a:pPr lvl="1"/>
            <a:r>
              <a:rPr lang="en-US" sz="2600" dirty="0" smtClean="0"/>
              <a:t>Congress instituted a draft</a:t>
            </a:r>
          </a:p>
          <a:p>
            <a:pPr lvl="1"/>
            <a:r>
              <a:rPr lang="en-US" dirty="0" smtClean="0"/>
              <a:t>Wealthy individuals could hire substitutes for $300</a:t>
            </a:r>
          </a:p>
          <a:p>
            <a:pPr lvl="1"/>
            <a:r>
              <a:rPr lang="en-US" sz="2600" dirty="0" smtClean="0"/>
              <a:t>The Civil War was seen as a “rich man’s war, but a poor man’s fight.”</a:t>
            </a:r>
          </a:p>
          <a:p>
            <a:r>
              <a:rPr lang="en-US" dirty="0" smtClean="0"/>
              <a:t>NYC Draft Riots:</a:t>
            </a:r>
          </a:p>
          <a:p>
            <a:pPr lvl="1"/>
            <a:r>
              <a:rPr lang="en-US" dirty="0" smtClean="0"/>
              <a:t>100 + deaths over 4 day span</a:t>
            </a:r>
          </a:p>
          <a:p>
            <a:r>
              <a:rPr lang="en-US" dirty="0" smtClean="0"/>
              <a:t>Executive power during the war increased drastically:</a:t>
            </a:r>
          </a:p>
          <a:p>
            <a:pPr lvl="1"/>
            <a:r>
              <a:rPr lang="en-US" dirty="0" smtClean="0"/>
              <a:t>Lincoln sent troops into battle and increased military size without Congressional approval</a:t>
            </a:r>
          </a:p>
          <a:p>
            <a:pPr lvl="1"/>
            <a:r>
              <a:rPr lang="en-US" dirty="0" smtClean="0"/>
              <a:t>Suspended habeas corpus (only Congress can) and shut down newspapers in Maryland</a:t>
            </a:r>
            <a:endParaRPr lang="en-US" dirty="0"/>
          </a:p>
          <a:p>
            <a:r>
              <a:rPr lang="en-US" dirty="0" smtClean="0"/>
              <a:t>Election of 1864:</a:t>
            </a:r>
          </a:p>
          <a:p>
            <a:pPr lvl="1"/>
            <a:r>
              <a:rPr lang="en-US" dirty="0" smtClean="0"/>
              <a:t>Lincoln v. George McClellan (former Union general)</a:t>
            </a:r>
          </a:p>
          <a:p>
            <a:pPr lvl="1"/>
            <a:r>
              <a:rPr lang="en-US" dirty="0" smtClean="0"/>
              <a:t>Lincoln won electoral vote in landslide, close popular vote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New York Draft Riots - fight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465" y="578802"/>
            <a:ext cx="6021070" cy="57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le:Theodore Roosevelt Sr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9281"/>
            <a:ext cx="3276600" cy="337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0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Mobilization of the North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Early Emancipation:</a:t>
            </a:r>
          </a:p>
          <a:p>
            <a:pPr lvl="1"/>
            <a:r>
              <a:rPr lang="en-US" dirty="0" smtClean="0"/>
              <a:t>Confiscation Act (1861) – slaves used in Southern military effort would be considered free</a:t>
            </a:r>
          </a:p>
          <a:p>
            <a:pPr lvl="1"/>
            <a:r>
              <a:rPr lang="en-US" dirty="0" smtClean="0"/>
              <a:t>1862 law abolished slavery in DC</a:t>
            </a:r>
          </a:p>
          <a:p>
            <a:pPr lvl="1"/>
            <a:r>
              <a:rPr lang="en-US" dirty="0" smtClean="0"/>
              <a:t>Confiscation Act (1862) – president could use freed slaves as soldiers</a:t>
            </a:r>
            <a:endParaRPr lang="en-US" dirty="0"/>
          </a:p>
          <a:p>
            <a:r>
              <a:rPr lang="en-US" dirty="0" smtClean="0"/>
              <a:t>Emancipation Proclamation:</a:t>
            </a:r>
          </a:p>
          <a:p>
            <a:pPr lvl="1"/>
            <a:r>
              <a:rPr lang="en-US" dirty="0" smtClean="0"/>
              <a:t>Executive order to free all slaves in areas of the Confederacy that were in rebellion </a:t>
            </a:r>
          </a:p>
          <a:p>
            <a:pPr lvl="2"/>
            <a:r>
              <a:rPr lang="en-US" dirty="0" smtClean="0"/>
              <a:t>Did NOT include areas under Union control nor the border states</a:t>
            </a:r>
            <a:endParaRPr lang="en-US" dirty="0"/>
          </a:p>
          <a:p>
            <a:pPr lvl="1"/>
            <a:r>
              <a:rPr lang="en-US" dirty="0" smtClean="0"/>
              <a:t>Changed the war effort to end slavery in addition to preserving the Union</a:t>
            </a:r>
          </a:p>
          <a:p>
            <a:pPr lvl="1"/>
            <a:r>
              <a:rPr lang="en-US" dirty="0" smtClean="0"/>
              <a:t>Helped keep Europeans from siding on behalf of the South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le:Emancipation proclamation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9889"/>
            <a:ext cx="5476009" cy="29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8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Mobilization of the North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African Americans during the war: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scaped slaves were considered </a:t>
            </a:r>
            <a:r>
              <a:rPr lang="en-US" dirty="0"/>
              <a:t>“Contraband</a:t>
            </a:r>
            <a:r>
              <a:rPr lang="en-US" dirty="0" smtClean="0"/>
              <a:t>” and would not be returned </a:t>
            </a:r>
          </a:p>
          <a:p>
            <a:pPr lvl="1"/>
            <a:r>
              <a:rPr lang="en-US" dirty="0" smtClean="0"/>
              <a:t>Black enlistment increased post-Emancipation Proclamation</a:t>
            </a:r>
          </a:p>
          <a:p>
            <a:pPr lvl="1"/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Infantry – black soldiers that fought for the North</a:t>
            </a:r>
          </a:p>
          <a:p>
            <a:pPr lvl="2"/>
            <a:r>
              <a:rPr lang="en-US" dirty="0" smtClean="0"/>
              <a:t>“Glory”</a:t>
            </a:r>
            <a:endParaRPr lang="en-US" dirty="0"/>
          </a:p>
          <a:p>
            <a:pPr lvl="1"/>
            <a:r>
              <a:rPr lang="en-US" dirty="0" smtClean="0"/>
              <a:t>Unfortunately, black soldiers were paid less and often did arduous manual labor</a:t>
            </a:r>
          </a:p>
          <a:p>
            <a:r>
              <a:rPr lang="en-US" dirty="0" smtClean="0"/>
              <a:t>Women and the War:</a:t>
            </a:r>
          </a:p>
          <a:p>
            <a:pPr lvl="1"/>
            <a:r>
              <a:rPr lang="en-US" dirty="0" smtClean="0"/>
              <a:t>Most women entered nursing</a:t>
            </a:r>
          </a:p>
          <a:p>
            <a:pPr lvl="1"/>
            <a:r>
              <a:rPr lang="en-US" dirty="0" smtClean="0"/>
              <a:t>National Women’s Loyal League (1863)</a:t>
            </a:r>
          </a:p>
          <a:p>
            <a:pPr lvl="2"/>
            <a:r>
              <a:rPr lang="en-US" dirty="0" smtClean="0"/>
              <a:t>Founded by Elizabeth Cady Stanton and Susan B. Anthony hoped to eliminate slavery and gain women’s suffrage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 Group of Contrabands 186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532418" cy="378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The Storming of Ft Wagner-lithograph by Kurz and Allison 189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3" y="0"/>
            <a:ext cx="5230091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3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Mobilization of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Government of the Confederacy:</a:t>
            </a:r>
          </a:p>
          <a:p>
            <a:pPr lvl="1"/>
            <a:r>
              <a:rPr lang="en-US" dirty="0" smtClean="0"/>
              <a:t>Most power resided in states</a:t>
            </a:r>
          </a:p>
          <a:p>
            <a:pPr lvl="1"/>
            <a:r>
              <a:rPr lang="en-US" dirty="0" smtClean="0"/>
              <a:t>President – Jefferson Davis, Vice-President – Alexander Stephens</a:t>
            </a:r>
            <a:endParaRPr lang="en-US" dirty="0"/>
          </a:p>
          <a:p>
            <a:r>
              <a:rPr lang="en-US" dirty="0" smtClean="0"/>
              <a:t>Confederate Economics:</a:t>
            </a:r>
          </a:p>
          <a:p>
            <a:pPr lvl="1"/>
            <a:r>
              <a:rPr lang="en-US" dirty="0" smtClean="0"/>
              <a:t>No uniform currency system led to high inflation – 9,000% during the war!</a:t>
            </a:r>
            <a:endParaRPr lang="en-US" dirty="0"/>
          </a:p>
          <a:p>
            <a:r>
              <a:rPr lang="en-US" dirty="0" smtClean="0"/>
              <a:t>The Confederate government authorized the impressment of slaves and a “food draft”</a:t>
            </a:r>
            <a:endParaRPr lang="en-US" dirty="0"/>
          </a:p>
          <a:p>
            <a:r>
              <a:rPr lang="en-US" dirty="0" smtClean="0"/>
              <a:t>The role of Southern women changed drastically:</a:t>
            </a:r>
          </a:p>
          <a:p>
            <a:pPr lvl="1"/>
            <a:r>
              <a:rPr lang="en-US" dirty="0" smtClean="0"/>
              <a:t>Wives were put in charge of farming as husbands fought</a:t>
            </a:r>
          </a:p>
          <a:p>
            <a:pPr lvl="1"/>
            <a:r>
              <a:rPr lang="en-US" dirty="0" smtClean="0"/>
              <a:t>Widowed women had to find jobs to support themselves and families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lexander Stephens -18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38306"/>
            <a:ext cx="3004502" cy="399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2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Strategy and 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South had better military leadership than the North</a:t>
            </a:r>
            <a:endParaRPr lang="en-US" dirty="0" smtClean="0"/>
          </a:p>
          <a:p>
            <a:pPr lvl="1"/>
            <a:r>
              <a:rPr lang="en-US" dirty="0" smtClean="0"/>
              <a:t>Ulysses S. Grant was not in charge of the war effort until March 1864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Northern navy was vastly superior to the Southern navy</a:t>
            </a:r>
          </a:p>
          <a:p>
            <a:pPr lvl="1"/>
            <a:r>
              <a:rPr lang="en-US" dirty="0" smtClean="0"/>
              <a:t>North blockaded the South</a:t>
            </a:r>
          </a:p>
          <a:p>
            <a:pPr lvl="1"/>
            <a:r>
              <a:rPr lang="en-US" dirty="0" smtClean="0"/>
              <a:t>Navy aided in transportation of supplies and troops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Anaconda Pl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927"/>
            <a:ext cx="5486400" cy="425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02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8099</TotalTime>
  <Words>960</Words>
  <Application>Microsoft Office PowerPoint</Application>
  <PresentationFormat>On-screen Show (4:3)</PresentationFormat>
  <Paragraphs>222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American History: Chapter 14 Review Video</vt:lpstr>
      <vt:lpstr>The Secession Crisis</vt:lpstr>
      <vt:lpstr>The Secession Crisis Cont.</vt:lpstr>
      <vt:lpstr>The Mobilization of the North</vt:lpstr>
      <vt:lpstr>The Mobilization of the North Cont.</vt:lpstr>
      <vt:lpstr>The Mobilization of the North Cont.</vt:lpstr>
      <vt:lpstr>The Mobilization of the North Cont.</vt:lpstr>
      <vt:lpstr>The Mobilization of the South</vt:lpstr>
      <vt:lpstr>Strategy and Diplomacy</vt:lpstr>
      <vt:lpstr>The Course of Battle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420</cp:revision>
  <dcterms:created xsi:type="dcterms:W3CDTF">2013-08-26T14:38:25Z</dcterms:created>
  <dcterms:modified xsi:type="dcterms:W3CDTF">2014-11-08T20:30:05Z</dcterms:modified>
</cp:coreProperties>
</file>