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6" r:id="rId3"/>
    <p:sldId id="275" r:id="rId4"/>
    <p:sldId id="277" r:id="rId5"/>
    <p:sldId id="279" r:id="rId6"/>
    <p:sldId id="278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DF18F2-0992-4D86-8F4D-CE61AB4BF035}" type="datetimeFigureOut">
              <a:rPr lang="en-US" smtClean="0"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7526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</a:t>
            </a:r>
            <a:r>
              <a:rPr lang="en-US" sz="4800" dirty="0" smtClean="0"/>
              <a:t>15 </a:t>
            </a:r>
            <a:r>
              <a:rPr lang="en-US" sz="4800" dirty="0" smtClean="0"/>
              <a:t>Review Video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418" y="4724400"/>
            <a:ext cx="6400800" cy="838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 smtClean="0"/>
              <a:t>Reconstruction And The New South</a:t>
            </a:r>
            <a:endParaRPr lang="en-US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600200" y="755071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www.Apushreview.com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z="4800" dirty="0" smtClean="0"/>
              <a:t>The Abandonment of Reconstruction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Compromise of 1877:</a:t>
            </a:r>
          </a:p>
          <a:p>
            <a:pPr lvl="1"/>
            <a:r>
              <a:rPr lang="en-US" dirty="0" smtClean="0"/>
              <a:t>Hayes (Republican) v. Tilden (Democrat)</a:t>
            </a:r>
          </a:p>
          <a:p>
            <a:pPr lvl="1"/>
            <a:r>
              <a:rPr lang="en-US" dirty="0" smtClean="0"/>
              <a:t>Tilden received 184 electoral votes to Hays 165; 185 needed to win</a:t>
            </a:r>
          </a:p>
          <a:p>
            <a:pPr lvl="2"/>
            <a:r>
              <a:rPr lang="en-US" dirty="0" smtClean="0"/>
              <a:t>20 votes were in dispute</a:t>
            </a:r>
            <a:endParaRPr lang="en-US" dirty="0"/>
          </a:p>
          <a:p>
            <a:pPr lvl="1"/>
            <a:r>
              <a:rPr lang="en-US" dirty="0" smtClean="0"/>
              <a:t>Eventually, all 20 were given to Hayes </a:t>
            </a:r>
          </a:p>
          <a:p>
            <a:r>
              <a:rPr lang="en-US" dirty="0" smtClean="0"/>
              <a:t>Importance of the Compromise of 1877?</a:t>
            </a:r>
          </a:p>
          <a:p>
            <a:pPr lvl="1"/>
            <a:r>
              <a:rPr lang="en-US" dirty="0" smtClean="0"/>
              <a:t>RECONSTRUCTION ENDS!</a:t>
            </a:r>
          </a:p>
          <a:p>
            <a:pPr lvl="1"/>
            <a:r>
              <a:rPr lang="en-US" dirty="0" smtClean="0"/>
              <a:t>The military is withdrawn from the South</a:t>
            </a:r>
          </a:p>
          <a:p>
            <a:pPr lvl="1"/>
            <a:r>
              <a:rPr lang="en-US" dirty="0" smtClean="0"/>
              <a:t>Many African-Americans felt betrayed</a:t>
            </a:r>
            <a:endParaRPr lang="en-US" dirty="0"/>
          </a:p>
          <a:p>
            <a:r>
              <a:rPr lang="en-US" dirty="0" smtClean="0"/>
              <a:t>Legacy of Reconstruction:</a:t>
            </a:r>
          </a:p>
          <a:p>
            <a:pPr lvl="1"/>
            <a:r>
              <a:rPr lang="en-US" dirty="0"/>
              <a:t>Mostly a failure</a:t>
            </a:r>
          </a:p>
          <a:p>
            <a:pPr lvl="1"/>
            <a:r>
              <a:rPr lang="en-US" dirty="0" smtClean="0"/>
              <a:t>Civil Rights not fully addressed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1876 Electoral Ma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6324600" cy="357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4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4800" dirty="0" smtClean="0"/>
              <a:t>The New South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By 1878, all Southern states had been “redeemed” by Democrats</a:t>
            </a:r>
          </a:p>
          <a:p>
            <a:r>
              <a:rPr lang="en-US" dirty="0" smtClean="0"/>
              <a:t>Education decreased</a:t>
            </a:r>
          </a:p>
          <a:p>
            <a:pPr lvl="1"/>
            <a:r>
              <a:rPr lang="en-US" dirty="0" smtClean="0"/>
              <a:t>“schools are not a necessity”</a:t>
            </a:r>
            <a:endParaRPr lang="en-US" dirty="0"/>
          </a:p>
          <a:p>
            <a:r>
              <a:rPr lang="en-US" dirty="0" smtClean="0"/>
              <a:t>Industrialization came slowly at first</a:t>
            </a:r>
          </a:p>
          <a:p>
            <a:pPr lvl="1"/>
            <a:r>
              <a:rPr lang="en-US" dirty="0" smtClean="0"/>
              <a:t>James Duke – American Tobacco Company</a:t>
            </a:r>
            <a:endParaRPr lang="en-US" dirty="0"/>
          </a:p>
          <a:p>
            <a:pPr lvl="1"/>
            <a:r>
              <a:rPr lang="en-US" dirty="0" smtClean="0"/>
              <a:t>RRs increased drastically in 1880s</a:t>
            </a:r>
          </a:p>
          <a:p>
            <a:pPr lvl="2"/>
            <a:r>
              <a:rPr lang="en-US" dirty="0" smtClean="0"/>
              <a:t>Used the same gauge as the North (standard gauge)</a:t>
            </a:r>
            <a:endParaRPr lang="en-US" dirty="0"/>
          </a:p>
          <a:p>
            <a:pPr lvl="1"/>
            <a:r>
              <a:rPr lang="en-US" dirty="0" smtClean="0"/>
              <a:t>Many factories refused to higher African-Americans</a:t>
            </a:r>
          </a:p>
          <a:p>
            <a:pPr lvl="2"/>
            <a:r>
              <a:rPr lang="en-US" dirty="0" smtClean="0"/>
              <a:t>Those that did paid little and provided harsh jobs</a:t>
            </a:r>
          </a:p>
          <a:p>
            <a:r>
              <a:rPr lang="en-US" dirty="0" smtClean="0"/>
              <a:t>Black colleges increased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BuckDuk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21" y="2096135"/>
            <a:ext cx="3277870" cy="4761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3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4800" dirty="0" smtClean="0"/>
              <a:t>The New South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/>
              <a:t>Booker T. </a:t>
            </a:r>
            <a:r>
              <a:rPr lang="en-US" dirty="0" smtClean="0"/>
              <a:t>Washington (former slave):</a:t>
            </a:r>
            <a:endParaRPr lang="en-US" dirty="0"/>
          </a:p>
          <a:p>
            <a:pPr lvl="1"/>
            <a:r>
              <a:rPr lang="en-US" dirty="0" smtClean="0"/>
              <a:t>Tuskegee Institute</a:t>
            </a:r>
          </a:p>
          <a:p>
            <a:pPr lvl="1"/>
            <a:r>
              <a:rPr lang="en-US" dirty="0" smtClean="0"/>
              <a:t>Advocated blacks to gain an education (vocational training)</a:t>
            </a:r>
          </a:p>
          <a:p>
            <a:pPr lvl="2"/>
            <a:r>
              <a:rPr lang="en-US" dirty="0" smtClean="0"/>
              <a:t>Learning skills (today – plumbing, auto repair, etc.)</a:t>
            </a:r>
            <a:endParaRPr lang="en-US" dirty="0"/>
          </a:p>
          <a:p>
            <a:pPr lvl="1"/>
            <a:r>
              <a:rPr lang="en-US" dirty="0" smtClean="0"/>
              <a:t>Believed African-Americans should “adopt the standards of the white middle class”</a:t>
            </a:r>
          </a:p>
          <a:p>
            <a:pPr lvl="1"/>
            <a:r>
              <a:rPr lang="en-US" dirty="0" smtClean="0"/>
              <a:t>Economic gains before Social gains</a:t>
            </a:r>
          </a:p>
          <a:p>
            <a:r>
              <a:rPr lang="en-US" dirty="0" smtClean="0"/>
              <a:t>The Atlanta Compromise:</a:t>
            </a:r>
          </a:p>
          <a:p>
            <a:pPr lvl="1"/>
            <a:r>
              <a:rPr lang="en-US" dirty="0" smtClean="0"/>
              <a:t>African-Americans would NOT challenge segregation if they had economic opportunities</a:t>
            </a:r>
            <a:endParaRPr lang="en-US" dirty="0"/>
          </a:p>
          <a:p>
            <a:r>
              <a:rPr lang="en-US" dirty="0" smtClean="0"/>
              <a:t>Civil Rights Cases of 1883:</a:t>
            </a:r>
          </a:p>
          <a:p>
            <a:pPr lvl="1"/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 did not prevent private discrimination, only government discrimination</a:t>
            </a:r>
          </a:p>
          <a:p>
            <a:r>
              <a:rPr lang="en-US" dirty="0" smtClean="0"/>
              <a:t>Plessy v. Ferguson:</a:t>
            </a:r>
          </a:p>
          <a:p>
            <a:pPr lvl="1"/>
            <a:r>
              <a:rPr lang="en-US" dirty="0" smtClean="0"/>
              <a:t>Established “Separate but equal”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Booker T Washington retouched flattened-cro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25" y="3069359"/>
            <a:ext cx="2649220" cy="37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Homerplessy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2806700" cy="3328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9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sz="4800" dirty="0" smtClean="0"/>
              <a:t>Disenfranchising African-Americans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Poll taxes:</a:t>
            </a:r>
          </a:p>
          <a:p>
            <a:pPr lvl="1"/>
            <a:r>
              <a:rPr lang="en-US" dirty="0" smtClean="0"/>
              <a:t>Required a tax to vote</a:t>
            </a:r>
            <a:endParaRPr lang="en-US" dirty="0"/>
          </a:p>
          <a:p>
            <a:r>
              <a:rPr lang="en-US" dirty="0" smtClean="0"/>
              <a:t>Literacy Tests:</a:t>
            </a:r>
          </a:p>
          <a:p>
            <a:pPr lvl="1"/>
            <a:r>
              <a:rPr lang="en-US" dirty="0" smtClean="0"/>
              <a:t>Required to pass a test to vote</a:t>
            </a:r>
          </a:p>
          <a:p>
            <a:pPr lvl="1"/>
            <a:r>
              <a:rPr lang="en-US" dirty="0" smtClean="0"/>
              <a:t>African-Americans often received a much harder test</a:t>
            </a:r>
          </a:p>
          <a:p>
            <a:r>
              <a:rPr lang="en-US" dirty="0" smtClean="0"/>
              <a:t>Grandfather clause:</a:t>
            </a:r>
          </a:p>
          <a:p>
            <a:pPr lvl="1"/>
            <a:r>
              <a:rPr lang="en-US" dirty="0" smtClean="0"/>
              <a:t>Poll taxes and literacy tests were not required to vote if their ancestors could vote in the election of 1860</a:t>
            </a:r>
          </a:p>
          <a:p>
            <a:pPr lvl="2"/>
            <a:r>
              <a:rPr lang="en-US" dirty="0" smtClean="0"/>
              <a:t>Blacks could not vote in 1860</a:t>
            </a:r>
            <a:endParaRPr lang="en-US" dirty="0"/>
          </a:p>
          <a:p>
            <a:r>
              <a:rPr lang="en-US" dirty="0" smtClean="0"/>
              <a:t>Jim Crow laws:</a:t>
            </a:r>
          </a:p>
          <a:p>
            <a:pPr lvl="1"/>
            <a:r>
              <a:rPr lang="en-US" dirty="0" smtClean="0"/>
              <a:t>Legal segregation in the South</a:t>
            </a:r>
          </a:p>
          <a:p>
            <a:pPr lvl="1"/>
            <a:r>
              <a:rPr lang="en-US" dirty="0" smtClean="0"/>
              <a:t>Upheld by </a:t>
            </a:r>
            <a:r>
              <a:rPr lang="en-US" i="1" dirty="0" smtClean="0"/>
              <a:t>Plessy v. Ferguson</a:t>
            </a:r>
            <a:endParaRPr lang="en-US" dirty="0" smtClean="0"/>
          </a:p>
          <a:p>
            <a:r>
              <a:rPr lang="en-US" dirty="0" smtClean="0"/>
              <a:t>Lynching:</a:t>
            </a:r>
          </a:p>
          <a:p>
            <a:pPr lvl="1"/>
            <a:r>
              <a:rPr lang="en-US" dirty="0" smtClean="0"/>
              <a:t>Increased drastically in the 1890s</a:t>
            </a:r>
          </a:p>
          <a:p>
            <a:pPr lvl="1"/>
            <a:r>
              <a:rPr lang="en-US" dirty="0" smtClean="0"/>
              <a:t>Ida B. Wells </a:t>
            </a:r>
          </a:p>
          <a:p>
            <a:pPr lvl="2"/>
            <a:r>
              <a:rPr lang="en-US" dirty="0" smtClean="0"/>
              <a:t>Journalist that spoke out against lynching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JimCrowCar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77" y="2493327"/>
            <a:ext cx="3636645" cy="187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Mary Garrity - Ida B. Wells-Barnett - Google Art Project - restoration cro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30" y="0"/>
            <a:ext cx="4001770" cy="571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9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Comments? Ideas 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800" dirty="0" smtClean="0"/>
              <a:t>The Problem of Peacemaking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Reconstruction questions:</a:t>
            </a:r>
          </a:p>
          <a:p>
            <a:pPr lvl="1"/>
            <a:r>
              <a:rPr lang="en-US" dirty="0" smtClean="0"/>
              <a:t>How should the South be readmitted?</a:t>
            </a:r>
          </a:p>
          <a:p>
            <a:pPr lvl="1"/>
            <a:r>
              <a:rPr lang="en-US" dirty="0" smtClean="0"/>
              <a:t>Should leaders be punished?</a:t>
            </a:r>
            <a:endParaRPr lang="en-US" dirty="0"/>
          </a:p>
          <a:p>
            <a:r>
              <a:rPr lang="en-US" dirty="0" smtClean="0"/>
              <a:t>Radical Republicans:</a:t>
            </a:r>
          </a:p>
          <a:p>
            <a:pPr lvl="1"/>
            <a:r>
              <a:rPr lang="en-US" dirty="0" smtClean="0"/>
              <a:t>Thaddeus Stevens and Charles Sumner</a:t>
            </a:r>
          </a:p>
          <a:p>
            <a:pPr lvl="1"/>
            <a:r>
              <a:rPr lang="en-US" dirty="0" smtClean="0"/>
              <a:t>Wanted harsh punishments for the South and its leaders</a:t>
            </a:r>
          </a:p>
          <a:p>
            <a:pPr lvl="2"/>
            <a:r>
              <a:rPr lang="en-US" dirty="0" smtClean="0"/>
              <a:t>Wade-Davis Bill: (1864)</a:t>
            </a:r>
          </a:p>
          <a:p>
            <a:pPr lvl="3"/>
            <a:r>
              <a:rPr lang="en-US" dirty="0" smtClean="0"/>
              <a:t>Majority of white males must pledge allegiance , abolish slavery in state constitutions, and disenfranchise Confederate leaders</a:t>
            </a:r>
          </a:p>
          <a:p>
            <a:pPr lvl="3"/>
            <a:r>
              <a:rPr lang="en-US" dirty="0" smtClean="0"/>
              <a:t>Pocket-vetoed by Lincoln</a:t>
            </a:r>
          </a:p>
          <a:p>
            <a:r>
              <a:rPr lang="en-US" dirty="0" smtClean="0"/>
              <a:t>Presidential Reconstruction plans</a:t>
            </a:r>
          </a:p>
          <a:p>
            <a:pPr lvl="1"/>
            <a:r>
              <a:rPr lang="en-US" dirty="0" smtClean="0"/>
              <a:t>Lincoln’s 10% Plan: (1863)</a:t>
            </a:r>
          </a:p>
          <a:p>
            <a:pPr lvl="2"/>
            <a:r>
              <a:rPr lang="en-US" dirty="0" smtClean="0"/>
              <a:t>Much more favorable than Radical Republicans</a:t>
            </a:r>
          </a:p>
          <a:p>
            <a:pPr lvl="2"/>
            <a:r>
              <a:rPr lang="en-US" dirty="0" smtClean="0"/>
              <a:t>10% of voters in 1860 election  took oath of loyalty</a:t>
            </a:r>
          </a:p>
          <a:p>
            <a:pPr lvl="2"/>
            <a:r>
              <a:rPr lang="en-US" dirty="0" smtClean="0"/>
              <a:t>Lincoln hoped to extend suffrage to certain African-Americans</a:t>
            </a:r>
            <a:endParaRPr lang="en-US" dirty="0"/>
          </a:p>
          <a:p>
            <a:pPr lvl="1"/>
            <a:r>
              <a:rPr lang="en-US" dirty="0" smtClean="0"/>
              <a:t>Johnson’s Plan: (1865)</a:t>
            </a:r>
          </a:p>
          <a:p>
            <a:pPr lvl="2"/>
            <a:r>
              <a:rPr lang="en-US" dirty="0" smtClean="0"/>
              <a:t>Favored oath of allegiance, could pardon wealthy Confederates</a:t>
            </a:r>
          </a:p>
          <a:p>
            <a:pPr lvl="2"/>
            <a:r>
              <a:rPr lang="en-US" dirty="0" smtClean="0"/>
              <a:t>Favored appointing a governor for each state</a:t>
            </a:r>
          </a:p>
          <a:p>
            <a:r>
              <a:rPr lang="en-US" dirty="0" smtClean="0"/>
              <a:t>By end of 1865 all seceded states met requirements of Lincoln’s or Johnson’s plans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Charles-Sumner-Tilton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63892"/>
            <a:ext cx="2410460" cy="274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Stevens thade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2081530" cy="2671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4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800" dirty="0" smtClean="0"/>
              <a:t>The Problem of Peacemaking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20% of the adult white male population died </a:t>
            </a:r>
          </a:p>
          <a:p>
            <a:r>
              <a:rPr lang="en-US" dirty="0" smtClean="0"/>
              <a:t>“Lost Cause”:</a:t>
            </a:r>
          </a:p>
          <a:p>
            <a:pPr lvl="1"/>
            <a:r>
              <a:rPr lang="en-US" dirty="0" smtClean="0"/>
              <a:t>Looking fondly at the South as it was pre-Civil War</a:t>
            </a:r>
          </a:p>
          <a:p>
            <a:pPr lvl="1"/>
            <a:r>
              <a:rPr lang="en-US" dirty="0" smtClean="0"/>
              <a:t>Leaders were revered </a:t>
            </a:r>
            <a:endParaRPr lang="en-US" dirty="0"/>
          </a:p>
          <a:p>
            <a:pPr lvl="1"/>
            <a:r>
              <a:rPr lang="en-US" dirty="0" smtClean="0"/>
              <a:t>Many whites wanted to preserve this culture and way of life</a:t>
            </a:r>
          </a:p>
          <a:p>
            <a:r>
              <a:rPr lang="en-US" dirty="0" smtClean="0"/>
              <a:t>Differing views of “freedom”</a:t>
            </a:r>
          </a:p>
          <a:p>
            <a:pPr lvl="1"/>
            <a:r>
              <a:rPr lang="en-US" dirty="0" smtClean="0"/>
              <a:t>Southern whites – freedom from the North and federal government</a:t>
            </a:r>
          </a:p>
          <a:p>
            <a:pPr lvl="1"/>
            <a:r>
              <a:rPr lang="en-US" dirty="0" smtClean="0"/>
              <a:t>African Americans – same rights and protections as whites</a:t>
            </a:r>
            <a:endParaRPr lang="en-US" dirty="0"/>
          </a:p>
          <a:p>
            <a:r>
              <a:rPr lang="en-US" dirty="0" smtClean="0"/>
              <a:t>Freedmen’s Bureau:</a:t>
            </a:r>
          </a:p>
          <a:p>
            <a:pPr lvl="1"/>
            <a:r>
              <a:rPr lang="en-US" dirty="0" smtClean="0"/>
              <a:t>General Oliver Howard</a:t>
            </a:r>
          </a:p>
          <a:p>
            <a:pPr lvl="1"/>
            <a:r>
              <a:rPr lang="en-US" dirty="0" smtClean="0"/>
              <a:t>Provided food, education, and assistance to former slaves and poor whites</a:t>
            </a:r>
          </a:p>
          <a:p>
            <a:pPr lvl="1"/>
            <a:r>
              <a:rPr lang="en-US" dirty="0" smtClean="0"/>
              <a:t>Its biggest success was in EDUCATION!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Oliver Otis Howar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030095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Freedman bureau harpers carto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49530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0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800" dirty="0" smtClean="0"/>
              <a:t>Radical Reconstruction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did Congress refuse to recognize Southern governments and begin “Radical Reconstruction?”</a:t>
            </a:r>
          </a:p>
          <a:p>
            <a:pPr lvl="1"/>
            <a:r>
              <a:rPr lang="en-US" dirty="0" smtClean="0"/>
              <a:t>“Black codes”:</a:t>
            </a:r>
          </a:p>
          <a:p>
            <a:pPr lvl="2"/>
            <a:r>
              <a:rPr lang="en-US" dirty="0" smtClean="0"/>
              <a:t>Harsh laws for African-Americans, could be arrested for being unemployed</a:t>
            </a:r>
          </a:p>
          <a:p>
            <a:pPr lvl="1"/>
            <a:r>
              <a:rPr lang="en-US" dirty="0" smtClean="0"/>
              <a:t>Many Southern states elected high ranking Confederates to Congress</a:t>
            </a:r>
          </a:p>
          <a:p>
            <a:pPr lvl="2"/>
            <a:r>
              <a:rPr lang="en-US" dirty="0" smtClean="0"/>
              <a:t>Alexander Stephens – Former VP of CSA became a Senator from GA</a:t>
            </a:r>
            <a:endParaRPr lang="en-US" dirty="0"/>
          </a:p>
          <a:p>
            <a:r>
              <a:rPr lang="en-US" dirty="0" smtClean="0"/>
              <a:t>Civil Rights Act of 1866:</a:t>
            </a:r>
          </a:p>
          <a:p>
            <a:pPr lvl="1"/>
            <a:r>
              <a:rPr lang="en-US" dirty="0" smtClean="0"/>
              <a:t>Like almost all acts, it was vetoed by Johnson, then overridden by Congress </a:t>
            </a:r>
          </a:p>
          <a:p>
            <a:pPr lvl="1"/>
            <a:r>
              <a:rPr lang="en-US" dirty="0" smtClean="0"/>
              <a:t>Granted Citizenship to African Americans</a:t>
            </a:r>
          </a:p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Amendment:</a:t>
            </a:r>
          </a:p>
          <a:p>
            <a:pPr lvl="1"/>
            <a:r>
              <a:rPr lang="en-US" dirty="0" smtClean="0"/>
              <a:t>Abolished slavery</a:t>
            </a:r>
            <a:endParaRPr lang="en-US" dirty="0"/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Amendment:</a:t>
            </a:r>
          </a:p>
          <a:p>
            <a:pPr lvl="1"/>
            <a:r>
              <a:rPr lang="en-US" dirty="0" smtClean="0"/>
              <a:t>Granted citizenship to those born in US, and guaranteed “privileges and immunities”</a:t>
            </a:r>
          </a:p>
          <a:p>
            <a:pPr lvl="1"/>
            <a:r>
              <a:rPr lang="en-US" dirty="0" smtClean="0"/>
              <a:t>Would reduce representation in Congress if a state denied suffrage to adult males</a:t>
            </a:r>
          </a:p>
          <a:p>
            <a:pPr lvl="1"/>
            <a:r>
              <a:rPr lang="en-US" dirty="0" smtClean="0"/>
              <a:t>Former Confederates could NOT hold office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lexander Stephens -18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2477770" cy="3152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8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800" dirty="0" smtClean="0"/>
              <a:t>Radical Reconstruction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Congressional Reconstruction:</a:t>
            </a:r>
          </a:p>
          <a:p>
            <a:pPr lvl="1"/>
            <a:r>
              <a:rPr lang="en-US" dirty="0" smtClean="0"/>
              <a:t>TN first state to be readmitted to Congress</a:t>
            </a:r>
          </a:p>
          <a:p>
            <a:pPr lvl="1"/>
            <a:r>
              <a:rPr lang="en-US" dirty="0" smtClean="0"/>
              <a:t>The rest of the South was divided into 5 military districts</a:t>
            </a:r>
          </a:p>
          <a:p>
            <a:r>
              <a:rPr lang="en-US" dirty="0" smtClean="0"/>
              <a:t>Congress must approve the state constitutions</a:t>
            </a:r>
          </a:p>
          <a:p>
            <a:pPr lvl="1"/>
            <a:r>
              <a:rPr lang="en-US" dirty="0" smtClean="0"/>
              <a:t>3 states still not readmitted – (VA, TX, and MI)</a:t>
            </a:r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Amendment:</a:t>
            </a:r>
          </a:p>
          <a:p>
            <a:pPr lvl="1"/>
            <a:r>
              <a:rPr lang="en-US" dirty="0" smtClean="0"/>
              <a:t>Suffrage could not be denied based on “race, color, or previous condition of servitude”</a:t>
            </a:r>
            <a:endParaRPr lang="en-US" dirty="0"/>
          </a:p>
          <a:p>
            <a:r>
              <a:rPr lang="en-US" i="1" dirty="0" smtClean="0"/>
              <a:t>Ex Parte Milligan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Military courts were unconstitutional where civil courts could be used</a:t>
            </a:r>
          </a:p>
          <a:p>
            <a:pPr lvl="1"/>
            <a:r>
              <a:rPr lang="en-US" dirty="0" smtClean="0"/>
              <a:t>Went against Reconstruction in the South</a:t>
            </a:r>
          </a:p>
          <a:p>
            <a:pPr lvl="1"/>
            <a:r>
              <a:rPr lang="en-US" dirty="0" smtClean="0"/>
              <a:t>Radicals threatened to disrupt the Supreme Court</a:t>
            </a:r>
          </a:p>
          <a:p>
            <a:r>
              <a:rPr lang="en-US" dirty="0" smtClean="0"/>
              <a:t>Johnson is impeached:</a:t>
            </a:r>
          </a:p>
          <a:p>
            <a:pPr lvl="1"/>
            <a:r>
              <a:rPr lang="en-US" dirty="0" smtClean="0"/>
              <a:t>Violated the Tenure of Office Act:</a:t>
            </a:r>
          </a:p>
          <a:p>
            <a:pPr lvl="2"/>
            <a:r>
              <a:rPr lang="en-US" dirty="0" smtClean="0"/>
              <a:t>President must get consent of Senate before removing cabinet members</a:t>
            </a:r>
          </a:p>
          <a:p>
            <a:pPr lvl="1"/>
            <a:r>
              <a:rPr lang="en-US" dirty="0" smtClean="0"/>
              <a:t>Johnson is impeached, however, he is NOT removed from office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The First Vot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52" y="3581400"/>
            <a:ext cx="2678748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Andrew Johnson portrai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6" y="838200"/>
            <a:ext cx="2624455" cy="320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Edwin McMasters Stanton Secretary of Wa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22383"/>
            <a:ext cx="2590800" cy="3221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8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800" dirty="0" smtClean="0"/>
              <a:t>The South In Reconstruction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African-Americans made up a voting majority in SC, MI, LA, AL, and FL</a:t>
            </a:r>
          </a:p>
          <a:p>
            <a:pPr lvl="1"/>
            <a:r>
              <a:rPr lang="en-US" dirty="0" smtClean="0"/>
              <a:t>Republicans benefited from this</a:t>
            </a:r>
            <a:endParaRPr lang="en-US" dirty="0"/>
          </a:p>
          <a:p>
            <a:r>
              <a:rPr lang="en-US" dirty="0" smtClean="0"/>
              <a:t>Key terms to know:</a:t>
            </a:r>
          </a:p>
          <a:p>
            <a:pPr lvl="1"/>
            <a:r>
              <a:rPr lang="en-US" dirty="0" smtClean="0"/>
              <a:t>Scalawags: Southerners that favored Reconstruction (mostly for economic reasons)</a:t>
            </a:r>
          </a:p>
          <a:p>
            <a:pPr lvl="1"/>
            <a:r>
              <a:rPr lang="en-US" dirty="0" smtClean="0"/>
              <a:t>Carpetbaggers: Northerners that moved South during Reconstruction:</a:t>
            </a:r>
          </a:p>
          <a:p>
            <a:pPr lvl="2"/>
            <a:r>
              <a:rPr lang="en-US" dirty="0" smtClean="0"/>
              <a:t>Doctors, lawyers, teachers</a:t>
            </a:r>
            <a:endParaRPr lang="en-US" dirty="0"/>
          </a:p>
          <a:p>
            <a:r>
              <a:rPr lang="en-US" dirty="0" smtClean="0"/>
              <a:t>African-Americans:</a:t>
            </a:r>
          </a:p>
          <a:p>
            <a:pPr lvl="1"/>
            <a:r>
              <a:rPr lang="en-US" dirty="0" smtClean="0"/>
              <a:t>Served as delegates to many state constitutions</a:t>
            </a:r>
          </a:p>
          <a:p>
            <a:pPr lvl="1"/>
            <a:r>
              <a:rPr lang="en-US" dirty="0" smtClean="0"/>
              <a:t>20 became members of the House, and 2 in the Senate</a:t>
            </a:r>
            <a:endParaRPr lang="en-US" dirty="0"/>
          </a:p>
          <a:p>
            <a:r>
              <a:rPr lang="en-US" dirty="0" smtClean="0"/>
              <a:t>Education:</a:t>
            </a:r>
          </a:p>
          <a:p>
            <a:pPr lvl="1"/>
            <a:r>
              <a:rPr lang="en-US" dirty="0" smtClean="0"/>
              <a:t>Huge accomplishment during Reconstruction</a:t>
            </a:r>
          </a:p>
          <a:p>
            <a:pPr lvl="1"/>
            <a:r>
              <a:rPr lang="en-US" dirty="0" smtClean="0"/>
              <a:t>By mid 1870s, 50% of white children, and 40% of black children went to school</a:t>
            </a:r>
          </a:p>
          <a:p>
            <a:pPr lvl="1"/>
            <a:r>
              <a:rPr lang="en-US" dirty="0" smtClean="0"/>
              <a:t>South began to create segregated schools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05791" y="2618509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38400" y="2618509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ile:Carpetbagg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909570" cy="286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File:Freedmen richmond sewing wom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95255"/>
            <a:ext cx="3977640" cy="3062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8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800" dirty="0" smtClean="0"/>
              <a:t>The South In Reconstruction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“40 Acres and a Mule”</a:t>
            </a:r>
          </a:p>
          <a:p>
            <a:pPr lvl="1"/>
            <a:r>
              <a:rPr lang="en-US" dirty="0" smtClean="0"/>
              <a:t>Never really happened, although some African Americans did gain land under the Freedmen’s Bureau </a:t>
            </a:r>
            <a:endParaRPr lang="en-US" dirty="0"/>
          </a:p>
          <a:p>
            <a:r>
              <a:rPr lang="en-US" dirty="0" smtClean="0"/>
              <a:t>Sharecropping:</a:t>
            </a:r>
          </a:p>
          <a:p>
            <a:pPr lvl="1"/>
            <a:r>
              <a:rPr lang="en-US" dirty="0" smtClean="0"/>
              <a:t>Renting land and paying via crops</a:t>
            </a:r>
          </a:p>
          <a:p>
            <a:pPr lvl="1"/>
            <a:r>
              <a:rPr lang="en-US" dirty="0" smtClean="0"/>
              <a:t>If a drought or poor farming hit, tenants would be in trouble</a:t>
            </a:r>
            <a:endParaRPr lang="en-US" dirty="0"/>
          </a:p>
          <a:p>
            <a:r>
              <a:rPr lang="en-US" dirty="0" smtClean="0"/>
              <a:t>Crop-Lien:</a:t>
            </a:r>
          </a:p>
          <a:p>
            <a:pPr lvl="1"/>
            <a:r>
              <a:rPr lang="en-US" dirty="0" smtClean="0"/>
              <a:t>Receiving credit from a local store, usually at a HIGH rate (50-60%)</a:t>
            </a:r>
          </a:p>
          <a:p>
            <a:pPr lvl="1"/>
            <a:r>
              <a:rPr lang="en-US" dirty="0" smtClean="0"/>
              <a:t>Usually led to debt for borrowers</a:t>
            </a:r>
          </a:p>
          <a:p>
            <a:r>
              <a:rPr lang="en-US" dirty="0" smtClean="0"/>
              <a:t>African-American Women:</a:t>
            </a:r>
          </a:p>
          <a:p>
            <a:pPr lvl="1"/>
            <a:r>
              <a:rPr lang="en-US" dirty="0" smtClean="0"/>
              <a:t>Usually worked in domestic tasks</a:t>
            </a:r>
          </a:p>
          <a:p>
            <a:pPr lvl="1"/>
            <a:r>
              <a:rPr lang="en-US" dirty="0" smtClean="0"/>
              <a:t>50% of black women worked for money; most were married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800" dirty="0" smtClean="0"/>
              <a:t>The Grant Administration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of his administration is associated with “scandal and corruption”</a:t>
            </a:r>
          </a:p>
          <a:p>
            <a:pPr lvl="1"/>
            <a:r>
              <a:rPr lang="en-US" dirty="0" smtClean="0"/>
              <a:t>Regularly used the Spoils System</a:t>
            </a:r>
            <a:endParaRPr lang="en-US" dirty="0"/>
          </a:p>
          <a:p>
            <a:pPr lvl="1"/>
            <a:r>
              <a:rPr lang="en-US" dirty="0" smtClean="0"/>
              <a:t>Republican Party split for the 1872 election over “</a:t>
            </a:r>
            <a:r>
              <a:rPr lang="en-US" dirty="0" err="1" smtClean="0"/>
              <a:t>Grantism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 the end, Grant served two terms, 1869-1877 (tried for a third later)</a:t>
            </a:r>
          </a:p>
          <a:p>
            <a:r>
              <a:rPr lang="en-US" dirty="0" smtClean="0"/>
              <a:t>Credit </a:t>
            </a:r>
            <a:r>
              <a:rPr lang="en-US" dirty="0" err="1" smtClean="0"/>
              <a:t>Mobilier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Union Pacific RR company created bogus contracts to make $</a:t>
            </a:r>
          </a:p>
          <a:p>
            <a:pPr lvl="1"/>
            <a:r>
              <a:rPr lang="en-US" dirty="0" smtClean="0"/>
              <a:t>Members of Congress, and Grant’s VP accepted bribes</a:t>
            </a:r>
            <a:endParaRPr lang="en-US" dirty="0"/>
          </a:p>
          <a:p>
            <a:r>
              <a:rPr lang="en-US" dirty="0" smtClean="0"/>
              <a:t>Whiskey Ring:</a:t>
            </a:r>
          </a:p>
          <a:p>
            <a:pPr lvl="1"/>
            <a:r>
              <a:rPr lang="en-US" dirty="0" smtClean="0"/>
              <a:t>Government officials were creating false tax reports</a:t>
            </a:r>
          </a:p>
          <a:p>
            <a:pPr lvl="1"/>
            <a:r>
              <a:rPr lang="en-US" dirty="0" smtClean="0"/>
              <a:t>Secretary of War accepted bribes</a:t>
            </a:r>
            <a:endParaRPr lang="en-US" dirty="0"/>
          </a:p>
          <a:p>
            <a:r>
              <a:rPr lang="en-US" dirty="0" smtClean="0"/>
              <a:t>Panic of 1873:</a:t>
            </a:r>
          </a:p>
          <a:p>
            <a:pPr lvl="1"/>
            <a:r>
              <a:rPr lang="en-US" dirty="0" smtClean="0"/>
              <a:t>Worse depression of the century to that point</a:t>
            </a:r>
          </a:p>
          <a:p>
            <a:pPr lvl="1"/>
            <a:r>
              <a:rPr lang="en-US" dirty="0" smtClean="0"/>
              <a:t>Began by over-investing in RRs</a:t>
            </a:r>
          </a:p>
          <a:p>
            <a:pPr lvl="1"/>
            <a:r>
              <a:rPr lang="en-US" dirty="0" smtClean="0"/>
              <a:t>Debtors favored printing paper $ - increase money supply -&gt; inflation -&gt; easier to pay off debt</a:t>
            </a:r>
          </a:p>
          <a:p>
            <a:r>
              <a:rPr lang="en-US" dirty="0" smtClean="0"/>
              <a:t>Specie Resumption Act:</a:t>
            </a:r>
          </a:p>
          <a:p>
            <a:pPr lvl="1"/>
            <a:r>
              <a:rPr lang="en-US" dirty="0" smtClean="0"/>
              <a:t>New certificates would be based on gold; eliminate greenbacks</a:t>
            </a:r>
          </a:p>
          <a:p>
            <a:r>
              <a:rPr lang="en-US" dirty="0"/>
              <a:t>Seward’s Folly - 1867 (Not part of Grant)</a:t>
            </a:r>
          </a:p>
          <a:p>
            <a:pPr lvl="1"/>
            <a:r>
              <a:rPr lang="en-US" dirty="0"/>
              <a:t>William Seward purchased Alaska from Russia</a:t>
            </a:r>
          </a:p>
          <a:p>
            <a:pPr lvl="1"/>
            <a:r>
              <a:rPr lang="en-US" dirty="0"/>
              <a:t>Seen as a mistake by some, later produced large oil reserves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President Ulysses S. Grant seated portrait Brad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4196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SColfa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26670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Alaska Purchase (hi-res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61832"/>
            <a:ext cx="5943600" cy="293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89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z="4800" dirty="0" smtClean="0"/>
              <a:t>The Abandonment of Reconstruction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By 1877, Democrats “redeemed” 7 states in the South</a:t>
            </a:r>
          </a:p>
          <a:p>
            <a:r>
              <a:rPr lang="en-US" dirty="0"/>
              <a:t>Red Shirts and White League:</a:t>
            </a:r>
          </a:p>
          <a:p>
            <a:pPr lvl="1"/>
            <a:r>
              <a:rPr lang="en-US" dirty="0"/>
              <a:t>Forced whites to join the Democratic Party, monitored elections</a:t>
            </a:r>
          </a:p>
          <a:p>
            <a:r>
              <a:rPr lang="en-US" dirty="0" smtClean="0"/>
              <a:t>KKK:</a:t>
            </a:r>
          </a:p>
          <a:p>
            <a:pPr lvl="1"/>
            <a:r>
              <a:rPr lang="en-US" dirty="0" smtClean="0"/>
              <a:t>Terrorist </a:t>
            </a:r>
            <a:r>
              <a:rPr lang="en-US" dirty="0"/>
              <a:t>organization </a:t>
            </a:r>
            <a:r>
              <a:rPr lang="en-US" dirty="0" smtClean="0"/>
              <a:t>that used to intimidate and prevent blacks from voting</a:t>
            </a:r>
          </a:p>
          <a:p>
            <a:r>
              <a:rPr lang="en-US" dirty="0" smtClean="0"/>
              <a:t>Enforcement Acts: 1870-1871</a:t>
            </a:r>
          </a:p>
          <a:p>
            <a:pPr lvl="1"/>
            <a:r>
              <a:rPr lang="en-US" dirty="0" smtClean="0"/>
              <a:t>Response to the KKK</a:t>
            </a:r>
          </a:p>
          <a:p>
            <a:pPr lvl="1"/>
            <a:r>
              <a:rPr lang="en-US" dirty="0" smtClean="0"/>
              <a:t>Federal government could now prosecute criminals of federal law</a:t>
            </a:r>
          </a:p>
          <a:p>
            <a:pPr lvl="1"/>
            <a:r>
              <a:rPr lang="en-US" dirty="0" smtClean="0"/>
              <a:t>President could use the military to protect individual rights</a:t>
            </a:r>
            <a:endParaRPr lang="en-US" dirty="0"/>
          </a:p>
          <a:p>
            <a:r>
              <a:rPr lang="en-US" dirty="0" smtClean="0"/>
              <a:t>The Panic of 1873 weakened support for Reconstruction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The Union as It W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48768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Kkk-carpetbagger-carto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6482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84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1180</TotalTime>
  <Words>1280</Words>
  <Application>Microsoft Office PowerPoint</Application>
  <PresentationFormat>On-screen Show (4:3)</PresentationFormat>
  <Paragraphs>385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Executive</vt:lpstr>
      <vt:lpstr>American History: Chapter 15 Review Video</vt:lpstr>
      <vt:lpstr>The Problem of Peacemaking</vt:lpstr>
      <vt:lpstr>The Problem of Peacemaking</vt:lpstr>
      <vt:lpstr>Radical Reconstruction</vt:lpstr>
      <vt:lpstr>Radical Reconstruction</vt:lpstr>
      <vt:lpstr>The South In Reconstruction</vt:lpstr>
      <vt:lpstr>The South In Reconstruction</vt:lpstr>
      <vt:lpstr>The Grant Administration</vt:lpstr>
      <vt:lpstr>The Abandonment of Reconstruction</vt:lpstr>
      <vt:lpstr>The Abandonment of Reconstruction</vt:lpstr>
      <vt:lpstr>The New South</vt:lpstr>
      <vt:lpstr>The New South</vt:lpstr>
      <vt:lpstr>Disenfranchising African-Americans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102</cp:revision>
  <dcterms:created xsi:type="dcterms:W3CDTF">2013-08-26T14:38:25Z</dcterms:created>
  <dcterms:modified xsi:type="dcterms:W3CDTF">2014-01-04T23:59:58Z</dcterms:modified>
</cp:coreProperties>
</file>