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17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Industrial Supremacy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Industrial Workers in the New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Unions (KNOW THIS SLIDE!!)</a:t>
            </a:r>
          </a:p>
          <a:p>
            <a:r>
              <a:rPr lang="en-US" dirty="0" smtClean="0"/>
              <a:t>When in doubt, the government(s) and public will side with owners, not unions</a:t>
            </a:r>
          </a:p>
          <a:p>
            <a:r>
              <a:rPr lang="en-US" dirty="0" smtClean="0"/>
              <a:t>National Labor Union (1866):</a:t>
            </a:r>
          </a:p>
          <a:p>
            <a:pPr lvl="1"/>
            <a:r>
              <a:rPr lang="en-US" dirty="0" smtClean="0"/>
              <a:t>Excluded women workers, feared that it would lower wages</a:t>
            </a:r>
            <a:endParaRPr lang="en-US" dirty="0"/>
          </a:p>
          <a:p>
            <a:r>
              <a:rPr lang="en-US" dirty="0" smtClean="0"/>
              <a:t>“Molly </a:t>
            </a:r>
            <a:r>
              <a:rPr lang="en-US" dirty="0" err="1" smtClean="0"/>
              <a:t>Maguires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Labor organization in PA – used violence</a:t>
            </a:r>
          </a:p>
          <a:p>
            <a:r>
              <a:rPr lang="en-US" dirty="0" smtClean="0"/>
              <a:t>Great RR Strike:</a:t>
            </a:r>
          </a:p>
          <a:p>
            <a:pPr lvl="1"/>
            <a:r>
              <a:rPr lang="en-US" dirty="0" smtClean="0"/>
              <a:t>RRs cut pay by 10%, Hayes ordered troops to stop the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ile:Map of PA Coal Reg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90064"/>
            <a:ext cx="3124200" cy="194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Harpers 8 11 1877 Blockade of Engines at Martinsburg W V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3400"/>
            <a:ext cx="5943600" cy="4119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Industrial Workers in the New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Still Know </a:t>
            </a:r>
            <a:r>
              <a:rPr lang="en-US" dirty="0"/>
              <a:t>T</a:t>
            </a:r>
            <a:r>
              <a:rPr lang="en-US" dirty="0" smtClean="0"/>
              <a:t>his Slide!</a:t>
            </a:r>
            <a:endParaRPr lang="en-US" dirty="0"/>
          </a:p>
          <a:p>
            <a:r>
              <a:rPr lang="en-US" dirty="0" smtClean="0"/>
              <a:t>Knights of Labor:</a:t>
            </a:r>
          </a:p>
          <a:p>
            <a:pPr lvl="1"/>
            <a:r>
              <a:rPr lang="en-US" dirty="0" smtClean="0"/>
              <a:t>All workers – men, women, African Americans</a:t>
            </a:r>
          </a:p>
          <a:p>
            <a:pPr lvl="2"/>
            <a:r>
              <a:rPr lang="en-US" dirty="0" smtClean="0"/>
              <a:t>Skilled and unskilled</a:t>
            </a:r>
            <a:endParaRPr lang="en-US" dirty="0"/>
          </a:p>
          <a:p>
            <a:pPr lvl="1"/>
            <a:r>
              <a:rPr lang="en-US" dirty="0" smtClean="0"/>
              <a:t>Membership grew under Terence Powderly </a:t>
            </a:r>
          </a:p>
          <a:p>
            <a:pPr lvl="1"/>
            <a:r>
              <a:rPr lang="en-US" dirty="0" smtClean="0"/>
              <a:t>Hurt by the Haymarket Square Riot</a:t>
            </a:r>
          </a:p>
          <a:p>
            <a:r>
              <a:rPr lang="en-US" dirty="0" smtClean="0"/>
              <a:t>AFL</a:t>
            </a:r>
          </a:p>
          <a:p>
            <a:pPr lvl="1"/>
            <a:r>
              <a:rPr lang="en-US" dirty="0" smtClean="0"/>
              <a:t>Samuel Gompers</a:t>
            </a:r>
          </a:p>
          <a:p>
            <a:pPr lvl="1"/>
            <a:r>
              <a:rPr lang="en-US" dirty="0" smtClean="0"/>
              <a:t>Only accepted SKILLED workers</a:t>
            </a:r>
            <a:endParaRPr lang="en-US" dirty="0"/>
          </a:p>
          <a:p>
            <a:pPr lvl="1"/>
            <a:r>
              <a:rPr lang="en-US" dirty="0" smtClean="0"/>
              <a:t>Advocated women should remain in the home</a:t>
            </a:r>
          </a:p>
          <a:p>
            <a:pPr lvl="1"/>
            <a:r>
              <a:rPr lang="en-US" dirty="0" smtClean="0"/>
              <a:t>Focused on “bread and butter issues”</a:t>
            </a:r>
          </a:p>
          <a:p>
            <a:pPr lvl="2"/>
            <a:r>
              <a:rPr lang="en-US" dirty="0" smtClean="0"/>
              <a:t>Collective bargaining, rarely used strikes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Powderly t k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15" y="578802"/>
            <a:ext cx="3823970" cy="570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afollette-and-gompers-2409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65" y="573087"/>
            <a:ext cx="4370070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1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Industrial Workers in the New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Still Know </a:t>
            </a:r>
            <a:r>
              <a:rPr lang="en-US" dirty="0"/>
              <a:t>T</a:t>
            </a:r>
            <a:r>
              <a:rPr lang="en-US" dirty="0" smtClean="0"/>
              <a:t>his Slide!</a:t>
            </a:r>
            <a:endParaRPr lang="en-US" dirty="0"/>
          </a:p>
          <a:p>
            <a:r>
              <a:rPr lang="en-US" dirty="0" smtClean="0"/>
              <a:t>The Homestead Strike:</a:t>
            </a:r>
          </a:p>
          <a:p>
            <a:pPr lvl="1"/>
            <a:r>
              <a:rPr lang="en-US" dirty="0" smtClean="0"/>
              <a:t>Carnegie and Henry Clay Frick wanted to break the union at Homestead</a:t>
            </a:r>
          </a:p>
          <a:p>
            <a:pPr lvl="1"/>
            <a:r>
              <a:rPr lang="en-US" dirty="0" smtClean="0"/>
              <a:t>The plant was shut down, </a:t>
            </a:r>
            <a:r>
              <a:rPr lang="en-US" dirty="0" err="1" smtClean="0"/>
              <a:t>Pinktertons</a:t>
            </a:r>
            <a:r>
              <a:rPr lang="en-US" dirty="0" smtClean="0"/>
              <a:t> were called in, after fighting, </a:t>
            </a:r>
            <a:r>
              <a:rPr lang="en-US" dirty="0" err="1" smtClean="0"/>
              <a:t>Pinkertons</a:t>
            </a:r>
            <a:r>
              <a:rPr lang="en-US" dirty="0" smtClean="0"/>
              <a:t> left</a:t>
            </a:r>
          </a:p>
          <a:p>
            <a:pPr lvl="1"/>
            <a:r>
              <a:rPr lang="en-US" dirty="0" smtClean="0"/>
              <a:t>Governor of PA broke up strike with National Guard</a:t>
            </a:r>
          </a:p>
          <a:p>
            <a:r>
              <a:rPr lang="en-US" dirty="0" smtClean="0"/>
              <a:t>Pullman Strike (1894): </a:t>
            </a:r>
          </a:p>
          <a:p>
            <a:pPr lvl="1"/>
            <a:r>
              <a:rPr lang="en-US" dirty="0" smtClean="0"/>
              <a:t>Pullman Palace Car Company cut wages, did not cut rent in towns</a:t>
            </a:r>
          </a:p>
          <a:p>
            <a:pPr lvl="1"/>
            <a:r>
              <a:rPr lang="en-US" dirty="0" smtClean="0"/>
              <a:t>American Railway Union – Eugene V. Debs went on strike</a:t>
            </a:r>
          </a:p>
          <a:p>
            <a:pPr lvl="1"/>
            <a:r>
              <a:rPr lang="en-US" dirty="0" smtClean="0"/>
              <a:t>President Cleveland sent troops to end strike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Homestead strike Carnegie shie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4038600" cy="295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Greenstone and Arcade Pull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2" y="990600"/>
            <a:ext cx="4427538" cy="308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418" y="733044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Lafollette-and-gompers-2409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80435" cy="331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781800" y="2286000"/>
            <a:ext cx="1905000" cy="1219200"/>
          </a:xfrm>
          <a:prstGeom prst="wedgeRoundRectCallout">
            <a:avLst>
              <a:gd name="adj1" fmla="val -1197"/>
              <a:gd name="adj2" fmla="val 977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you tried my original recipe?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Sources of Industrial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Henry Bessemer and William Kelly:</a:t>
            </a:r>
          </a:p>
          <a:p>
            <a:pPr lvl="1"/>
            <a:r>
              <a:rPr lang="en-US" dirty="0" smtClean="0"/>
              <a:t>Bessemer Process – converted iron into much stronger steel</a:t>
            </a:r>
          </a:p>
          <a:p>
            <a:pPr lvl="1"/>
            <a:r>
              <a:rPr lang="en-US" dirty="0" smtClean="0"/>
              <a:t>Steel used in RRs, construction, etc.</a:t>
            </a:r>
          </a:p>
          <a:p>
            <a:r>
              <a:rPr lang="en-US" dirty="0" smtClean="0"/>
              <a:t>Steel industry booms in Ohio and PA</a:t>
            </a:r>
          </a:p>
          <a:p>
            <a:pPr lvl="1"/>
            <a:r>
              <a:rPr lang="en-US" dirty="0" smtClean="0"/>
              <a:t>Abundance of iron ore</a:t>
            </a:r>
            <a:endParaRPr lang="en-US" dirty="0"/>
          </a:p>
          <a:p>
            <a:r>
              <a:rPr lang="en-US" dirty="0" smtClean="0"/>
              <a:t>Oil – Drake’s Folly - PA</a:t>
            </a:r>
          </a:p>
          <a:p>
            <a:pPr lvl="1"/>
            <a:r>
              <a:rPr lang="en-US" dirty="0" smtClean="0"/>
              <a:t>Originally used in lamps</a:t>
            </a:r>
            <a:endParaRPr lang="en-US" dirty="0"/>
          </a:p>
          <a:p>
            <a:r>
              <a:rPr lang="en-US" dirty="0" smtClean="0"/>
              <a:t>Henry Ford:</a:t>
            </a:r>
          </a:p>
          <a:p>
            <a:pPr lvl="1"/>
            <a:r>
              <a:rPr lang="en-US" dirty="0" smtClean="0"/>
              <a:t>Made cars affordable – moving assembly line</a:t>
            </a:r>
          </a:p>
          <a:p>
            <a:pPr lvl="1"/>
            <a:r>
              <a:rPr lang="en-US" dirty="0" smtClean="0"/>
              <a:t>Raised wages for his workers</a:t>
            </a:r>
          </a:p>
          <a:p>
            <a:r>
              <a:rPr lang="en-US" dirty="0" smtClean="0"/>
              <a:t>Wright brothers – from OH</a:t>
            </a:r>
          </a:p>
          <a:p>
            <a:pPr lvl="1"/>
            <a:r>
              <a:rPr lang="en-US" dirty="0" smtClean="0"/>
              <a:t>First in flight</a:t>
            </a:r>
          </a:p>
          <a:p>
            <a:pPr lvl="1"/>
            <a:r>
              <a:rPr lang="en-US" dirty="0" smtClean="0"/>
              <a:t>Lindberg’s flight in the 1920s boomed industry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Henry Bessem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861945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right Brothers in 19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2980690" cy="368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0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Sources of Industrial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***</a:t>
            </a:r>
            <a:r>
              <a:rPr lang="en-US" dirty="0" err="1" smtClean="0"/>
              <a:t>Taylorism</a:t>
            </a:r>
            <a:r>
              <a:rPr lang="en-US" dirty="0" smtClean="0"/>
              <a:t>*** - Frederick Taylor</a:t>
            </a:r>
          </a:p>
          <a:p>
            <a:pPr lvl="1"/>
            <a:r>
              <a:rPr lang="en-US" dirty="0" smtClean="0"/>
              <a:t>Subdivided tasks, each individual had a specific task</a:t>
            </a:r>
          </a:p>
          <a:p>
            <a:pPr lvl="1"/>
            <a:r>
              <a:rPr lang="en-US" dirty="0" smtClean="0"/>
              <a:t>Made workers interchangeable, less reliance on skilled workers</a:t>
            </a:r>
            <a:endParaRPr lang="en-US" dirty="0"/>
          </a:p>
          <a:p>
            <a:r>
              <a:rPr lang="en-US" dirty="0" smtClean="0"/>
              <a:t>RR expansion affected other industries</a:t>
            </a:r>
          </a:p>
          <a:p>
            <a:pPr lvl="1"/>
            <a:r>
              <a:rPr lang="en-US" dirty="0" smtClean="0"/>
              <a:t>Lumber industry cut down forests, </a:t>
            </a:r>
          </a:p>
          <a:p>
            <a:pPr lvl="1"/>
            <a:r>
              <a:rPr lang="en-US" dirty="0" smtClean="0"/>
              <a:t>Chicago became main hub - slaughterhouse</a:t>
            </a:r>
            <a:endParaRPr lang="en-US" dirty="0"/>
          </a:p>
          <a:p>
            <a:pPr lvl="1"/>
            <a:r>
              <a:rPr lang="en-US" dirty="0" smtClean="0"/>
              <a:t>Time zones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F. Taylor 1856-19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5" y="2359025"/>
            <a:ext cx="2980690" cy="44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le:Time zone map of the United States 191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37121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Sources of Industrial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Corporations:</a:t>
            </a:r>
          </a:p>
          <a:p>
            <a:pPr lvl="1"/>
            <a:r>
              <a:rPr lang="en-US" dirty="0" smtClean="0"/>
              <a:t>Group of stockholders own a business</a:t>
            </a:r>
          </a:p>
          <a:p>
            <a:pPr lvl="1"/>
            <a:r>
              <a:rPr lang="en-US" dirty="0" smtClean="0"/>
              <a:t>Limited liability:</a:t>
            </a:r>
          </a:p>
          <a:p>
            <a:pPr lvl="2"/>
            <a:r>
              <a:rPr lang="en-US" dirty="0" smtClean="0"/>
              <a:t>Owners can </a:t>
            </a:r>
            <a:r>
              <a:rPr lang="en-US" smtClean="0"/>
              <a:t>only </a:t>
            </a:r>
            <a:r>
              <a:rPr lang="en-US" smtClean="0"/>
              <a:t>lose </a:t>
            </a:r>
            <a:r>
              <a:rPr lang="en-US" dirty="0" smtClean="0"/>
              <a:t>value of stock if company goes bankrupt</a:t>
            </a:r>
            <a:endParaRPr lang="en-US" dirty="0"/>
          </a:p>
          <a:p>
            <a:r>
              <a:rPr lang="en-US" dirty="0" smtClean="0"/>
              <a:t>Carnegie:</a:t>
            </a:r>
          </a:p>
          <a:p>
            <a:pPr lvl="1"/>
            <a:r>
              <a:rPr lang="en-US" dirty="0" smtClean="0"/>
              <a:t>Steel – Pittsburgh </a:t>
            </a:r>
          </a:p>
          <a:p>
            <a:pPr lvl="1"/>
            <a:r>
              <a:rPr lang="en-US" dirty="0" smtClean="0"/>
              <a:t>Owned all aspects of steel production</a:t>
            </a:r>
          </a:p>
          <a:p>
            <a:r>
              <a:rPr lang="en-US" dirty="0" smtClean="0"/>
              <a:t>***Horizontal Integration***</a:t>
            </a:r>
          </a:p>
          <a:p>
            <a:pPr lvl="1"/>
            <a:r>
              <a:rPr lang="en-US" dirty="0" smtClean="0"/>
              <a:t>Buying businesses in a similar industry</a:t>
            </a:r>
          </a:p>
          <a:p>
            <a:pPr lvl="1"/>
            <a:r>
              <a:rPr lang="en-US" dirty="0" smtClean="0"/>
              <a:t>Later deemed illegal - monopolies</a:t>
            </a:r>
            <a:endParaRPr lang="en-US" dirty="0"/>
          </a:p>
          <a:p>
            <a:pPr lvl="1"/>
            <a:r>
              <a:rPr lang="en-US" dirty="0" smtClean="0"/>
              <a:t>Ex. – Standard Oil</a:t>
            </a:r>
            <a:endParaRPr lang="en-US" dirty="0"/>
          </a:p>
          <a:p>
            <a:r>
              <a:rPr lang="en-US" dirty="0" smtClean="0"/>
              <a:t>***Vertical Integration***</a:t>
            </a:r>
          </a:p>
          <a:p>
            <a:pPr lvl="1"/>
            <a:r>
              <a:rPr lang="en-US" dirty="0" smtClean="0"/>
              <a:t>Owning all aspects of production</a:t>
            </a:r>
          </a:p>
          <a:p>
            <a:pPr lvl="1"/>
            <a:r>
              <a:rPr lang="en-US" dirty="0" smtClean="0"/>
              <a:t>Ex. – Carnegie Steel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ndrew Carnegie, three-quarter length portrait, seated, facing slightly left, 19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4636"/>
            <a:ext cx="3089564" cy="3463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Sources of Industrial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Pool arrangements:</a:t>
            </a:r>
          </a:p>
          <a:p>
            <a:pPr lvl="1"/>
            <a:r>
              <a:rPr lang="en-US" dirty="0" smtClean="0"/>
              <a:t>Businesses agreed to divide up markets amongst themselves – later illegal</a:t>
            </a:r>
            <a:endParaRPr lang="en-US" dirty="0"/>
          </a:p>
          <a:p>
            <a:r>
              <a:rPr lang="en-US" dirty="0" smtClean="0"/>
              <a:t>Trusts:</a:t>
            </a:r>
          </a:p>
          <a:p>
            <a:pPr lvl="1"/>
            <a:r>
              <a:rPr lang="en-US" dirty="0" smtClean="0"/>
              <a:t>Originally had a different meaning, later associated with monopolies</a:t>
            </a:r>
            <a:endParaRPr lang="en-US" dirty="0"/>
          </a:p>
          <a:p>
            <a:r>
              <a:rPr lang="en-US" dirty="0" smtClean="0"/>
              <a:t>“Holding Companies”:</a:t>
            </a:r>
          </a:p>
          <a:p>
            <a:pPr lvl="1"/>
            <a:r>
              <a:rPr lang="en-US" dirty="0" smtClean="0"/>
              <a:t>Would buy up stocks in other companies, thus gaining more power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636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Capitalism and its Critics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millionaires were not self-made</a:t>
            </a:r>
          </a:p>
          <a:p>
            <a:r>
              <a:rPr lang="en-US" dirty="0" smtClean="0"/>
              <a:t>Tycoons had tremendous influence:</a:t>
            </a:r>
          </a:p>
          <a:p>
            <a:pPr lvl="1"/>
            <a:r>
              <a:rPr lang="en-US" dirty="0" smtClean="0"/>
              <a:t>Financial contributions to politicians and parties</a:t>
            </a:r>
          </a:p>
          <a:p>
            <a:pPr lvl="1"/>
            <a:r>
              <a:rPr lang="en-US" dirty="0" smtClean="0"/>
              <a:t>“What do I care about the law? </a:t>
            </a:r>
            <a:r>
              <a:rPr lang="en-US" dirty="0" err="1" smtClean="0"/>
              <a:t>H’aint</a:t>
            </a:r>
            <a:r>
              <a:rPr lang="en-US" dirty="0" smtClean="0"/>
              <a:t> I got the power?”</a:t>
            </a:r>
          </a:p>
          <a:p>
            <a:r>
              <a:rPr lang="en-US" dirty="0" smtClean="0"/>
              <a:t>Social Darwinism:</a:t>
            </a:r>
          </a:p>
          <a:p>
            <a:pPr lvl="1"/>
            <a:r>
              <a:rPr lang="en-US" dirty="0" smtClean="0"/>
              <a:t>Applied Darwin’s ideas to Humans</a:t>
            </a:r>
          </a:p>
          <a:p>
            <a:pPr lvl="1"/>
            <a:r>
              <a:rPr lang="en-US" dirty="0" smtClean="0"/>
              <a:t>Herbert Spencer</a:t>
            </a:r>
          </a:p>
          <a:p>
            <a:pPr lvl="2"/>
            <a:r>
              <a:rPr lang="en-US" dirty="0" smtClean="0"/>
              <a:t>Advocated that the fittest survived</a:t>
            </a:r>
            <a:endParaRPr lang="en-US" dirty="0"/>
          </a:p>
          <a:p>
            <a:pPr lvl="1"/>
            <a:r>
              <a:rPr lang="en-US" dirty="0" smtClean="0"/>
              <a:t>Appealed to business owners – justified their wealth</a:t>
            </a:r>
          </a:p>
          <a:p>
            <a:r>
              <a:rPr lang="en-US" dirty="0" smtClean="0"/>
              <a:t>***Gospel of Wealth***</a:t>
            </a:r>
          </a:p>
          <a:p>
            <a:pPr lvl="1"/>
            <a:r>
              <a:rPr lang="en-US" dirty="0" smtClean="0"/>
              <a:t>Written by Carnegie</a:t>
            </a:r>
          </a:p>
          <a:p>
            <a:pPr lvl="1"/>
            <a:r>
              <a:rPr lang="en-US" dirty="0" smtClean="0"/>
              <a:t>Wealthy should donate money for the community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Cornelius Vanderbilt Daguerrotyp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743200" cy="35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Herbert Spenc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0"/>
            <a:ext cx="2362202" cy="333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BCL 1024x76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9081"/>
            <a:ext cx="3039745" cy="287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636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Capitalism and its Critics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Horatio Alger:</a:t>
            </a:r>
          </a:p>
          <a:p>
            <a:pPr lvl="1"/>
            <a:r>
              <a:rPr lang="en-US" dirty="0" smtClean="0"/>
              <a:t>Wrote “rags to riches” stories</a:t>
            </a:r>
          </a:p>
          <a:p>
            <a:pPr lvl="1"/>
            <a:r>
              <a:rPr lang="en-US" dirty="0" smtClean="0"/>
              <a:t>James Garfield</a:t>
            </a:r>
          </a:p>
          <a:p>
            <a:pPr lvl="1"/>
            <a:r>
              <a:rPr lang="en-US" dirty="0" smtClean="0"/>
              <a:t>Sold 100 million copies; </a:t>
            </a:r>
            <a:endParaRPr lang="en-US" dirty="0" smtClean="0"/>
          </a:p>
          <a:p>
            <a:r>
              <a:rPr lang="en-US" dirty="0" smtClean="0"/>
              <a:t>Henry </a:t>
            </a:r>
            <a:r>
              <a:rPr lang="en-US" dirty="0" smtClean="0"/>
              <a:t>George – </a:t>
            </a:r>
            <a:r>
              <a:rPr lang="en-US" i="1" dirty="0" smtClean="0"/>
              <a:t>Progress and Poverty</a:t>
            </a:r>
            <a:endParaRPr lang="en-US" dirty="0" smtClean="0"/>
          </a:p>
          <a:p>
            <a:pPr lvl="1"/>
            <a:r>
              <a:rPr lang="en-US" dirty="0" smtClean="0"/>
              <a:t>Blamed monopolies for social problems</a:t>
            </a:r>
          </a:p>
          <a:p>
            <a:r>
              <a:rPr lang="en-US" dirty="0" smtClean="0"/>
              <a:t>Edward Bellamy’s </a:t>
            </a:r>
            <a:r>
              <a:rPr lang="en-US" i="1" dirty="0" smtClean="0"/>
              <a:t>Looking Backward</a:t>
            </a:r>
            <a:endParaRPr lang="en-US" dirty="0" smtClean="0"/>
          </a:p>
          <a:p>
            <a:pPr lvl="1"/>
            <a:r>
              <a:rPr lang="en-US" dirty="0" smtClean="0"/>
              <a:t>A man awakes in 2000 in a utopian society – no want, politics and vice</a:t>
            </a:r>
          </a:p>
          <a:p>
            <a:r>
              <a:rPr lang="en-US" dirty="0" smtClean="0"/>
              <a:t>RRs came under attack from many groups</a:t>
            </a:r>
          </a:p>
          <a:p>
            <a:pPr lvl="1"/>
            <a:r>
              <a:rPr lang="en-US" dirty="0" smtClean="0"/>
              <a:t>Charged high rates – especially for farmers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Horatio Alger J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75904" cy="36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Edward Bellamy - photograph c.18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52" y="-34636"/>
            <a:ext cx="2057400" cy="293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Industrial Workers in the New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Individuals moved from rural to urban areas</a:t>
            </a:r>
          </a:p>
          <a:p>
            <a:pPr lvl="1"/>
            <a:r>
              <a:rPr lang="en-US" dirty="0" smtClean="0"/>
              <a:t>Hoped for new economic and social opportunities</a:t>
            </a:r>
            <a:endParaRPr lang="en-US" dirty="0"/>
          </a:p>
          <a:p>
            <a:pPr lvl="1"/>
            <a:r>
              <a:rPr lang="en-US" dirty="0" smtClean="0"/>
              <a:t>Immigrants moved to cities</a:t>
            </a:r>
          </a:p>
          <a:p>
            <a:r>
              <a:rPr lang="en-US" dirty="0" smtClean="0"/>
              <a:t>25 million new immigrants between 1865 and 1915:</a:t>
            </a:r>
          </a:p>
          <a:p>
            <a:pPr lvl="1"/>
            <a:r>
              <a:rPr lang="en-US" dirty="0" smtClean="0"/>
              <a:t>***New Immigrants were from Southern and Eastern Europe***</a:t>
            </a:r>
            <a:endParaRPr lang="en-US" dirty="0"/>
          </a:p>
          <a:p>
            <a:pPr lvl="2"/>
            <a:r>
              <a:rPr lang="en-US" dirty="0" smtClean="0"/>
              <a:t>Italians, Poles, Russians, Greeks, etc.</a:t>
            </a:r>
          </a:p>
          <a:p>
            <a:r>
              <a:rPr lang="en-US" dirty="0" smtClean="0"/>
              <a:t>Labor Contract Law:</a:t>
            </a:r>
          </a:p>
          <a:p>
            <a:pPr lvl="1"/>
            <a:r>
              <a:rPr lang="en-US" dirty="0" smtClean="0"/>
              <a:t>Allowed employers to recruit laborers by paying for their passage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Mulberry Street NYC c1900 LOC 3g04637u ed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943600" cy="438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Industrial Workers in the New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conditions:</a:t>
            </a:r>
          </a:p>
          <a:p>
            <a:pPr lvl="1"/>
            <a:r>
              <a:rPr lang="en-US" dirty="0" smtClean="0"/>
              <a:t>Long days – 10-12 hours</a:t>
            </a:r>
            <a:endParaRPr lang="en-US" dirty="0"/>
          </a:p>
          <a:p>
            <a:pPr lvl="1"/>
            <a:r>
              <a:rPr lang="en-US" dirty="0" smtClean="0"/>
              <a:t>Machines replaced some skilled workers</a:t>
            </a:r>
          </a:p>
          <a:p>
            <a:endParaRPr lang="en-US" dirty="0" smtClean="0"/>
          </a:p>
          <a:p>
            <a:r>
              <a:rPr lang="en-US" dirty="0" smtClean="0"/>
              <a:t>Factories </a:t>
            </a:r>
            <a:r>
              <a:rPr lang="en-US" dirty="0" smtClean="0"/>
              <a:t>hired more women and children</a:t>
            </a:r>
          </a:p>
          <a:p>
            <a:pPr lvl="1"/>
            <a:r>
              <a:rPr lang="en-US" dirty="0" smtClean="0"/>
              <a:t>Cheaper pay for unskilled work</a:t>
            </a:r>
            <a:endParaRPr lang="en-US" dirty="0"/>
          </a:p>
          <a:p>
            <a:pPr lvl="1"/>
            <a:r>
              <a:rPr lang="en-US" dirty="0" smtClean="0"/>
              <a:t>Textile industry had largest number of women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ddieCard05282vLewisH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838200"/>
            <a:ext cx="447675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3467</TotalTime>
  <Words>756</Words>
  <Application>Microsoft Office PowerPoint</Application>
  <PresentationFormat>On-screen Show (4:3)</PresentationFormat>
  <Paragraphs>1534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American History: Chapter 17 Review Video</vt:lpstr>
      <vt:lpstr>Sources of Industrial Growth</vt:lpstr>
      <vt:lpstr>Sources of Industrial Growth</vt:lpstr>
      <vt:lpstr>Sources of Industrial Growth</vt:lpstr>
      <vt:lpstr>Sources of Industrial Growth</vt:lpstr>
      <vt:lpstr>Capitalism and its Critics</vt:lpstr>
      <vt:lpstr>Capitalism and its Critics</vt:lpstr>
      <vt:lpstr>Industrial Workers in the New Economy</vt:lpstr>
      <vt:lpstr>Industrial Workers in the New Economy</vt:lpstr>
      <vt:lpstr>Industrial Workers in the New Economy</vt:lpstr>
      <vt:lpstr>Industrial Workers in the New Economy</vt:lpstr>
      <vt:lpstr>Industrial Workers in the New Economy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138</cp:revision>
  <dcterms:created xsi:type="dcterms:W3CDTF">2013-08-26T14:38:25Z</dcterms:created>
  <dcterms:modified xsi:type="dcterms:W3CDTF">2014-01-20T19:01:17Z</dcterms:modified>
</cp:coreProperties>
</file>