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04" r:id="rId3"/>
    <p:sldId id="305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18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Age of the City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Leisure in the Consumer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The Saloon:</a:t>
            </a:r>
          </a:p>
          <a:p>
            <a:pPr marL="749808" lvl="1" indent="-457200"/>
            <a:r>
              <a:rPr lang="en-US" dirty="0" smtClean="0"/>
              <a:t>Meeting place for working-class individuals</a:t>
            </a:r>
          </a:p>
          <a:p>
            <a:pPr marL="749808" lvl="1" indent="-457200"/>
            <a:r>
              <a:rPr lang="en-US" dirty="0" smtClean="0"/>
              <a:t>Important gathering place for political machines</a:t>
            </a:r>
          </a:p>
          <a:p>
            <a:pPr marL="457200" indent="-457200"/>
            <a:r>
              <a:rPr lang="en-US" dirty="0" smtClean="0"/>
              <a:t>Growth of Temperance:</a:t>
            </a:r>
          </a:p>
          <a:p>
            <a:pPr marL="749808" lvl="1" indent="-457200"/>
            <a:r>
              <a:rPr lang="en-US" dirty="0" smtClean="0"/>
              <a:t>Response to the saloon and immigrants</a:t>
            </a:r>
          </a:p>
          <a:p>
            <a:pPr marL="749808" lvl="1" indent="-457200"/>
            <a:r>
              <a:rPr lang="en-US" dirty="0" smtClean="0"/>
              <a:t>Anti-Saloon League:</a:t>
            </a:r>
          </a:p>
          <a:p>
            <a:pPr marL="1014984" lvl="2" indent="-457200"/>
            <a:r>
              <a:rPr lang="en-US" dirty="0" smtClean="0"/>
              <a:t>Hoped to cut down on crime and political machines</a:t>
            </a:r>
            <a:endParaRPr lang="en-US" dirty="0"/>
          </a:p>
          <a:p>
            <a:pPr marL="457200" indent="-457200"/>
            <a:r>
              <a:rPr lang="en-US" dirty="0" smtClean="0"/>
              <a:t>Growth of Newspapers:</a:t>
            </a:r>
          </a:p>
          <a:p>
            <a:pPr marL="749808" lvl="1" indent="-457200"/>
            <a:r>
              <a:rPr lang="en-US" dirty="0" smtClean="0"/>
              <a:t>“Yellow Journalism” – sensationalizing news stories</a:t>
            </a:r>
          </a:p>
          <a:p>
            <a:pPr marL="1014984" lvl="2" indent="-457200"/>
            <a:r>
              <a:rPr lang="en-US" dirty="0" smtClean="0"/>
              <a:t>William Randolph Hearst -  </a:t>
            </a:r>
            <a:r>
              <a:rPr lang="en-US" i="1" dirty="0" smtClean="0"/>
              <a:t>Journal</a:t>
            </a:r>
            <a:endParaRPr lang="en-US" dirty="0"/>
          </a:p>
          <a:p>
            <a:pPr marL="1014984" lvl="2" indent="-457200"/>
            <a:r>
              <a:rPr lang="en-US" dirty="0" smtClean="0"/>
              <a:t>Joseph Pulitzer - </a:t>
            </a:r>
            <a:r>
              <a:rPr lang="en-US" i="1" dirty="0" smtClean="0"/>
              <a:t>World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YellowKi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419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High Culture in the Age of the City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 smtClean="0"/>
              <a:t>Important Writings:</a:t>
            </a:r>
          </a:p>
          <a:p>
            <a:pPr marL="749808" lvl="1" indent="-457200"/>
            <a:r>
              <a:rPr lang="en-US" dirty="0" smtClean="0"/>
              <a:t>Frank Norris – </a:t>
            </a:r>
            <a:r>
              <a:rPr lang="en-US" i="1" dirty="0" smtClean="0"/>
              <a:t>The Octopus</a:t>
            </a:r>
            <a:endParaRPr lang="en-US" dirty="0" smtClean="0"/>
          </a:p>
          <a:p>
            <a:pPr marL="1014984" lvl="2" indent="-457200"/>
            <a:r>
              <a:rPr lang="en-US" dirty="0" smtClean="0"/>
              <a:t>Depicted relationship between farmers and railroads</a:t>
            </a:r>
          </a:p>
          <a:p>
            <a:pPr marL="749808" lvl="1" indent="-457200"/>
            <a:r>
              <a:rPr lang="en-US" dirty="0" smtClean="0"/>
              <a:t>Upton Sinclair – </a:t>
            </a:r>
            <a:r>
              <a:rPr lang="en-US" i="1" dirty="0" smtClean="0"/>
              <a:t>The Jungle</a:t>
            </a:r>
            <a:endParaRPr lang="en-US" dirty="0" smtClean="0"/>
          </a:p>
          <a:p>
            <a:pPr marL="1014984" lvl="2" indent="-457200"/>
            <a:r>
              <a:rPr lang="en-US" dirty="0" smtClean="0"/>
              <a:t>Exposed horrors of meat packing industry </a:t>
            </a:r>
          </a:p>
          <a:p>
            <a:pPr marL="1234440" lvl="3" indent="-457200"/>
            <a:r>
              <a:rPr lang="en-US" dirty="0" smtClean="0"/>
              <a:t>Pure Food and Drug Act, Meat Inspection Act (1906)</a:t>
            </a:r>
            <a:endParaRPr lang="en-US" dirty="0"/>
          </a:p>
          <a:p>
            <a:pPr marL="457200" indent="-457200"/>
            <a:r>
              <a:rPr lang="en-US" dirty="0" smtClean="0"/>
              <a:t>Ashcan School:</a:t>
            </a:r>
          </a:p>
          <a:p>
            <a:pPr marL="749808" lvl="1" indent="-457200"/>
            <a:r>
              <a:rPr lang="en-US" dirty="0" smtClean="0"/>
              <a:t>Artwork that depicted slums and “grim aspects of modern life”</a:t>
            </a:r>
          </a:p>
          <a:p>
            <a:pPr marL="457200" indent="-457200"/>
            <a:r>
              <a:rPr lang="en-US" dirty="0" smtClean="0"/>
              <a:t>Theory of Evolution (Darwin) challenged religion and schools</a:t>
            </a:r>
          </a:p>
          <a:p>
            <a:pPr marL="749808" lvl="1" indent="-457200"/>
            <a:r>
              <a:rPr lang="en-US" dirty="0" smtClean="0"/>
              <a:t>Scopes Trial in the 1920s</a:t>
            </a:r>
          </a:p>
          <a:p>
            <a:pPr marL="457200" indent="-457200"/>
            <a:r>
              <a:rPr lang="en-US" dirty="0" smtClean="0"/>
              <a:t>“Pragmatism” </a:t>
            </a:r>
          </a:p>
          <a:p>
            <a:pPr marL="749808" lvl="1" indent="-457200"/>
            <a:r>
              <a:rPr lang="en-US" dirty="0" smtClean="0"/>
              <a:t>Ideas were to be tested, not just based on theories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Frank Norr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667000" cy="31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pton Beall Sinclair J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0"/>
            <a:ext cx="2438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9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High Culture in the Age of the City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Education</a:t>
            </a:r>
          </a:p>
          <a:p>
            <a:pPr marL="749808" lvl="1" indent="-457200"/>
            <a:r>
              <a:rPr lang="en-US" dirty="0" smtClean="0"/>
              <a:t>John Dewey:</a:t>
            </a:r>
          </a:p>
          <a:p>
            <a:pPr marL="1014984" lvl="2" indent="-457200"/>
            <a:r>
              <a:rPr lang="en-US" dirty="0" smtClean="0"/>
              <a:t>Hoped to change education</a:t>
            </a:r>
          </a:p>
          <a:p>
            <a:pPr marL="1014984" lvl="2" indent="-457200"/>
            <a:r>
              <a:rPr lang="en-US" dirty="0" smtClean="0"/>
              <a:t>Less reliance on memorization, more on acquiring knowledge through experience</a:t>
            </a:r>
            <a:endParaRPr lang="en-US" dirty="0"/>
          </a:p>
          <a:p>
            <a:pPr marL="749808" lvl="1" indent="-457200"/>
            <a:r>
              <a:rPr lang="en-US" dirty="0" smtClean="0"/>
              <a:t>Growth of Education:</a:t>
            </a:r>
          </a:p>
          <a:p>
            <a:pPr marL="1014984" lvl="2" indent="-457200"/>
            <a:r>
              <a:rPr lang="en-US" dirty="0" smtClean="0"/>
              <a:t>Increase in free primary and secondary education</a:t>
            </a:r>
          </a:p>
          <a:p>
            <a:pPr marL="1234440" lvl="3" indent="-457200"/>
            <a:r>
              <a:rPr lang="en-US" dirty="0" smtClean="0"/>
              <a:t>Rural areas still lagged behind</a:t>
            </a:r>
          </a:p>
          <a:p>
            <a:pPr marL="749808" lvl="1" indent="-457200"/>
            <a:r>
              <a:rPr lang="en-US" dirty="0" smtClean="0"/>
              <a:t>Morrill Land Grant</a:t>
            </a:r>
          </a:p>
          <a:p>
            <a:pPr marL="1014984" lvl="2" indent="-457200"/>
            <a:r>
              <a:rPr lang="en-US" dirty="0" smtClean="0"/>
              <a:t>Land set aside to states by federal government for colleges</a:t>
            </a:r>
            <a:endParaRPr lang="en-US" dirty="0"/>
          </a:p>
          <a:p>
            <a:pPr marL="749808" lvl="1" indent="-457200"/>
            <a:r>
              <a:rPr lang="en-US" dirty="0" smtClean="0"/>
              <a:t>Higher education opportunities for women were limited</a:t>
            </a:r>
          </a:p>
          <a:p>
            <a:pPr marL="1014984" lvl="2" indent="-457200"/>
            <a:r>
              <a:rPr lang="en-US" dirty="0" smtClean="0"/>
              <a:t>Some institutions created separate female schools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ohn Dewey in 19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298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ustin Smith Morrill - Brady-Hand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26" y="1033780"/>
            <a:ext cx="2861945" cy="389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1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1869-cincinnati-red-stocking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3228109"/>
            <a:ext cx="5160818" cy="36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563591" y="1828800"/>
            <a:ext cx="1970809" cy="1295400"/>
          </a:xfrm>
          <a:prstGeom prst="wedgeRoundRectCallout">
            <a:avLst>
              <a:gd name="adj1" fmla="val -30675"/>
              <a:gd name="adj2" fmla="val 1106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Go Reds!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Urbanization of America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1920 Census – more people living in cities than rural areas – why?</a:t>
            </a:r>
          </a:p>
          <a:p>
            <a:pPr marL="749808" lvl="1" indent="-457200"/>
            <a:r>
              <a:rPr lang="en-US" dirty="0" smtClean="0"/>
              <a:t>Better-paying jobs, entertainment, and cultural experiences</a:t>
            </a:r>
            <a:endParaRPr lang="en-US" dirty="0"/>
          </a:p>
          <a:p>
            <a:pPr marL="749808" lvl="1" indent="-457200"/>
            <a:r>
              <a:rPr lang="en-US" dirty="0" smtClean="0"/>
              <a:t>New forms of transportation – RRs, ocean liners</a:t>
            </a:r>
          </a:p>
          <a:p>
            <a:pPr marL="457200" indent="-457200"/>
            <a:r>
              <a:rPr lang="en-US" dirty="0" smtClean="0"/>
              <a:t>Mechanized farming caused farmers to move – young women</a:t>
            </a:r>
          </a:p>
          <a:p>
            <a:pPr marL="457200" indent="-457200"/>
            <a:r>
              <a:rPr lang="en-US" dirty="0" smtClean="0"/>
              <a:t>Few good employment opportunities for African Americans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Urbanization of America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 smtClean="0"/>
              <a:t>***New Immigration***</a:t>
            </a:r>
          </a:p>
          <a:p>
            <a:pPr marL="749808" lvl="1" indent="-457200"/>
            <a:r>
              <a:rPr lang="en-US" dirty="0" smtClean="0"/>
              <a:t>1880 – 1920s</a:t>
            </a:r>
          </a:p>
          <a:p>
            <a:pPr marL="749808" lvl="1" indent="-457200"/>
            <a:r>
              <a:rPr lang="en-US" dirty="0" smtClean="0"/>
              <a:t>Southern and Eastern Europe – Poland, Italy, etc.</a:t>
            </a:r>
            <a:endParaRPr lang="en-US" dirty="0"/>
          </a:p>
          <a:p>
            <a:pPr marL="749808" lvl="1" indent="-457200"/>
            <a:r>
              <a:rPr lang="en-US" dirty="0" smtClean="0"/>
              <a:t>Moved to cities – little money to buy farming goods</a:t>
            </a:r>
          </a:p>
          <a:p>
            <a:pPr marL="749808" lvl="1" indent="-457200"/>
            <a:r>
              <a:rPr lang="en-US" dirty="0" smtClean="0"/>
              <a:t>Nativism increased – different languages, hard to unionize, worked for low wages, unskilled jobs, mostly Catholic</a:t>
            </a:r>
          </a:p>
          <a:p>
            <a:pPr marL="457200" indent="-457200"/>
            <a:r>
              <a:rPr lang="en-US" dirty="0" smtClean="0"/>
              <a:t>Assimilation:</a:t>
            </a:r>
          </a:p>
          <a:p>
            <a:pPr marL="749808" lvl="1" indent="-457200"/>
            <a:r>
              <a:rPr lang="en-US" dirty="0" smtClean="0"/>
              <a:t>Process of becoming “American”</a:t>
            </a:r>
          </a:p>
          <a:p>
            <a:pPr marL="749808" lvl="1" indent="-45720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immigrants were more likely to assimilate</a:t>
            </a:r>
          </a:p>
          <a:p>
            <a:pPr marL="749808" lvl="1" indent="-457200"/>
            <a:r>
              <a:rPr lang="en-US" dirty="0" smtClean="0"/>
              <a:t>Public schools only taught English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Immigrants18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66" y="0"/>
            <a:ext cx="5676265" cy="421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6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Urbanization of America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American Protective Association:</a:t>
            </a:r>
          </a:p>
          <a:p>
            <a:pPr marL="749808" lvl="1" indent="-457200"/>
            <a:r>
              <a:rPr lang="en-US" dirty="0" smtClean="0"/>
              <a:t>Anti-Catholic</a:t>
            </a:r>
          </a:p>
          <a:p>
            <a:pPr marL="749808" lvl="1" indent="-457200"/>
            <a:r>
              <a:rPr lang="en-US" dirty="0" smtClean="0"/>
              <a:t>Wanted to stop immigration</a:t>
            </a:r>
            <a:endParaRPr lang="en-US" dirty="0"/>
          </a:p>
          <a:p>
            <a:pPr marL="749808" lvl="1" indent="-457200"/>
            <a:r>
              <a:rPr lang="en-US" dirty="0" smtClean="0"/>
              <a:t>Similar to the Know-Nothing Party from 1840s-1850s</a:t>
            </a:r>
          </a:p>
          <a:p>
            <a:pPr marL="457200" indent="-457200"/>
            <a:r>
              <a:rPr lang="en-US" dirty="0" smtClean="0"/>
              <a:t>Immigration Restriction League:</a:t>
            </a:r>
          </a:p>
          <a:p>
            <a:pPr marL="749808" lvl="1" indent="-457200"/>
            <a:r>
              <a:rPr lang="en-US" dirty="0" smtClean="0"/>
              <a:t>Advocated screening of immigrants</a:t>
            </a:r>
            <a:endParaRPr lang="en-US" dirty="0"/>
          </a:p>
          <a:p>
            <a:pPr marL="457200" indent="-457200"/>
            <a:r>
              <a:rPr lang="en-US" dirty="0" smtClean="0"/>
              <a:t>Chinese Exclusion Act – prohibited Chinese immigration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ohn F. Kennedy, White House photo portrait, looking u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715491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3810000" y="3733800"/>
            <a:ext cx="2819400" cy="1600200"/>
          </a:xfrm>
          <a:prstGeom prst="wedgeRoundRectCallout">
            <a:avLst>
              <a:gd name="adj1" fmla="val 74499"/>
              <a:gd name="adj2" fmla="val 58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APA, why are you hating on Catholics bros?</a:t>
            </a:r>
            <a:endParaRPr lang="en-US" sz="2800" dirty="0"/>
          </a:p>
        </p:txBody>
      </p:sp>
      <p:pic>
        <p:nvPicPr>
          <p:cNvPr id="6" name="Picture 5" descr="File:The only one barred out cph.3b486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6926"/>
            <a:ext cx="4373563" cy="452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Urban Landscape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 smtClean="0"/>
              <a:t>Many parks began to develop</a:t>
            </a:r>
          </a:p>
          <a:p>
            <a:pPr marL="749808" lvl="1" indent="-457200"/>
            <a:r>
              <a:rPr lang="en-US" dirty="0" smtClean="0"/>
              <a:t>Central Park – Frederick Law Olmstead</a:t>
            </a:r>
          </a:p>
          <a:p>
            <a:pPr marL="749808" lvl="1" indent="-457200"/>
            <a:r>
              <a:rPr lang="en-US" dirty="0" smtClean="0"/>
              <a:t>Social Class differences over how parks should be used</a:t>
            </a:r>
          </a:p>
          <a:p>
            <a:pPr marL="457200" indent="-457200"/>
            <a:r>
              <a:rPr lang="en-US" dirty="0" smtClean="0"/>
              <a:t>1893 World’s Fair:</a:t>
            </a:r>
          </a:p>
          <a:p>
            <a:pPr marL="749808" lvl="1" indent="-457200"/>
            <a:r>
              <a:rPr lang="en-US" dirty="0" smtClean="0"/>
              <a:t>Chicago – “city beautiful” movement </a:t>
            </a:r>
          </a:p>
          <a:p>
            <a:pPr marL="749808" lvl="1" indent="-457200"/>
            <a:r>
              <a:rPr lang="en-US" i="1" dirty="0" smtClean="0"/>
              <a:t>Devil in the White City</a:t>
            </a:r>
            <a:r>
              <a:rPr lang="en-US" dirty="0" smtClean="0"/>
              <a:t> – Erik Larson</a:t>
            </a:r>
            <a:endParaRPr lang="en-US" i="1" dirty="0"/>
          </a:p>
          <a:p>
            <a:pPr marL="457200" indent="-457200"/>
            <a:r>
              <a:rPr lang="en-US" dirty="0" smtClean="0"/>
              <a:t>Immigrants lived in crowded cities</a:t>
            </a:r>
          </a:p>
          <a:p>
            <a:pPr marL="749808" lvl="1" indent="-457200"/>
            <a:r>
              <a:rPr lang="en-US" dirty="0" smtClean="0"/>
              <a:t>Often in poor conditions</a:t>
            </a:r>
          </a:p>
          <a:p>
            <a:pPr marL="749808" lvl="1" indent="-457200"/>
            <a:r>
              <a:rPr lang="en-US" dirty="0" smtClean="0"/>
              <a:t>Tenement houses – became known as slum houses</a:t>
            </a:r>
          </a:p>
          <a:p>
            <a:pPr marL="749808" lvl="1" indent="-457200"/>
            <a:r>
              <a:rPr lang="en-US" dirty="0" smtClean="0"/>
              <a:t>***Jacob Riis*** photographed tenement houses in NYC – </a:t>
            </a:r>
            <a:r>
              <a:rPr lang="en-US" i="1" dirty="0" smtClean="0"/>
              <a:t>How the Other Half Lives</a:t>
            </a:r>
            <a:endParaRPr lang="en-US" dirty="0"/>
          </a:p>
          <a:p>
            <a:pPr marL="457200" indent="-457200"/>
            <a:r>
              <a:rPr lang="en-US" dirty="0"/>
              <a:t>New forms of transportation:</a:t>
            </a:r>
          </a:p>
          <a:p>
            <a:pPr marL="749808" lvl="1" indent="-457200"/>
            <a:r>
              <a:rPr lang="en-US" dirty="0"/>
              <a:t>Elevated railway – NYC and Brooklyn Bridge</a:t>
            </a:r>
          </a:p>
          <a:p>
            <a:pPr marL="457200" indent="-457200"/>
            <a:r>
              <a:rPr lang="en-US" dirty="0"/>
              <a:t>Skyscrapers:</a:t>
            </a:r>
          </a:p>
          <a:p>
            <a:pPr marL="749808" lvl="1" indent="-457200"/>
            <a:r>
              <a:rPr lang="en-US" dirty="0"/>
              <a:t>Made possible by steel</a:t>
            </a:r>
          </a:p>
          <a:p>
            <a:pPr marL="749808" lvl="1" indent="-457200"/>
            <a:r>
              <a:rPr lang="en-US" dirty="0"/>
              <a:t>Chicago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Portrait of Frederick Law Olmst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56" y="76200"/>
            <a:ext cx="1981835" cy="294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ile:DrHolmes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44090" cy="39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le:Bandit's Roost by Jacob Riis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0782"/>
            <a:ext cx="3657600" cy="451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ile:Home Insurance Buil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06" y="62345"/>
            <a:ext cx="37147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Strains of Urban Life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Disasters in cities:</a:t>
            </a:r>
          </a:p>
          <a:p>
            <a:pPr marL="749808" lvl="1" indent="-457200"/>
            <a:r>
              <a:rPr lang="en-US" dirty="0" smtClean="0"/>
              <a:t>Chicago and Boston (1871) fires</a:t>
            </a:r>
          </a:p>
          <a:p>
            <a:pPr marL="749808" lvl="1" indent="-457200"/>
            <a:r>
              <a:rPr lang="en-US" dirty="0" smtClean="0"/>
              <a:t>San Francisco (1906) earthquake -&gt; fire</a:t>
            </a:r>
            <a:endParaRPr lang="en-US" dirty="0"/>
          </a:p>
          <a:p>
            <a:pPr marL="457200" indent="-457200"/>
            <a:r>
              <a:rPr lang="en-US" dirty="0" smtClean="0"/>
              <a:t>Disease in cities:</a:t>
            </a:r>
          </a:p>
          <a:p>
            <a:pPr marL="749808" lvl="1" indent="-457200"/>
            <a:r>
              <a:rPr lang="en-US" dirty="0" smtClean="0"/>
              <a:t>Unsanitary drinking water</a:t>
            </a:r>
            <a:endParaRPr lang="en-US" dirty="0"/>
          </a:p>
          <a:p>
            <a:pPr marL="457200" indent="-457200"/>
            <a:r>
              <a:rPr lang="en-US" dirty="0" smtClean="0"/>
              <a:t>Growing number of city residents were poor</a:t>
            </a:r>
          </a:p>
          <a:p>
            <a:pPr marL="749808" lvl="1" indent="-457200"/>
            <a:r>
              <a:rPr lang="en-US" dirty="0" smtClean="0"/>
              <a:t>Salvation Army (1879)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Chicago-fi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140710"/>
            <a:ext cx="5581650" cy="371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6/6d/Booth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0"/>
            <a:ext cx="2892742" cy="443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7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Strains of Urban Life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/>
              <a:t>Political Machines: (Tammany Hall)</a:t>
            </a:r>
          </a:p>
          <a:p>
            <a:pPr marL="749808" lvl="1" indent="-457200"/>
            <a:r>
              <a:rPr lang="en-US" dirty="0"/>
              <a:t>Provided jobs and assistance to constituents</a:t>
            </a:r>
          </a:p>
          <a:p>
            <a:pPr marL="457200" indent="-457200"/>
            <a:r>
              <a:rPr lang="en-US" dirty="0" smtClean="0"/>
              <a:t>Honest Graft:</a:t>
            </a:r>
          </a:p>
          <a:p>
            <a:pPr marL="749808" lvl="1" indent="-457200"/>
            <a:r>
              <a:rPr lang="en-US" dirty="0" smtClean="0"/>
              <a:t>Inside scoop on government projects</a:t>
            </a:r>
          </a:p>
          <a:p>
            <a:pPr marL="749808" lvl="1" indent="-457200"/>
            <a:r>
              <a:rPr lang="en-US" dirty="0" smtClean="0"/>
              <a:t>Buy land before government, then resell at a higher price</a:t>
            </a:r>
            <a:endParaRPr lang="en-US" dirty="0"/>
          </a:p>
          <a:p>
            <a:pPr marL="457200" indent="-457200"/>
            <a:r>
              <a:rPr lang="en-US" dirty="0" smtClean="0"/>
              <a:t>Dishonest Graft:</a:t>
            </a:r>
          </a:p>
          <a:p>
            <a:pPr marL="749808" lvl="1" indent="-457200"/>
            <a:r>
              <a:rPr lang="en-US" dirty="0" smtClean="0"/>
              <a:t>Stealing </a:t>
            </a:r>
            <a:endParaRPr lang="en-US" dirty="0"/>
          </a:p>
          <a:p>
            <a:pPr marL="457200" indent="-457200"/>
            <a:r>
              <a:rPr lang="en-US" dirty="0" smtClean="0"/>
              <a:t>William “Boss” Tweed</a:t>
            </a:r>
          </a:p>
          <a:p>
            <a:pPr marL="749808" lvl="1" indent="-457200"/>
            <a:r>
              <a:rPr lang="en-US" dirty="0" smtClean="0"/>
              <a:t>Stole roughly $200 million through fraud</a:t>
            </a:r>
          </a:p>
          <a:p>
            <a:pPr marL="749808" lvl="1" indent="-457200"/>
            <a:r>
              <a:rPr lang="en-US" dirty="0" smtClean="0"/>
              <a:t>Controlled elections</a:t>
            </a:r>
          </a:p>
          <a:p>
            <a:pPr marL="749808" lvl="1" indent="-457200"/>
            <a:r>
              <a:rPr lang="en-US" dirty="0" smtClean="0"/>
              <a:t>Ultimately captured due to Thomas Nast’s political cartoons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le:George Washington Plunkitt 4525453219 2ff5c45597 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"/>
            <a:ext cx="2590800" cy="35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Boss Tweed, N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886325" cy="52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Rise of Mass Consumption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/>
              <a:t>Many jobs saw a rise in wages</a:t>
            </a:r>
          </a:p>
          <a:p>
            <a:pPr marL="749808" lvl="1" indent="-457200"/>
            <a:r>
              <a:rPr lang="en-US" dirty="0" smtClean="0"/>
              <a:t>Women, African Americans, and Mexicans were largely left out</a:t>
            </a:r>
          </a:p>
          <a:p>
            <a:pPr marL="1014984" lvl="2" indent="-457200"/>
            <a:r>
              <a:rPr lang="en-US" dirty="0" smtClean="0"/>
              <a:t>Textiles, paper, laundries, etc.</a:t>
            </a:r>
            <a:endParaRPr lang="en-US" dirty="0"/>
          </a:p>
          <a:p>
            <a:pPr marL="457200" indent="-457200"/>
            <a:r>
              <a:rPr lang="en-US" dirty="0" smtClean="0"/>
              <a:t>Key inventions that affected industry:</a:t>
            </a:r>
          </a:p>
          <a:p>
            <a:pPr marL="749808" lvl="1" indent="-457200"/>
            <a:r>
              <a:rPr lang="en-US" dirty="0" smtClean="0"/>
              <a:t>Sewing Machine -&gt; out of homes, into factories and stores</a:t>
            </a:r>
          </a:p>
          <a:p>
            <a:pPr marL="749808" lvl="1" indent="-457200"/>
            <a:r>
              <a:rPr lang="en-US" dirty="0" smtClean="0"/>
              <a:t>Refrigerated railcar -&gt; farming industry</a:t>
            </a:r>
            <a:endParaRPr lang="en-US" dirty="0"/>
          </a:p>
          <a:p>
            <a:pPr marL="457200" indent="-457200"/>
            <a:r>
              <a:rPr lang="en-US" dirty="0" smtClean="0"/>
              <a:t>Changes in shopping</a:t>
            </a:r>
          </a:p>
          <a:p>
            <a:pPr marL="749808" lvl="1" indent="-457200"/>
            <a:r>
              <a:rPr lang="en-US" dirty="0" smtClean="0"/>
              <a:t>Chain and department stores:</a:t>
            </a:r>
          </a:p>
          <a:p>
            <a:pPr marL="1014984" lvl="2" indent="-457200"/>
            <a:r>
              <a:rPr lang="en-US" dirty="0" smtClean="0"/>
              <a:t>Woolworth’s – dry goods</a:t>
            </a:r>
          </a:p>
          <a:p>
            <a:pPr marL="1014984" lvl="2" indent="-457200"/>
            <a:r>
              <a:rPr lang="en-US" dirty="0" smtClean="0"/>
              <a:t>Montgomery Ward  and Sears Roebuck catalogs – helped farmers</a:t>
            </a:r>
          </a:p>
          <a:p>
            <a:pPr marL="1014984" lvl="2" indent="-457200"/>
            <a:r>
              <a:rPr lang="en-US" dirty="0" smtClean="0"/>
              <a:t>Macy’s Department Store</a:t>
            </a:r>
          </a:p>
          <a:p>
            <a:pPr marL="749808" lvl="1" indent="-457200"/>
            <a:r>
              <a:rPr lang="en-US" dirty="0" smtClean="0"/>
              <a:t>Impact of these new ways of buying goods?</a:t>
            </a:r>
          </a:p>
          <a:p>
            <a:pPr marL="1014984" lvl="2" indent="-457200"/>
            <a:r>
              <a:rPr lang="en-US" dirty="0" smtClean="0"/>
              <a:t>Small businesses were affected</a:t>
            </a:r>
          </a:p>
          <a:p>
            <a:pPr marL="1014984" lvl="2" indent="-457200"/>
            <a:r>
              <a:rPr lang="en-US" dirty="0" smtClean="0"/>
              <a:t>Women advocated consumer protection and improvement in wages and working conditions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ile:Elias Howe sewing mach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9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Sears - Aids That Every Woman Appreciat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722051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7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Leisure in the Consumer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“8 hours for work, 8 hours for rest, 8 house for what we will”</a:t>
            </a:r>
          </a:p>
          <a:p>
            <a:pPr marL="457200" indent="-457200"/>
            <a:r>
              <a:rPr lang="en-US" dirty="0" smtClean="0"/>
              <a:t>Amusement parks – Coney Island</a:t>
            </a:r>
          </a:p>
          <a:p>
            <a:pPr marL="457200" indent="-457200"/>
            <a:r>
              <a:rPr lang="en-US" dirty="0" smtClean="0"/>
              <a:t>Sports: </a:t>
            </a:r>
          </a:p>
          <a:p>
            <a:pPr marL="749808" lvl="1" indent="-457200"/>
            <a:r>
              <a:rPr lang="en-US" dirty="0" smtClean="0"/>
              <a:t>Baseball</a:t>
            </a:r>
          </a:p>
          <a:p>
            <a:pPr marL="1014984" lvl="2" indent="-457200"/>
            <a:r>
              <a:rPr lang="en-US" dirty="0" smtClean="0"/>
              <a:t>CINCINNATI RED STOCKINGS!!!! (1869)</a:t>
            </a:r>
          </a:p>
          <a:p>
            <a:pPr marL="1014984" lvl="2" indent="-457200"/>
            <a:r>
              <a:rPr lang="en-US" dirty="0" smtClean="0"/>
              <a:t>1919 World Series Scandal – THE REDS WIN! </a:t>
            </a:r>
            <a:r>
              <a:rPr lang="en-US" dirty="0" err="1" smtClean="0"/>
              <a:t>Wooohoooo</a:t>
            </a:r>
            <a:endParaRPr lang="en-US" dirty="0"/>
          </a:p>
          <a:p>
            <a:pPr marL="749808" lvl="1" indent="-457200"/>
            <a:r>
              <a:rPr lang="en-US" dirty="0" smtClean="0"/>
              <a:t>Horse racing – Kentucky Derby</a:t>
            </a:r>
          </a:p>
          <a:p>
            <a:pPr marL="749808" lvl="1" indent="-457200"/>
            <a:r>
              <a:rPr lang="en-US" dirty="0" smtClean="0"/>
              <a:t>College Football – NCAA</a:t>
            </a:r>
          </a:p>
          <a:p>
            <a:pPr marL="457200" indent="-457200"/>
            <a:r>
              <a:rPr lang="en-US" dirty="0" smtClean="0"/>
              <a:t>Movies:</a:t>
            </a:r>
          </a:p>
          <a:p>
            <a:pPr marL="749808" lvl="1" indent="-457200"/>
            <a:r>
              <a:rPr lang="en-US" dirty="0" smtClean="0"/>
              <a:t>Silent films until the 1920s</a:t>
            </a:r>
          </a:p>
          <a:p>
            <a:pPr marL="749808" lvl="1" indent="-457200"/>
            <a:r>
              <a:rPr lang="en-US" dirty="0" smtClean="0"/>
              <a:t>D.W. Griffith – </a:t>
            </a:r>
            <a:r>
              <a:rPr lang="en-US" i="1" dirty="0" smtClean="0"/>
              <a:t>The Birth of a Nation</a:t>
            </a:r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1869-cincinnati-red-stocking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7709"/>
            <a:ext cx="5160818" cy="36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File:Birth of a Nation theatrical 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60641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3050</TotalTime>
  <Words>803</Words>
  <Application>Microsoft Office PowerPoint</Application>
  <PresentationFormat>On-screen Show (4:3)</PresentationFormat>
  <Paragraphs>2297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American History: Chapter 18 Review Video</vt:lpstr>
      <vt:lpstr>The Urbanization of America</vt:lpstr>
      <vt:lpstr>The Urbanization of America</vt:lpstr>
      <vt:lpstr>The Urbanization of America</vt:lpstr>
      <vt:lpstr>The Urban Landscape</vt:lpstr>
      <vt:lpstr>Strains of Urban Life</vt:lpstr>
      <vt:lpstr>Strains of Urban Life</vt:lpstr>
      <vt:lpstr>The Rise of Mass Consumption</vt:lpstr>
      <vt:lpstr>Leisure in the Consumer Economy</vt:lpstr>
      <vt:lpstr>Leisure in the Consumer Economy</vt:lpstr>
      <vt:lpstr>High Culture in the Age of the City</vt:lpstr>
      <vt:lpstr>High Culture in the Age of the City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154</cp:revision>
  <dcterms:created xsi:type="dcterms:W3CDTF">2013-08-26T14:38:25Z</dcterms:created>
  <dcterms:modified xsi:type="dcterms:W3CDTF">2014-01-26T01:09:40Z</dcterms:modified>
</cp:coreProperties>
</file>